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62" r:id="rId5"/>
    <p:sldId id="260" r:id="rId6"/>
    <p:sldId id="261" r:id="rId7"/>
    <p:sldId id="263" r:id="rId8"/>
    <p:sldId id="269" r:id="rId9"/>
    <p:sldId id="276" r:id="rId10"/>
    <p:sldId id="274" r:id="rId11"/>
    <p:sldId id="265" r:id="rId12"/>
    <p:sldId id="268" r:id="rId13"/>
    <p:sldId id="267" r:id="rId14"/>
    <p:sldId id="270" r:id="rId15"/>
    <p:sldId id="278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660"/>
  </p:normalViewPr>
  <p:slideViewPr>
    <p:cSldViewPr>
      <p:cViewPr>
        <p:scale>
          <a:sx n="71" d="100"/>
          <a:sy n="71" d="100"/>
        </p:scale>
        <p:origin x="-1338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322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870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666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67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852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677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07-Oct-19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588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07-Oct-19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91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07-Oct-19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136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566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313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07-Oct-19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173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457200"/>
            <a:ext cx="7467600" cy="1107996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 ফুলেল শুভেচ্ছা 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641396"/>
            <a:ext cx="7010400" cy="430220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828305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1051322"/>
              </p:ext>
            </p:extLst>
          </p:nvPr>
        </p:nvGraphicFramePr>
        <p:xfrm>
          <a:off x="3810000" y="28956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0" y="289560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62000" y="609600"/>
            <a:ext cx="7772400" cy="7694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চলো এবার আমরা একটি ভিডিও লক্ষ্য করি </a:t>
            </a:r>
            <a:endParaRPr lang="en-US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03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09600" y="304800"/>
            <a:ext cx="8077200" cy="1219200"/>
          </a:xfr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bn-BD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শ্রেণির কাজ </a:t>
            </a: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0" y="1524000"/>
            <a:ext cx="8077200" cy="4876800"/>
          </a:xfrm>
          <a:solidFill>
            <a:schemeClr val="accent3">
              <a:lumMod val="60000"/>
              <a:lumOff val="4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0" indent="0">
              <a:buNone/>
            </a:pPr>
            <a:endParaRPr lang="bn-BD" sz="1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sz="3600" b="1" i="1" u="sng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bn-BD" sz="3600" b="1" i="1" u="sng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1)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চলক কী? </a:t>
            </a:r>
          </a:p>
          <a:p>
            <a:pPr marL="0" indent="0">
              <a:buNone/>
            </a:pPr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2)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সমীকরণ কাকে বলে? একটি সরল সমীকরণের উদাহরণ লিখ। </a:t>
            </a:r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10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bn-BD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উত্তরগুলো মিলিয়ে নাও  </a:t>
            </a:r>
            <a:endParaRPr lang="en-US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  <a:solidFill>
            <a:schemeClr val="bg1">
              <a:lumMod val="85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n-BD" sz="3600" b="1" i="1" u="sng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কাজের উত্তর </a:t>
            </a:r>
          </a:p>
          <a:p>
            <a:pPr marL="0" indent="0" algn="ctr">
              <a:buNone/>
            </a:pPr>
            <a:endParaRPr lang="bn-BD" sz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সমীকরণের অজানা বা অজ্ঞাত রাশি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just">
              <a:buNone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যথা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err="1" smtClean="0">
                <a:latin typeface="Times New Roman" panose="02020603050405020304" pitchFamily="18" charset="0"/>
                <a:cs typeface="NikoshBAN" panose="02000000000000000000" pitchFamily="2" charset="0"/>
              </a:rPr>
              <a:t>x,y,z</a:t>
            </a:r>
            <a:r>
              <a:rPr lang="en-US" sz="32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) </a:t>
            </a:r>
            <a:r>
              <a:rPr lang="bn-BD" sz="32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কে চলক বলে। </a:t>
            </a:r>
            <a:endParaRPr lang="en-US" sz="3200" dirty="0" smtClean="0">
              <a:latin typeface="Times New Roman" panose="02020603050405020304" pitchFamily="18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BD" sz="1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bn-BD" sz="32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সমীকরণঃ </a:t>
            </a:r>
            <a:r>
              <a:rPr lang="bn-BD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অজানা বা অজ্ঞাত রাশি বা </a:t>
            </a:r>
            <a:r>
              <a:rPr lang="bn-BD" sz="32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চলক, প্রক্রিয়া চিহ্ন এবং সমান চিহ্ন সংবলিত গানিতিক বাক্যকে সমীকরণ বলে।</a:t>
            </a:r>
          </a:p>
          <a:p>
            <a:pPr marL="0" indent="0" algn="ctr">
              <a:buNone/>
            </a:pPr>
            <a:r>
              <a:rPr lang="en-US" sz="3200" dirty="0" smtClean="0">
                <a:solidFill>
                  <a:schemeClr val="tx1">
                    <a:lumMod val="10000"/>
                    <a:lumOff val="9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BD" sz="32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যেমনঃ 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+ 2 = 8</a:t>
            </a:r>
            <a:endParaRPr lang="bn-BD" sz="3200" b="1" dirty="0" smtClean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en-US" sz="3600" b="1" i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86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838200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381000"/>
            <a:ext cx="7848600" cy="10156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bn-BD" sz="6000" b="1" dirty="0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6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685800" y="1428039"/>
            <a:ext cx="7848600" cy="4943475"/>
          </a:xfrm>
          <a:solidFill>
            <a:schemeClr val="accent4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>
              <a:buNone/>
            </a:pPr>
            <a:endParaRPr lang="bn-BD" altLang="en-US" sz="4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None/>
            </a:pPr>
            <a:r>
              <a:rPr lang="en-US" altLang="en-US" sz="4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4400" b="1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y+</a:t>
            </a:r>
            <a:r>
              <a:rPr lang="en-US" altLang="en-US" sz="4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en-US" sz="4400" b="1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altLang="en-US" sz="4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altLang="en-US" sz="4400" b="1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altLang="en-US" sz="4400" b="1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altLang="en-US" sz="4400" b="1" u="sng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সমীকরণ  </a:t>
            </a:r>
          </a:p>
          <a:p>
            <a:pPr algn="ctr">
              <a:buNone/>
            </a:pPr>
            <a:endParaRPr lang="bn-BD" alt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None/>
            </a:pPr>
            <a:r>
              <a:rPr lang="bn-BD" alt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শুদ্ধি পরিক্ষাসহ সমীকরটির মূল নির্ণয় কর। </a:t>
            </a:r>
            <a:endParaRPr lang="en-US" alt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255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bn-BD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কাজের উত্তর </a:t>
            </a:r>
            <a:endParaRPr lang="en-US" sz="6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447800"/>
                <a:ext cx="4038600" cy="4678363"/>
              </a:xfrm>
              <a:solidFill>
                <a:schemeClr val="accent3">
                  <a:lumMod val="20000"/>
                  <a:lumOff val="8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>
                <a:normAutofit/>
                <a:scene3d>
                  <a:camera prst="orthographicFront"/>
                  <a:lightRig rig="soft" dir="t">
                    <a:rot lat="0" lon="0" rev="10800000"/>
                  </a:lightRig>
                </a:scene3d>
                <a:sp3d>
                  <a:bevelT w="27940" h="12700"/>
                  <a:contourClr>
                    <a:srgbClr val="DDDDDD"/>
                  </a:contourClr>
                </a:sp3d>
              </a:bodyPr>
              <a:lstStyle/>
              <a:p>
                <a:pPr marL="0" indent="0" algn="ctr">
                  <a:buNone/>
                </a:pPr>
                <a:r>
                  <a:rPr lang="bn-BD" sz="3600" b="1" i="1" u="sng" spc="150" dirty="0" smtClean="0">
                    <a:ln w="11430"/>
                    <a:solidFill>
                      <a:schemeClr val="accent5">
                        <a:lumMod val="50000"/>
                      </a:schemeClr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সমীকরণ </a:t>
                </a:r>
                <a:r>
                  <a:rPr lang="en-US" b="1" spc="150" dirty="0" smtClean="0">
                    <a:ln w="11430"/>
                    <a:solidFill>
                      <a:schemeClr val="accent5">
                        <a:lumMod val="50000"/>
                      </a:schemeClr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</a:p>
              <a:p>
                <a:pPr marL="0" indent="0" algn="ctr">
                  <a:buNone/>
                </a:pPr>
                <a:r>
                  <a:rPr lang="en-US" b="1" spc="150" dirty="0" smtClean="0">
                    <a:ln w="11430"/>
                    <a:solidFill>
                      <a:schemeClr val="accent5">
                        <a:lumMod val="50000"/>
                      </a:schemeClr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2y+5 = 15</a:t>
                </a:r>
              </a:p>
              <a:p>
                <a:pPr marL="0" indent="0" algn="ctr">
                  <a:buNone/>
                </a:pPr>
                <a:r>
                  <a:rPr lang="en-US" b="1" spc="150" dirty="0" smtClean="0">
                    <a:ln w="11430"/>
                    <a:solidFill>
                      <a:schemeClr val="accent5">
                        <a:lumMod val="50000"/>
                      </a:schemeClr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or, 2y+5-5 = 15-5</a:t>
                </a:r>
              </a:p>
              <a:p>
                <a:pPr marL="0" indent="0" algn="ctr">
                  <a:buNone/>
                </a:pPr>
                <a:r>
                  <a:rPr lang="en-US" b="1" spc="150" dirty="0">
                    <a:ln w="11430"/>
                    <a:solidFill>
                      <a:schemeClr val="accent5">
                        <a:lumMod val="50000"/>
                      </a:schemeClr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or, </a:t>
                </a:r>
                <a:r>
                  <a:rPr lang="en-US" b="1" spc="150" dirty="0" smtClean="0">
                    <a:ln w="11430"/>
                    <a:solidFill>
                      <a:schemeClr val="accent5">
                        <a:lumMod val="50000"/>
                      </a:schemeClr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2y =10</a:t>
                </a:r>
              </a:p>
              <a:p>
                <a:pPr marL="0" indent="0" algn="ctr">
                  <a:buNone/>
                </a:pPr>
                <a:r>
                  <a:rPr lang="en-US" b="1" spc="150" dirty="0" smtClean="0">
                    <a:ln w="11430"/>
                    <a:solidFill>
                      <a:schemeClr val="accent5">
                        <a:lumMod val="50000"/>
                      </a:schemeClr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pc="150" smtClean="0">
                            <a:ln w="11430"/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>
                              <a:outerShdw blurRad="25400" algn="tl" rotWithShape="0">
                                <a:srgbClr val="000000">
                                  <a:alpha val="43000"/>
                                </a:srgbClr>
                              </a:outerShdw>
                            </a:effectLst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1" spc="150" dirty="0">
                            <a:ln w="11430"/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>
                              <a:outerShdw blurRad="25400" algn="tl" rotWithShape="0">
                                <a:srgbClr val="000000">
                                  <a:alpha val="43000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b="1" spc="150" dirty="0">
                            <a:ln w="11430"/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>
                              <a:outerShdw blurRad="25400" algn="tl" rotWithShape="0">
                                <a:srgbClr val="000000">
                                  <a:alpha val="43000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y</m:t>
                        </m:r>
                      </m:num>
                      <m:den>
                        <m:r>
                          <a:rPr lang="en-US" b="1" i="1" spc="150" smtClean="0">
                            <a:ln w="11430"/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>
                              <a:outerShdw blurRad="25400" algn="tl" rotWithShape="0">
                                <a:srgbClr val="000000">
                                  <a:alpha val="43000"/>
                                </a:srgbClr>
                              </a:outerShdw>
                            </a:effectLst>
                            <a:latin typeface="Cambria Math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 spc="150" dirty="0" smtClean="0">
                    <a:ln w="11430"/>
                    <a:solidFill>
                      <a:schemeClr val="accent5">
                        <a:lumMod val="50000"/>
                      </a:schemeClr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pc="150" dirty="0" smtClean="0">
                            <a:ln w="11430"/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>
                              <a:outerShdw blurRad="25400" algn="tl" rotWithShape="0">
                                <a:srgbClr val="000000">
                                  <a:alpha val="43000"/>
                                </a:srgbClr>
                              </a:outerShdw>
                            </a:effectLst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 spc="150" dirty="0" smtClean="0">
                            <a:ln w="11430"/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>
                              <a:outerShdw blurRad="25400" algn="tl" rotWithShape="0">
                                <a:srgbClr val="000000">
                                  <a:alpha val="43000"/>
                                </a:srgbClr>
                              </a:outerShdw>
                            </a:effectLst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b="1" i="1" spc="150" dirty="0" smtClean="0">
                            <a:ln w="11430"/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>
                              <a:outerShdw blurRad="25400" algn="tl" rotWithShape="0">
                                <a:srgbClr val="000000">
                                  <a:alpha val="43000"/>
                                </a:srgbClr>
                              </a:outerShdw>
                            </a:effectLst>
                            <a:latin typeface="Cambria Math"/>
                            <a:cs typeface="Times New Roman" panose="020206030504050203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b="1" i="1" spc="150" dirty="0" smtClean="0">
                            <a:ln w="11430"/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>
                              <a:outerShdw blurRad="25400" algn="tl" rotWithShape="0">
                                <a:srgbClr val="000000">
                                  <a:alpha val="43000"/>
                                </a:srgbClr>
                              </a:outerShdw>
                            </a:effectLst>
                            <a:latin typeface="Cambria Math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b="1" spc="150" dirty="0" smtClean="0">
                  <a:ln w="11430"/>
                  <a:solidFill>
                    <a:schemeClr val="accent5">
                      <a:lumMod val="50000"/>
                    </a:schemeClr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:r>
                  <a:rPr lang="en-US" b="1" spc="150" dirty="0">
                    <a:ln w="11430"/>
                    <a:solidFill>
                      <a:schemeClr val="accent5">
                        <a:lumMod val="50000"/>
                      </a:schemeClr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or, </a:t>
                </a:r>
                <a:r>
                  <a:rPr lang="en-US" b="1" spc="150" dirty="0" smtClean="0">
                    <a:ln w="11430"/>
                    <a:solidFill>
                      <a:schemeClr val="accent5">
                        <a:lumMod val="50000"/>
                      </a:schemeClr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 = 5</a:t>
                </a:r>
                <a:endParaRPr lang="bn-BD" b="1" spc="150" dirty="0" smtClean="0">
                  <a:ln w="11430"/>
                  <a:solidFill>
                    <a:schemeClr val="accent5">
                      <a:lumMod val="50000"/>
                    </a:schemeClr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1" i="1" spc="150" smtClean="0">
                        <a:ln w="11430"/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254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∴</m:t>
                    </m:r>
                    <m:r>
                      <a:rPr lang="bn-BD" b="1" i="1" spc="150" smtClean="0">
                        <a:ln w="11430"/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254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b="1" spc="150" dirty="0">
                    <a:ln w="11430"/>
                    <a:solidFill>
                      <a:schemeClr val="accent5">
                        <a:lumMod val="50000"/>
                      </a:schemeClr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 = </a:t>
                </a:r>
                <a:r>
                  <a:rPr lang="en-US" b="1" spc="150" dirty="0" smtClean="0">
                    <a:ln w="11430"/>
                    <a:solidFill>
                      <a:schemeClr val="accent5">
                        <a:lumMod val="50000"/>
                      </a:schemeClr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bn-BD" b="1" spc="150" dirty="0" smtClean="0">
                    <a:ln w="11430"/>
                    <a:solidFill>
                      <a:schemeClr val="accent5">
                        <a:lumMod val="50000"/>
                      </a:schemeClr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bn-BD" b="1" spc="150" dirty="0">
                  <a:ln w="11430"/>
                  <a:solidFill>
                    <a:schemeClr val="accent5">
                      <a:lumMod val="50000"/>
                    </a:schemeClr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:r>
                  <a:rPr lang="bn-BD" b="1" spc="150" dirty="0" smtClean="0">
                    <a:ln w="11430"/>
                    <a:solidFill>
                      <a:srgbClr val="C00000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নির্ণেয় সমীকরণের মূল = </a:t>
                </a:r>
                <a:r>
                  <a:rPr lang="en-US" b="1" spc="150" dirty="0">
                    <a:ln w="11430"/>
                    <a:solidFill>
                      <a:srgbClr val="C00000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cs typeface="NikoshBAN" panose="02000000000000000000" pitchFamily="2" charset="0"/>
                  </a:rPr>
                  <a:t>5</a:t>
                </a:r>
                <a:endParaRPr lang="en-US" b="1" spc="150" dirty="0">
                  <a:ln w="11430"/>
                  <a:solidFill>
                    <a:srgbClr val="C00000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:endParaRPr lang="en-US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447800"/>
                <a:ext cx="4038600" cy="4678363"/>
              </a:xfrm>
              <a:blipFill rotWithShape="1">
                <a:blip r:embed="rId2"/>
                <a:stretch>
                  <a:fillRect/>
                </a:stretch>
              </a:blip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495800" y="1447800"/>
            <a:ext cx="4191000" cy="4678363"/>
          </a:xfrm>
          <a:solidFill>
            <a:schemeClr val="bg1">
              <a:lumMod val="95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bn-BD" altLang="en-US" sz="3600" b="1" i="1" u="sng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শুদ্ধি পরিক্ষা </a:t>
            </a:r>
          </a:p>
          <a:p>
            <a:pPr marL="0" indent="0">
              <a:buNone/>
            </a:pPr>
            <a:endParaRPr lang="bn-BD" altLang="en-US" sz="3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altLang="en-US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বামপক্ষঃ </a:t>
            </a:r>
            <a:r>
              <a:rPr lang="en-US" altLang="en-US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2y+5</a:t>
            </a:r>
            <a:endParaRPr lang="en-US" altLang="en-US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 algn="ctr">
              <a:buNone/>
            </a:pPr>
            <a:r>
              <a:rPr lang="bn-BD" altLang="en-US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</a:t>
            </a:r>
            <a:r>
              <a:rPr lang="en-US" altLang="en-US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= 2X5+5</a:t>
            </a:r>
            <a:r>
              <a:rPr lang="bn-BD" altLang="en-US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altLang="en-US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altLang="en-US" sz="1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</a:t>
            </a:r>
            <a:r>
              <a:rPr lang="bn-BD" altLang="en-US" sz="1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যেহেতু </a:t>
            </a:r>
            <a:r>
              <a:rPr lang="en-US" altLang="en-US" sz="1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 = 5)</a:t>
            </a:r>
            <a:endParaRPr lang="en-US" altLang="en-US" sz="14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 algn="ctr">
              <a:buNone/>
            </a:pPr>
            <a:r>
              <a:rPr lang="en-US" altLang="en-US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= 10+5</a:t>
            </a:r>
          </a:p>
          <a:p>
            <a:pPr marL="0" indent="0" algn="ctr">
              <a:buNone/>
            </a:pPr>
            <a:r>
              <a:rPr lang="en-US" altLang="en-US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= </a:t>
            </a:r>
            <a:r>
              <a:rPr lang="en-US" altLang="en-US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15</a:t>
            </a:r>
            <a:endParaRPr lang="bn-BD" altLang="en-US" b="1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 algn="ctr">
              <a:buNone/>
            </a:pPr>
            <a:endParaRPr lang="en-US" altLang="en-US" sz="14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 algn="ctr">
              <a:buNone/>
            </a:pPr>
            <a:r>
              <a:rPr lang="bn-BD" altLang="en-US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ডানপক্ষঃ </a:t>
            </a:r>
            <a:r>
              <a:rPr lang="en-US" altLang="en-US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= 15</a:t>
            </a:r>
            <a:endParaRPr lang="bn-BD" altLang="en-US" b="1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 algn="ctr">
              <a:buNone/>
            </a:pPr>
            <a:endParaRPr lang="en-US" altLang="en-US" sz="1000" b="1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 algn="ctr">
              <a:buNone/>
            </a:pPr>
            <a:r>
              <a:rPr lang="bn-BD" altLang="en-US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নির্ণেয় সমীকরণটির মূল শুদ্ধ হয়েছে </a:t>
            </a:r>
            <a:endParaRPr lang="en-US" altLang="en-US" b="1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FontTx/>
              <a:buNone/>
            </a:pPr>
            <a:endParaRPr lang="en-US" altLang="en-US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marL="0" indent="0">
              <a:buNone/>
            </a:pPr>
            <a:endParaRPr lang="bn-BD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marL="0" indent="0">
              <a:buNone/>
            </a:pPr>
            <a:endParaRPr lang="en-US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7184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533400"/>
            <a:ext cx="7696200" cy="83099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dirty="0"/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2163601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24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533400"/>
            <a:ext cx="7924800" cy="1200329"/>
          </a:xfrm>
          <a:prstGeom prst="rect">
            <a:avLst/>
          </a:prstGeom>
          <a:solidFill>
            <a:srgbClr val="0070C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72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যা শিখলাম </a:t>
            </a:r>
            <a:endParaRPr lang="en-US" sz="72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841724"/>
            <a:ext cx="7924800" cy="35590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6320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600" u="sng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6600" u="sng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FontTx/>
              <a:buNone/>
            </a:pPr>
            <a:endParaRPr lang="bn-BD" altLang="en-US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FontTx/>
              <a:buNone/>
            </a:pPr>
            <a:r>
              <a:rPr lang="bn-BD" alt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বাস্তব </a:t>
            </a:r>
            <a:r>
              <a:rPr lang="bn-BD" altLang="en-US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সমস্যার আলোকে </a:t>
            </a:r>
            <a:endParaRPr lang="bn-BD" altLang="en-US" sz="6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FontTx/>
              <a:buNone/>
            </a:pPr>
            <a:r>
              <a:rPr lang="bn-BD" alt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একটি সরল সমীকরণ </a:t>
            </a:r>
            <a:r>
              <a:rPr lang="bn-BD" altLang="en-US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গঠন কর </a:t>
            </a:r>
          </a:p>
          <a:p>
            <a:pPr marL="0" indent="0" algn="ctr">
              <a:buFontTx/>
              <a:buNone/>
            </a:pPr>
            <a:r>
              <a:rPr lang="bn-BD" altLang="en-US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এবং এর সমাধান কর। </a:t>
            </a:r>
            <a:endParaRPr lang="en-US" altLang="en-US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183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bn-BD" altLang="en-US" sz="7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</a:t>
            </a:r>
            <a:endParaRPr lang="en-US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1" y="1676400"/>
            <a:ext cx="4724400" cy="41884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28600" y="6007476"/>
            <a:ext cx="8686800" cy="584775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আমরা সবাই ভালো থাকব এবং পাশাপাশি সবাইকে ভালো রাখব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996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838200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  <a:prstDash val="sysDot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pPr algn="ctr"/>
            <a:r>
              <a:rPr lang="bn-BD" sz="54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990600"/>
            <a:ext cx="4495800" cy="639762"/>
          </a:xfrm>
          <a:solidFill>
            <a:schemeClr val="bg2">
              <a:lumMod val="90000"/>
            </a:schemeClr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990600"/>
            <a:ext cx="4267200" cy="639762"/>
          </a:xfrm>
          <a:solidFill>
            <a:schemeClr val="bg2">
              <a:lumMod val="9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1600200"/>
            <a:ext cx="4343400" cy="4876800"/>
          </a:xfrm>
          <a:solidFill>
            <a:schemeClr val="accent3">
              <a:lumMod val="5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৬ষ্ঠ </a:t>
            </a:r>
          </a:p>
          <a:p>
            <a:pPr marL="0" indent="0">
              <a:buNone/>
            </a:pPr>
            <a:endParaRPr lang="bn-BD" sz="13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৫ম</a:t>
            </a:r>
          </a:p>
          <a:p>
            <a:pPr marL="0" indent="0">
              <a:buNone/>
            </a:pPr>
            <a:endParaRPr lang="bn-BD" sz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তারিখঃ </a:t>
            </a:r>
            <a:r>
              <a:rPr lang="en-US" sz="280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07/10/</a:t>
            </a:r>
            <a:r>
              <a:rPr lang="bn-BD" sz="280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২০১৯ইং। </a:t>
            </a:r>
          </a:p>
          <a:p>
            <a:pPr marL="0" indent="0">
              <a:buNone/>
            </a:pPr>
            <a:endParaRPr lang="bn-BD" sz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সময়ঃ </a:t>
            </a:r>
            <a:r>
              <a:rPr lang="bn-BD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৫০ মিনিট </a:t>
            </a:r>
            <a:endParaRPr lang="en-US" sz="2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</a:p>
          <a:p>
            <a:pPr marL="0" indent="0">
              <a:buNone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1763803"/>
            <a:ext cx="685801" cy="6858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1600200"/>
            <a:ext cx="4495800" cy="4876800"/>
          </a:xfrm>
          <a:solidFill>
            <a:schemeClr val="accent1">
              <a:lumMod val="5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0" indent="0">
              <a:buNone/>
            </a:pPr>
            <a:endParaRPr lang="bn-BD" sz="105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নামঃ </a:t>
            </a:r>
            <a:r>
              <a:rPr lang="bn-BD" b="1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আলমগীর হোসেন </a:t>
            </a:r>
            <a:endParaRPr lang="en-US" b="1" i="1" dirty="0" smtClean="0">
              <a:solidFill>
                <a:schemeClr val="accent6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1050" dirty="0">
              <a:solidFill>
                <a:schemeClr val="accent6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পদবিঃ </a:t>
            </a:r>
            <a:r>
              <a:rPr lang="bn-BD" dirty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(আইসিটি) </a:t>
            </a:r>
            <a:endParaRPr lang="en-US" dirty="0" smtClean="0">
              <a:solidFill>
                <a:schemeClr val="accent6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1050" dirty="0">
              <a:solidFill>
                <a:schemeClr val="accent6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প্রতিষ্ঠানঃ </a:t>
            </a:r>
            <a:r>
              <a:rPr lang="bn-BD" dirty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মেজর মাহমুদুল হাসান উচ্চ </a:t>
            </a:r>
            <a:endParaRPr lang="en-US" dirty="0" smtClean="0">
              <a:solidFill>
                <a:schemeClr val="accent6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বিদ্যালয়</a:t>
            </a:r>
            <a:r>
              <a:rPr lang="bn-BD" dirty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টাঙ্গাইল সদর, টাঙ্গাইল। </a:t>
            </a:r>
            <a:endParaRPr lang="en-US" dirty="0" smtClean="0">
              <a:solidFill>
                <a:schemeClr val="accent6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1050" dirty="0">
              <a:solidFill>
                <a:schemeClr val="accent6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 </a:t>
            </a:r>
            <a:r>
              <a:rPr lang="bn-BD" dirty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০১৭২৭-০৪৮৫৭৯ </a:t>
            </a:r>
            <a:endParaRPr lang="en-US" dirty="0" smtClean="0">
              <a:solidFill>
                <a:schemeClr val="accent6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1050" dirty="0">
              <a:solidFill>
                <a:schemeClr val="accent6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bn-BD" dirty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মেইলঃ </a:t>
            </a:r>
            <a:r>
              <a:rPr lang="en-US" sz="2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alamgir416@gmail.com</a:t>
            </a:r>
            <a:endParaRPr lang="bn-BD" sz="2000" dirty="0" smtClean="0">
              <a:solidFill>
                <a:schemeClr val="accent6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sz="1100" dirty="0" smtClean="0">
              <a:solidFill>
                <a:schemeClr val="accent6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NikoshBAN" panose="02000000000000000000" pitchFamily="2" charset="0"/>
            </a:endParaRPr>
          </a:p>
          <a:p>
            <a:r>
              <a:rPr lang="bn-BD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 </a:t>
            </a:r>
            <a:r>
              <a:rPr lang="bn-BD" dirty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ডিঃ </a:t>
            </a:r>
            <a:r>
              <a:rPr lang="bn-BD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৩৭৭ 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752599"/>
            <a:ext cx="685800" cy="685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1421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8601" y="457200"/>
            <a:ext cx="8610599" cy="769441"/>
          </a:xfrm>
          <a:prstGeom prst="rect">
            <a:avLst/>
          </a:prstGeom>
          <a:solidFill>
            <a:srgbClr val="00B0F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এবার তোমরা কিছু ছবি লক্ষ্য কর 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1524000"/>
            <a:ext cx="4495800" cy="4800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524000"/>
            <a:ext cx="3886200" cy="48005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9324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linear_equa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7858" y="762000"/>
            <a:ext cx="3469341" cy="519355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Picture 2" descr="I:\Alamgir\New Folder\670px-Solve-Equations-with-Variables-on-Both-Sides-Step-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762000"/>
            <a:ext cx="3657600" cy="519355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1646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2782" y="914400"/>
            <a:ext cx="75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710348"/>
            <a:ext cx="8458200" cy="92333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5400" b="1" spc="150" dirty="0" smtClean="0">
                <a:ln w="11430"/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পাঠ---</a:t>
            </a:r>
            <a:endParaRPr lang="en-US" sz="5400" b="1" spc="150" dirty="0">
              <a:ln w="11430"/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2819400"/>
            <a:ext cx="8458200" cy="1569660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9600" b="1" u="sng" spc="50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সরল সমীকরণ </a:t>
            </a:r>
            <a:endParaRPr lang="en-US" sz="9600" b="1" u="sng" cap="none" spc="50" dirty="0">
              <a:ln w="11430"/>
              <a:solidFill>
                <a:schemeClr val="bg1">
                  <a:lumMod val="9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534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342" y="271165"/>
            <a:ext cx="8229600" cy="1143000"/>
          </a:xfrm>
          <a:solidFill>
            <a:schemeClr val="tx2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1"/>
            <a:ext cx="8229600" cy="4952999"/>
          </a:xfrm>
          <a:effectLst>
            <a:glow rad="635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n-US" sz="1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1)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চলক কী তা লিখতে পারবে। </a:t>
            </a:r>
          </a:p>
          <a:p>
            <a:pPr marL="0" indent="0">
              <a:buNone/>
            </a:pPr>
            <a:endParaRPr lang="bn-BD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2)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সমীকরণ কাকে বলে? তা ব্যাখ্যা করতে পারবে। </a:t>
            </a:r>
          </a:p>
          <a:p>
            <a:pPr>
              <a:buFont typeface="Wingdings" panose="05000000000000000000" pitchFamily="2" charset="2"/>
              <a:buChar char="v"/>
            </a:pPr>
            <a:endParaRPr lang="bn-BD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3)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একঘাত বিশিষ্ট সমীকরণের </a:t>
            </a:r>
            <a:r>
              <a:rPr lang="bn-BD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শুদ্ধি পরিক্ষাসহ       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 করতে পারবে।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381000"/>
            <a:ext cx="8001000" cy="923330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 শেষে তোমরা----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5228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:\Alamgir\New Folder\670px-Solve-Equations-with-Variables-on-Both-Sides-Step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143000"/>
            <a:ext cx="4038600" cy="525780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I:\Alamgir\New Folder\670px-Solve-Equations-with-Variables-on-Both-Sides-Step-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1143000"/>
            <a:ext cx="4191000" cy="525780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উপস্থাপন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89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33400"/>
            <a:ext cx="7888574" cy="5715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149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38600" y="5181600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47" y="685800"/>
            <a:ext cx="8001000" cy="54292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914400" y="39624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অজানা রাশি বা চলক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6600" y="5289321"/>
            <a:ext cx="34872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 চিহ্ন বা প্লাস চিহ্ন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22098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ঘাত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29400" y="2356191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সমান চিহ্ন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15199" y="4014973"/>
            <a:ext cx="12707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ধ্রুবক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839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1277</TotalTime>
  <Words>306</Words>
  <Application>Microsoft Office PowerPoint</Application>
  <PresentationFormat>On-screen Show (4:3)</PresentationFormat>
  <Paragraphs>95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Packager Shell Object</vt:lpstr>
      <vt:lpstr>PowerPoint Presentation</vt:lpstr>
      <vt:lpstr>পরিচিতি </vt:lpstr>
      <vt:lpstr>PowerPoint Presentation</vt:lpstr>
      <vt:lpstr>PowerPoint Presentation</vt:lpstr>
      <vt:lpstr>PowerPoint Presentation</vt:lpstr>
      <vt:lpstr> </vt:lpstr>
      <vt:lpstr>পাঠ উপস্থাপন </vt:lpstr>
      <vt:lpstr>PowerPoint Presentation</vt:lpstr>
      <vt:lpstr>PowerPoint Presentation</vt:lpstr>
      <vt:lpstr>PowerPoint Presentation</vt:lpstr>
      <vt:lpstr>শ্রেণির কাজ </vt:lpstr>
      <vt:lpstr>উত্তরগুলো মিলিয়ে নাও  </vt:lpstr>
      <vt:lpstr>PowerPoint Presentation</vt:lpstr>
      <vt:lpstr>দলীয় কাজের উত্তর </vt:lpstr>
      <vt:lpstr>PowerPoint Presentation</vt:lpstr>
      <vt:lpstr>PowerPoint Presentation</vt:lpstr>
      <vt:lpstr>বাড়ির কাজ </vt:lpstr>
      <vt:lpstr>সবাইকে ধন্যবাদ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TSS</cp:lastModifiedBy>
  <cp:revision>115</cp:revision>
  <dcterms:created xsi:type="dcterms:W3CDTF">2006-08-16T00:00:00Z</dcterms:created>
  <dcterms:modified xsi:type="dcterms:W3CDTF">2019-10-07T15:52:17Z</dcterms:modified>
</cp:coreProperties>
</file>