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90" r:id="rId3"/>
    <p:sldId id="296" r:id="rId4"/>
    <p:sldId id="262" r:id="rId5"/>
    <p:sldId id="284" r:id="rId6"/>
    <p:sldId id="263" r:id="rId7"/>
    <p:sldId id="295" r:id="rId8"/>
    <p:sldId id="291" r:id="rId9"/>
    <p:sldId id="293" r:id="rId10"/>
    <p:sldId id="286" r:id="rId11"/>
    <p:sldId id="264" r:id="rId12"/>
    <p:sldId id="268" r:id="rId13"/>
    <p:sldId id="269" r:id="rId14"/>
    <p:sldId id="280" r:id="rId15"/>
    <p:sldId id="267" r:id="rId16"/>
    <p:sldId id="282" r:id="rId17"/>
    <p:sldId id="273" r:id="rId18"/>
    <p:sldId id="274"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snapToGrid="0" showGuides="1">
      <p:cViewPr varScale="1">
        <p:scale>
          <a:sx n="69" d="100"/>
          <a:sy n="69" d="100"/>
        </p:scale>
        <p:origin x="75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2CD57-70E3-429A-A8CC-66BD8AD25C5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9A8F139-6744-49AE-840E-F6888DF528D1}">
      <dgm:prSet phldrT="[Text]"/>
      <dgm:spPr/>
      <dgm:t>
        <a:bodyPr/>
        <a:lstStyle/>
        <a:p>
          <a:endParaRPr lang="en-US" dirty="0"/>
        </a:p>
      </dgm:t>
    </dgm:pt>
    <dgm:pt modelId="{784CEA89-9711-42E0-8977-30F542AB20C3}" type="parTrans" cxnId="{D8100EB4-A454-4B9B-B4A8-8568A858320E}">
      <dgm:prSet/>
      <dgm:spPr/>
      <dgm:t>
        <a:bodyPr/>
        <a:lstStyle/>
        <a:p>
          <a:endParaRPr lang="en-US"/>
        </a:p>
      </dgm:t>
    </dgm:pt>
    <dgm:pt modelId="{77A0B68F-3B7B-4A14-B6D8-876524252131}" type="sibTrans" cxnId="{D8100EB4-A454-4B9B-B4A8-8568A858320E}">
      <dgm:prSet/>
      <dgm:spPr/>
      <dgm:t>
        <a:bodyPr/>
        <a:lstStyle/>
        <a:p>
          <a:endParaRPr lang="en-US"/>
        </a:p>
      </dgm:t>
    </dgm:pt>
    <dgm:pt modelId="{E76284C9-DF23-4772-9E5C-5F6F4E9FBDC3}" type="pres">
      <dgm:prSet presAssocID="{C272CD57-70E3-429A-A8CC-66BD8AD25C54}" presName="Name0" presStyleCnt="0">
        <dgm:presLayoutVars>
          <dgm:chMax val="7"/>
          <dgm:chPref val="7"/>
          <dgm:dir/>
        </dgm:presLayoutVars>
      </dgm:prSet>
      <dgm:spPr/>
    </dgm:pt>
    <dgm:pt modelId="{A59C6113-35BA-4F8B-A19D-69F23EC4EBAB}" type="pres">
      <dgm:prSet presAssocID="{C272CD57-70E3-429A-A8CC-66BD8AD25C54}" presName="Name1" presStyleCnt="0"/>
      <dgm:spPr/>
    </dgm:pt>
    <dgm:pt modelId="{2DEA2F5A-DC17-4D20-B0D1-4E9FC0DB23BF}" type="pres">
      <dgm:prSet presAssocID="{77A0B68F-3B7B-4A14-B6D8-876524252131}" presName="picture_1" presStyleCnt="0"/>
      <dgm:spPr/>
    </dgm:pt>
    <dgm:pt modelId="{ABD9DF7F-995A-49DB-B57F-9D7492B2D286}" type="pres">
      <dgm:prSet presAssocID="{77A0B68F-3B7B-4A14-B6D8-876524252131}" presName="pictureRepeatNode" presStyleLbl="alignImgPlace1" presStyleIdx="0" presStyleCnt="1" custScaleX="195932" custScaleY="149826" custLinFactNeighborX="-679" custLinFactNeighborY="-5055"/>
      <dgm:spPr/>
      <dgm:t>
        <a:bodyPr/>
        <a:lstStyle/>
        <a:p>
          <a:endParaRPr lang="en-US"/>
        </a:p>
      </dgm:t>
    </dgm:pt>
    <dgm:pt modelId="{A16160D7-D166-46D9-A800-5540C360F28E}" type="pres">
      <dgm:prSet presAssocID="{49A8F139-6744-49AE-840E-F6888DF528D1}" presName="text_1" presStyleLbl="node1" presStyleIdx="0" presStyleCnt="0">
        <dgm:presLayoutVars>
          <dgm:bulletEnabled val="1"/>
        </dgm:presLayoutVars>
      </dgm:prSet>
      <dgm:spPr/>
      <dgm:t>
        <a:bodyPr/>
        <a:lstStyle/>
        <a:p>
          <a:endParaRPr lang="en-US"/>
        </a:p>
      </dgm:t>
    </dgm:pt>
  </dgm:ptLst>
  <dgm:cxnLst>
    <dgm:cxn modelId="{321C9E66-B7CB-49A3-93C8-C4EA22D4C0B9}" type="presOf" srcId="{77A0B68F-3B7B-4A14-B6D8-876524252131}" destId="{ABD9DF7F-995A-49DB-B57F-9D7492B2D286}" srcOrd="0" destOrd="0" presId="urn:microsoft.com/office/officeart/2008/layout/CircularPictureCallout"/>
    <dgm:cxn modelId="{D8100EB4-A454-4B9B-B4A8-8568A858320E}" srcId="{C272CD57-70E3-429A-A8CC-66BD8AD25C54}" destId="{49A8F139-6744-49AE-840E-F6888DF528D1}" srcOrd="0" destOrd="0" parTransId="{784CEA89-9711-42E0-8977-30F542AB20C3}" sibTransId="{77A0B68F-3B7B-4A14-B6D8-876524252131}"/>
    <dgm:cxn modelId="{2F7B1B7D-ECC1-4C8B-BFEF-C013CB74B1C1}" type="presOf" srcId="{C272CD57-70E3-429A-A8CC-66BD8AD25C54}" destId="{E76284C9-DF23-4772-9E5C-5F6F4E9FBDC3}" srcOrd="0" destOrd="0" presId="urn:microsoft.com/office/officeart/2008/layout/CircularPictureCallout"/>
    <dgm:cxn modelId="{E10D1C06-6EFA-4AE4-93CC-BBB66255AB62}" type="presOf" srcId="{49A8F139-6744-49AE-840E-F6888DF528D1}" destId="{A16160D7-D166-46D9-A800-5540C360F28E}" srcOrd="0" destOrd="0" presId="urn:microsoft.com/office/officeart/2008/layout/CircularPictureCallout"/>
    <dgm:cxn modelId="{F71908F8-3AB6-4283-BFAC-FE6FC30334D7}" type="presParOf" srcId="{E76284C9-DF23-4772-9E5C-5F6F4E9FBDC3}" destId="{A59C6113-35BA-4F8B-A19D-69F23EC4EBAB}" srcOrd="0" destOrd="0" presId="urn:microsoft.com/office/officeart/2008/layout/CircularPictureCallout"/>
    <dgm:cxn modelId="{B9179A67-CF64-40A8-A5B8-488481C8722B}" type="presParOf" srcId="{A59C6113-35BA-4F8B-A19D-69F23EC4EBAB}" destId="{2DEA2F5A-DC17-4D20-B0D1-4E9FC0DB23BF}" srcOrd="0" destOrd="0" presId="urn:microsoft.com/office/officeart/2008/layout/CircularPictureCallout"/>
    <dgm:cxn modelId="{D7A0E1AB-C8DE-450E-B505-C0DD9F2260CA}" type="presParOf" srcId="{2DEA2F5A-DC17-4D20-B0D1-4E9FC0DB23BF}" destId="{ABD9DF7F-995A-49DB-B57F-9D7492B2D286}" srcOrd="0" destOrd="0" presId="urn:microsoft.com/office/officeart/2008/layout/CircularPictureCallout"/>
    <dgm:cxn modelId="{5198C5F3-2D46-49C0-B684-E404015E0B3C}" type="presParOf" srcId="{A59C6113-35BA-4F8B-A19D-69F23EC4EBAB}" destId="{A16160D7-D166-46D9-A800-5540C360F28E}"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9DF7F-995A-49DB-B57F-9D7492B2D286}">
      <dsp:nvSpPr>
        <dsp:cNvPr id="0" name=""/>
        <dsp:cNvSpPr/>
      </dsp:nvSpPr>
      <dsp:spPr>
        <a:xfrm>
          <a:off x="27679" y="146772"/>
          <a:ext cx="4002375" cy="3060551"/>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160D7-D166-46D9-A800-5540C360F28E}">
      <dsp:nvSpPr>
        <dsp:cNvPr id="0" name=""/>
        <dsp:cNvSpPr/>
      </dsp:nvSpPr>
      <dsp:spPr>
        <a:xfrm>
          <a:off x="1389061" y="1843633"/>
          <a:ext cx="1307351" cy="67410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0">
            <a:lnSpc>
              <a:spcPct val="90000"/>
            </a:lnSpc>
            <a:spcBef>
              <a:spcPct val="0"/>
            </a:spcBef>
            <a:spcAft>
              <a:spcPct val="35000"/>
            </a:spcAft>
          </a:pPr>
          <a:endParaRPr lang="en-US" sz="5000" kern="1200" dirty="0"/>
        </a:p>
      </dsp:txBody>
      <dsp:txXfrm>
        <a:off x="1389061" y="1843633"/>
        <a:ext cx="1307351" cy="674103"/>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B1D6-8522-4560-B009-FD33493719AC}" type="datetimeFigureOut">
              <a:rPr lang="en-US" smtClean="0"/>
              <a:t>10/12/2019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9ACBE-CC58-4FF7-B332-0A2B6DBA3C9B}" type="slidenum">
              <a:rPr lang="en-US" smtClean="0"/>
              <a:t>‹#›</a:t>
            </a:fld>
            <a:endParaRPr lang="en-US"/>
          </a:p>
        </p:txBody>
      </p:sp>
    </p:spTree>
    <p:extLst>
      <p:ext uri="{BB962C8B-B14F-4D97-AF65-F5344CB8AC3E}">
        <p14:creationId xmlns:p14="http://schemas.microsoft.com/office/powerpoint/2010/main" val="260461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en-US" dirty="0"/>
          </a:p>
        </p:txBody>
      </p:sp>
      <p:sp>
        <p:nvSpPr>
          <p:cNvPr id="4" name="Slide Number Placeholder 3"/>
          <p:cNvSpPr>
            <a:spLocks noGrp="1"/>
          </p:cNvSpPr>
          <p:nvPr>
            <p:ph type="sldNum" sz="quarter" idx="10"/>
          </p:nvPr>
        </p:nvSpPr>
        <p:spPr/>
        <p:txBody>
          <a:bodyPr/>
          <a:lstStyle/>
          <a:p>
            <a:fld id="{C729ACBE-CC58-4FF7-B332-0A2B6DBA3C9B}" type="slidenum">
              <a:rPr lang="en-US" smtClean="0"/>
              <a:t>6</a:t>
            </a:fld>
            <a:endParaRPr lang="en-US"/>
          </a:p>
        </p:txBody>
      </p:sp>
    </p:spTree>
    <p:extLst>
      <p:ext uri="{BB962C8B-B14F-4D97-AF65-F5344CB8AC3E}">
        <p14:creationId xmlns:p14="http://schemas.microsoft.com/office/powerpoint/2010/main" val="110998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ভাষা</a:t>
            </a:r>
            <a:r>
              <a:rPr lang="bn-IN" baseline="0" dirty="0" smtClean="0">
                <a:latin typeface="NikoshBAN" panose="02000000000000000000" pitchFamily="2" charset="0"/>
                <a:cs typeface="NikoshBAN" panose="02000000000000000000" pitchFamily="2" charset="0"/>
              </a:rPr>
              <a:t> শহিদদের ছবি প্রদর্শন করে ভাষা আন্দোলন সংঘটন ও প্রিচালনার ক্ষেত্রে তাঁদের অবদান ব্যাখ্যা করবো।</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729ACBE-CC58-4FF7-B332-0A2B6DBA3C9B}" type="slidenum">
              <a:rPr lang="en-US" smtClean="0"/>
              <a:t>13</a:t>
            </a:fld>
            <a:endParaRPr lang="en-US"/>
          </a:p>
        </p:txBody>
      </p:sp>
    </p:spTree>
    <p:extLst>
      <p:ext uri="{BB962C8B-B14F-4D97-AF65-F5344CB8AC3E}">
        <p14:creationId xmlns:p14="http://schemas.microsoft.com/office/powerpoint/2010/main" val="248815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29ACBE-CC58-4FF7-B332-0A2B6DBA3C9B}" type="slidenum">
              <a:rPr lang="en-US" smtClean="0"/>
              <a:t>19</a:t>
            </a:fld>
            <a:endParaRPr lang="en-US"/>
          </a:p>
        </p:txBody>
      </p:sp>
    </p:spTree>
    <p:extLst>
      <p:ext uri="{BB962C8B-B14F-4D97-AF65-F5344CB8AC3E}">
        <p14:creationId xmlns:p14="http://schemas.microsoft.com/office/powerpoint/2010/main" val="134272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88F02E-11A8-4320-AFF3-929E9411D22C}"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3911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88F02E-11A8-4320-AFF3-929E9411D22C}"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410463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88F02E-11A8-4320-AFF3-929E9411D22C}"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E70B8-8381-4C6C-8C8A-E22DBDBCE0A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7966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88F02E-11A8-4320-AFF3-929E9411D22C}"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211256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88F02E-11A8-4320-AFF3-929E9411D22C}"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E70B8-8381-4C6C-8C8A-E22DBDBCE0A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5275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88F02E-11A8-4320-AFF3-929E9411D22C}"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1508865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88F02E-11A8-4320-AFF3-929E9411D22C}"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58865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88F02E-11A8-4320-AFF3-929E9411D22C}"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221823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88F02E-11A8-4320-AFF3-929E9411D22C}"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385136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88F02E-11A8-4320-AFF3-929E9411D22C}"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25878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88F02E-11A8-4320-AFF3-929E9411D22C}"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322659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88F02E-11A8-4320-AFF3-929E9411D22C}" type="datetimeFigureOut">
              <a:rPr lang="en-US" smtClean="0"/>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140252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88F02E-11A8-4320-AFF3-929E9411D22C}" type="datetimeFigureOut">
              <a:rPr lang="en-US" smtClean="0"/>
              <a:t>10/12/2019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285136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8F02E-11A8-4320-AFF3-929E9411D22C}" type="datetimeFigureOut">
              <a:rPr lang="en-US" smtClean="0"/>
              <a:t>10/12/2019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91704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88F02E-11A8-4320-AFF3-929E9411D22C}"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89887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88F02E-11A8-4320-AFF3-929E9411D22C}"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E70B8-8381-4C6C-8C8A-E22DBDBCE0A0}" type="slidenum">
              <a:rPr lang="en-US" smtClean="0"/>
              <a:t>‹#›</a:t>
            </a:fld>
            <a:endParaRPr lang="en-US"/>
          </a:p>
        </p:txBody>
      </p:sp>
    </p:spTree>
    <p:extLst>
      <p:ext uri="{BB962C8B-B14F-4D97-AF65-F5344CB8AC3E}">
        <p14:creationId xmlns:p14="http://schemas.microsoft.com/office/powerpoint/2010/main" val="3334605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88F02E-11A8-4320-AFF3-929E9411D22C}" type="datetimeFigureOut">
              <a:rPr lang="en-US" smtClean="0"/>
              <a:t>10/12/2019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EE70B8-8381-4C6C-8C8A-E22DBDBCE0A0}" type="slidenum">
              <a:rPr lang="en-US" smtClean="0"/>
              <a:t>‹#›</a:t>
            </a:fld>
            <a:endParaRPr lang="en-US"/>
          </a:p>
        </p:txBody>
      </p:sp>
    </p:spTree>
    <p:extLst>
      <p:ext uri="{BB962C8B-B14F-4D97-AF65-F5344CB8AC3E}">
        <p14:creationId xmlns:p14="http://schemas.microsoft.com/office/powerpoint/2010/main" val="2210277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9164" y="734291"/>
            <a:ext cx="1967345" cy="707886"/>
          </a:xfrm>
          <a:prstGeom prst="rect">
            <a:avLst/>
          </a:prstGeom>
          <a:solidFill>
            <a:srgbClr val="92D050"/>
          </a:solidFill>
          <a:ln>
            <a:solidFill>
              <a:srgbClr val="92D050"/>
            </a:solidFill>
          </a:ln>
          <a:effectLst>
            <a:glow rad="101600">
              <a:schemeClr val="accent4">
                <a:satMod val="175000"/>
                <a:alpha val="40000"/>
              </a:schemeClr>
            </a:glow>
          </a:effectLst>
        </p:spPr>
        <p:txBody>
          <a:bodyPr wrap="square" rtlCol="0">
            <a:spAutoFit/>
          </a:bodyPr>
          <a:lstStyle/>
          <a:p>
            <a:r>
              <a:rPr lang="en-US" sz="4000" dirty="0" err="1" smtClean="0"/>
              <a:t>স্বাগতম</a:t>
            </a:r>
            <a:endParaRPr lang="en-US" sz="4000" dirty="0"/>
          </a:p>
        </p:txBody>
      </p:sp>
    </p:spTree>
    <p:extLst>
      <p:ext uri="{BB962C8B-B14F-4D97-AF65-F5344CB8AC3E}">
        <p14:creationId xmlns:p14="http://schemas.microsoft.com/office/powerpoint/2010/main" val="2472020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8011108" y="540327"/>
            <a:ext cx="3699118" cy="1508105"/>
          </a:xfrm>
          <a:prstGeom prst="rect">
            <a:avLst/>
          </a:prstGeom>
          <a:solidFill>
            <a:srgbClr val="00B050"/>
          </a:solidFill>
          <a:ln w="38100">
            <a:solidFill>
              <a:srgbClr val="7030A0"/>
            </a:solidFill>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r>
              <a:rPr lang="bn-IN" sz="2800" dirty="0" smtClean="0">
                <a:ln w="18000">
                  <a:solidFill>
                    <a:schemeClr val="tx1"/>
                  </a:solidFill>
                  <a:prstDash val="solid"/>
                  <a:miter lim="800000"/>
                </a:ln>
                <a:latin typeface="NikoshBAN" pitchFamily="2" charset="0"/>
                <a:cs typeface="NikoshBAN" pitchFamily="2" charset="0"/>
              </a:rPr>
              <a:t>ক.মাতৃভাষা কী?</a:t>
            </a:r>
          </a:p>
          <a:p>
            <a:r>
              <a:rPr lang="bn-IN" sz="3200" dirty="0" smtClean="0">
                <a:ln w="18000">
                  <a:solidFill>
                    <a:schemeClr val="tx1"/>
                  </a:solidFill>
                  <a:prstDash val="solid"/>
                  <a:miter lim="800000"/>
                </a:ln>
                <a:latin typeface="NikoshBAN" pitchFamily="2" charset="0"/>
                <a:cs typeface="NikoshBAN" pitchFamily="2" charset="0"/>
              </a:rPr>
              <a:t>খ. রাষ্টভাষা কী?</a:t>
            </a:r>
          </a:p>
          <a:p>
            <a:r>
              <a:rPr lang="bn-IN" sz="3200" dirty="0" smtClean="0">
                <a:ln w="18000">
                  <a:solidFill>
                    <a:schemeClr val="tx1"/>
                  </a:solidFill>
                  <a:prstDash val="solid"/>
                  <a:miter lim="800000"/>
                </a:ln>
                <a:latin typeface="NikoshBAN" pitchFamily="2" charset="0"/>
                <a:cs typeface="NikoshBAN" pitchFamily="2" charset="0"/>
              </a:rPr>
              <a:t>গ. ভাষা আন্দোলন কী?</a:t>
            </a:r>
            <a:endParaRPr lang="en-US" sz="3200" dirty="0">
              <a:ln w="18000">
                <a:solidFill>
                  <a:schemeClr val="tx1"/>
                </a:solidFill>
                <a:prstDash val="solid"/>
                <a:miter lim="800000"/>
              </a:ln>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3" y="1699332"/>
            <a:ext cx="7503251" cy="4766344"/>
          </a:xfrm>
          <a:prstGeom prst="rect">
            <a:avLst/>
          </a:prstGeom>
          <a:ln w="28575">
            <a:solidFill>
              <a:schemeClr val="tx1"/>
            </a:solidFill>
          </a:ln>
        </p:spPr>
      </p:pic>
      <p:sp>
        <p:nvSpPr>
          <p:cNvPr id="7" name="Right Arrow 6"/>
          <p:cNvSpPr/>
          <p:nvPr/>
        </p:nvSpPr>
        <p:spPr>
          <a:xfrm>
            <a:off x="3579370" y="540327"/>
            <a:ext cx="3832811" cy="1014339"/>
          </a:xfrm>
          <a:prstGeom prst="rightArrow">
            <a:avLst/>
          </a:prstGeom>
          <a:solidFill>
            <a:srgbClr val="FFFF00"/>
          </a:solidFill>
          <a:ln>
            <a:solidFill>
              <a:srgbClr val="A53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0000"/>
                </a:solidFill>
              </a:rPr>
              <a:t>পূর্বজ্ঞান যাচাই</a:t>
            </a:r>
            <a:endParaRPr lang="en-US" sz="2400" dirty="0">
              <a:solidFill>
                <a:srgbClr val="FF0000"/>
              </a:solidFill>
            </a:endParaRPr>
          </a:p>
        </p:txBody>
      </p:sp>
    </p:spTree>
    <p:extLst>
      <p:ext uri="{BB962C8B-B14F-4D97-AF65-F5344CB8AC3E}">
        <p14:creationId xmlns:p14="http://schemas.microsoft.com/office/powerpoint/2010/main" val="2166684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4120141" y="251542"/>
            <a:ext cx="3890750" cy="830997"/>
          </a:xfrm>
          <a:prstGeom prst="rect">
            <a:avLst/>
          </a:prstGeom>
          <a:pattFill prst="pct5">
            <a:fgClr>
              <a:schemeClr val="accent1"/>
            </a:fgClr>
            <a:bgClr>
              <a:schemeClr val="bg1"/>
            </a:bgClr>
          </a:pattFill>
          <a:ln w="38100">
            <a:solidFill>
              <a:srgbClr val="7030A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i="1" u="sng" dirty="0" smtClean="0">
                <a:solidFill>
                  <a:schemeClr val="accent2"/>
                </a:solidFill>
                <a:latin typeface="Shonar Bangla" pitchFamily="34" charset="0"/>
                <a:cs typeface="Shonar Bangla" pitchFamily="34" charset="0"/>
              </a:rPr>
              <a:t> </a:t>
            </a:r>
            <a:r>
              <a:rPr lang="en-US" sz="4800" i="1" u="sng" dirty="0" err="1" smtClean="0">
                <a:solidFill>
                  <a:schemeClr val="accent2"/>
                </a:solidFill>
                <a:latin typeface="NikoshBAN" panose="02000000000000000000" pitchFamily="2" charset="0"/>
                <a:cs typeface="NikoshBAN" panose="02000000000000000000" pitchFamily="2" charset="0"/>
              </a:rPr>
              <a:t>পট</a:t>
            </a:r>
            <a:r>
              <a:rPr lang="bn-IN" sz="4800" i="1" u="sng" dirty="0" smtClean="0">
                <a:solidFill>
                  <a:schemeClr val="accent2"/>
                </a:solidFill>
                <a:latin typeface="NikoshBAN" panose="02000000000000000000" pitchFamily="2" charset="0"/>
                <a:cs typeface="NikoshBAN" panose="02000000000000000000" pitchFamily="2" charset="0"/>
              </a:rPr>
              <a:t>ভূমি</a:t>
            </a:r>
            <a:endParaRPr lang="en-US" sz="4800" i="1" u="sng" dirty="0">
              <a:solidFill>
                <a:schemeClr val="accent2"/>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91" y="1196964"/>
            <a:ext cx="11077433" cy="5221193"/>
          </a:xfrm>
          <a:prstGeom prst="rect">
            <a:avLst/>
          </a:prstGeom>
        </p:spPr>
      </p:pic>
    </p:spTree>
    <p:extLst>
      <p:ext uri="{BB962C8B-B14F-4D97-AF65-F5344CB8AC3E}">
        <p14:creationId xmlns:p14="http://schemas.microsoft.com/office/powerpoint/2010/main" val="3232723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152400" y="883694"/>
            <a:ext cx="5833074" cy="3416320"/>
          </a:xfrm>
          <a:prstGeom prst="rect">
            <a:avLst/>
          </a:prstGeom>
        </p:spPr>
        <p:txBody>
          <a:bodyPr wrap="square">
            <a:spAutoFit/>
          </a:bodyPr>
          <a:lstStyle/>
          <a:p>
            <a:pPr algn="ctr"/>
            <a:r>
              <a:rPr lang="en-US" sz="3600" u="sng" dirty="0" err="1" smtClean="0">
                <a:solidFill>
                  <a:schemeClr val="accent5"/>
                </a:solidFill>
                <a:latin typeface="NikoshBAN" panose="02000000000000000000" pitchFamily="2" charset="0"/>
                <a:cs typeface="NikoshBAN" panose="02000000000000000000" pitchFamily="2" charset="0"/>
              </a:rPr>
              <a:t>জ্ঞানমুলক</a:t>
            </a:r>
            <a:endParaRPr lang="bn-IN" sz="3600" u="sng" dirty="0" smtClean="0">
              <a:solidFill>
                <a:schemeClr val="accent5"/>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ü"/>
            </a:pPr>
            <a:r>
              <a:rPr lang="bn-IN" sz="3600" dirty="0" smtClean="0">
                <a:solidFill>
                  <a:schemeClr val="accent5"/>
                </a:solidFill>
                <a:latin typeface="NikoshBAN" panose="02000000000000000000" pitchFamily="2" charset="0"/>
                <a:cs typeface="NikoshBAN" panose="02000000000000000000" pitchFamily="2" charset="0"/>
              </a:rPr>
              <a:t>  উর্দুকে পাকিস্তানের রাষ্ট্রভাষা করার ঘোষণা প্রথম কে দেন?</a:t>
            </a:r>
          </a:p>
          <a:p>
            <a:pPr marL="571500" indent="-571500">
              <a:buFont typeface="Wingdings" panose="05000000000000000000" pitchFamily="2" charset="2"/>
              <a:buChar char="ü"/>
            </a:pPr>
            <a:r>
              <a:rPr lang="bn-IN" sz="3600" dirty="0" smtClean="0">
                <a:solidFill>
                  <a:schemeClr val="accent5"/>
                </a:solidFill>
                <a:latin typeface="NikoshBAN" panose="02000000000000000000" pitchFamily="2" charset="0"/>
                <a:cs typeface="NikoshBAN" panose="02000000000000000000" pitchFamily="2" charset="0"/>
              </a:rPr>
              <a:t> ভাষা আন্দোলনের সময় পূর্ব বাংলার মুখ্যমন্ত্রী কে ছিলেন?</a:t>
            </a:r>
            <a:endParaRPr lang="en-US" sz="3600" dirty="0">
              <a:solidFill>
                <a:schemeClr val="accent5"/>
              </a:solidFill>
              <a:latin typeface="NikoshBAN" panose="02000000000000000000" pitchFamily="2" charset="0"/>
              <a:cs typeface="NikoshBAN" panose="02000000000000000000" pitchFamily="2" charset="0"/>
            </a:endParaRPr>
          </a:p>
          <a:p>
            <a:endParaRPr lang="bn-IN" sz="3600" dirty="0" smtClean="0">
              <a:solidFill>
                <a:schemeClr val="accent5"/>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0391" t="7850" r="13260"/>
          <a:stretch/>
        </p:blipFill>
        <p:spPr>
          <a:xfrm>
            <a:off x="6499437" y="651291"/>
            <a:ext cx="5146126" cy="4099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14834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3482454" y="507801"/>
            <a:ext cx="5227092" cy="707886"/>
          </a:xfrm>
          <a:prstGeom prst="rect">
            <a:avLst/>
          </a:prstGeom>
          <a:noFill/>
          <a:ln w="38100">
            <a:solidFill>
              <a:srgbClr val="7030A0"/>
            </a:solidFill>
          </a:ln>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ভাষাসৈনিক</a:t>
            </a:r>
            <a:endParaRPr lang="en-US" sz="40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85" b="54521"/>
          <a:stretch/>
        </p:blipFill>
        <p:spPr>
          <a:xfrm>
            <a:off x="409434" y="1577356"/>
            <a:ext cx="11292110" cy="4858602"/>
          </a:xfrm>
          <a:prstGeom prst="rect">
            <a:avLst/>
          </a:prstGeom>
          <a:ln w="57150">
            <a:solidFill>
              <a:srgbClr val="C00000"/>
            </a:solidFill>
          </a:ln>
        </p:spPr>
      </p:pic>
    </p:spTree>
    <p:extLst>
      <p:ext uri="{BB962C8B-B14F-4D97-AF65-F5344CB8AC3E}">
        <p14:creationId xmlns:p14="http://schemas.microsoft.com/office/powerpoint/2010/main" val="243931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2542887" y="657985"/>
            <a:ext cx="3075708" cy="830997"/>
          </a:xfrm>
          <a:prstGeom prst="rect">
            <a:avLst/>
          </a:prstGeom>
          <a:noFill/>
          <a:ln w="38100">
            <a:solidFill>
              <a:srgbClr val="7030A0"/>
            </a:solidFill>
          </a:ln>
        </p:spPr>
        <p:txBody>
          <a:bodyPr wrap="square" rtlCol="0">
            <a:spAutoFit/>
          </a:bodyPr>
          <a:lstStyle/>
          <a:p>
            <a:endParaRPr lang="en-US" sz="4800" dirty="0">
              <a:solidFill>
                <a:srgbClr val="00B0F0"/>
              </a:solidFill>
              <a:latin typeface="NikoshBAN" panose="02000000000000000000" pitchFamily="2" charset="0"/>
              <a:cs typeface="NikoshBAN" panose="02000000000000000000" pitchFamily="2" charset="0"/>
            </a:endParaRPr>
          </a:p>
        </p:txBody>
      </p:sp>
      <p:sp>
        <p:nvSpPr>
          <p:cNvPr id="7" name="TextBox 6"/>
          <p:cNvSpPr txBox="1"/>
          <p:nvPr/>
        </p:nvSpPr>
        <p:spPr>
          <a:xfrm>
            <a:off x="541584" y="3105834"/>
            <a:ext cx="5415870" cy="646331"/>
          </a:xfrm>
          <a:prstGeom prst="rect">
            <a:avLst/>
          </a:prstGeom>
          <a:noFill/>
          <a:ln w="38100">
            <a:solidFill>
              <a:srgbClr val="7030A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ভাষা আন্দোলনের চূড়ান্ত পর্যায়</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5516" y="1350483"/>
            <a:ext cx="5581029" cy="3586262"/>
          </a:xfrm>
          <a:prstGeom prst="rect">
            <a:avLst/>
          </a:prstGeom>
        </p:spPr>
      </p:pic>
      <p:sp>
        <p:nvSpPr>
          <p:cNvPr id="5" name="Rectangle 4"/>
          <p:cNvSpPr/>
          <p:nvPr/>
        </p:nvSpPr>
        <p:spPr>
          <a:xfrm>
            <a:off x="3227299" y="657985"/>
            <a:ext cx="2730155" cy="830997"/>
          </a:xfrm>
          <a:prstGeom prst="rect">
            <a:avLst/>
          </a:prstGeom>
        </p:spPr>
        <p:txBody>
          <a:bodyPr wrap="square">
            <a:spAutoFit/>
          </a:bodyPr>
          <a:lstStyle/>
          <a:p>
            <a:r>
              <a:rPr lang="bn-IN" sz="4800" dirty="0">
                <a:solidFill>
                  <a:srgbClr val="00B0F0"/>
                </a:solidFill>
                <a:latin typeface="NikoshBAN" panose="02000000000000000000" pitchFamily="2" charset="0"/>
                <a:cs typeface="NikoshBAN" panose="02000000000000000000" pitchFamily="2" charset="0"/>
              </a:rPr>
              <a:t>নীরব পাঠ</a:t>
            </a:r>
            <a:endParaRPr lang="en-US" sz="48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734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41" y="435251"/>
            <a:ext cx="11167750" cy="6007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836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96" y="403054"/>
            <a:ext cx="11359461" cy="6052338"/>
          </a:xfrm>
          <a:prstGeom prst="rect">
            <a:avLst/>
          </a:prstGeom>
        </p:spPr>
      </p:pic>
    </p:spTree>
    <p:extLst>
      <p:ext uri="{BB962C8B-B14F-4D97-AF65-F5344CB8AC3E}">
        <p14:creationId xmlns:p14="http://schemas.microsoft.com/office/powerpoint/2010/main" val="10965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29489" y="450376"/>
            <a:ext cx="6427211" cy="5959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5" name="Rectangle 4"/>
          <p:cNvSpPr/>
          <p:nvPr/>
        </p:nvSpPr>
        <p:spPr>
          <a:xfrm>
            <a:off x="673714" y="902571"/>
            <a:ext cx="5849874" cy="2739211"/>
          </a:xfrm>
          <a:prstGeom prst="rect">
            <a:avLst/>
          </a:prstGeom>
        </p:spPr>
        <p:txBody>
          <a:bodyPr wrap="square">
            <a:spAutoFit/>
          </a:bodyPr>
          <a:lstStyle/>
          <a:p>
            <a:pPr algn="ctr"/>
            <a:r>
              <a:rPr lang="bn-IN" sz="4400" u="sng" dirty="0" smtClean="0">
                <a:solidFill>
                  <a:prstClr val="white"/>
                </a:solidFill>
                <a:latin typeface="NikoshBAN" panose="02000000000000000000" pitchFamily="2" charset="0"/>
                <a:cs typeface="NikoshBAN" panose="02000000000000000000" pitchFamily="2" charset="0"/>
              </a:rPr>
              <a:t>দলীয় কাজ</a:t>
            </a:r>
            <a:endParaRPr lang="bn-IN" sz="2800" u="sng" dirty="0" smtClean="0">
              <a:solidFill>
                <a:prstClr val="white"/>
              </a:solidFill>
              <a:latin typeface="NikoshBAN" panose="02000000000000000000" pitchFamily="2" charset="0"/>
              <a:cs typeface="NikoshBAN" panose="02000000000000000000" pitchFamily="2" charset="0"/>
            </a:endParaRPr>
          </a:p>
          <a:p>
            <a:pPr algn="just"/>
            <a:r>
              <a:rPr lang="bn-IN" sz="3200" dirty="0" smtClean="0">
                <a:solidFill>
                  <a:prstClr val="white"/>
                </a:solidFill>
                <a:latin typeface="NikoshBAN" panose="02000000000000000000" pitchFamily="2" charset="0"/>
                <a:cs typeface="NikoshBAN" panose="02000000000000000000" pitchFamily="2" charset="0"/>
              </a:rPr>
              <a:t>১। বাংলা ভাষা আন্তর্জাতিক মাতৃভাষার স্বীকৃতি পায় কত সালে</a:t>
            </a:r>
            <a:r>
              <a:rPr lang="bn-IN" sz="3200" b="1" dirty="0" smtClean="0">
                <a:solidFill>
                  <a:prstClr val="white"/>
                </a:solidFill>
                <a:latin typeface="NikoshBAN" panose="02000000000000000000" pitchFamily="2" charset="0"/>
                <a:cs typeface="NikoshBAN" panose="02000000000000000000" pitchFamily="2" charset="0"/>
              </a:rPr>
              <a:t>?</a:t>
            </a:r>
          </a:p>
          <a:p>
            <a:pPr algn="just"/>
            <a:r>
              <a:rPr lang="bn-IN" sz="3200" b="1" dirty="0" smtClean="0">
                <a:solidFill>
                  <a:prstClr val="white"/>
                </a:solidFill>
                <a:latin typeface="NikoshBAN" panose="02000000000000000000" pitchFamily="2" charset="0"/>
                <a:cs typeface="NikoshBAN" panose="02000000000000000000" pitchFamily="2" charset="0"/>
              </a:rPr>
              <a:t>২। বাংলা ভাষা কত সালে পাকিস্তানের অন্যতম রাষ্ট্রভাষার মর্যাদা লাভ করে?</a:t>
            </a:r>
            <a:endParaRPr lang="en-US" sz="3200" b="1" dirty="0">
              <a:solidFill>
                <a:prstClr val="white"/>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8655" y="2698841"/>
            <a:ext cx="4727476" cy="3728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1219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6" name="TextBox 5"/>
          <p:cNvSpPr txBox="1"/>
          <p:nvPr/>
        </p:nvSpPr>
        <p:spPr>
          <a:xfrm>
            <a:off x="306531" y="347813"/>
            <a:ext cx="2013588" cy="707886"/>
          </a:xfrm>
          <a:prstGeom prst="rect">
            <a:avLst/>
          </a:prstGeom>
          <a:solidFill>
            <a:schemeClr val="bg1"/>
          </a:solidFill>
          <a:ln w="38100">
            <a:solidFill>
              <a:srgbClr val="7030A0"/>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BD" sz="4000" dirty="0">
                <a:solidFill>
                  <a:schemeClr val="tx1"/>
                </a:solidFill>
                <a:latin typeface="NikoshBAN" pitchFamily="2" charset="0"/>
                <a:cs typeface="NikoshBAN" pitchFamily="2" charset="0"/>
              </a:rPr>
              <a:t>মূল্যায়ন</a:t>
            </a:r>
            <a:endParaRPr lang="en-US" sz="4000" dirty="0">
              <a:solidFill>
                <a:schemeClr val="tx1"/>
              </a:solidFill>
              <a:latin typeface="NikoshBAN" pitchFamily="2" charset="0"/>
              <a:cs typeface="NikoshBAN" pitchFamily="2" charset="0"/>
            </a:endParaRPr>
          </a:p>
        </p:txBody>
      </p:sp>
      <p:sp>
        <p:nvSpPr>
          <p:cNvPr id="9" name="TextBox 8"/>
          <p:cNvSpPr txBox="1"/>
          <p:nvPr/>
        </p:nvSpPr>
        <p:spPr>
          <a:xfrm>
            <a:off x="1530927" y="1294604"/>
            <a:ext cx="8703972" cy="523220"/>
          </a:xfrm>
          <a:prstGeom prst="rect">
            <a:avLst/>
          </a:prstGeom>
          <a:noFill/>
        </p:spPr>
        <p:txBody>
          <a:bodyPr wrap="square" rtlCol="0">
            <a:spAutoFit/>
          </a:bodyPr>
          <a:lstStyle/>
          <a:p>
            <a:r>
              <a:rPr lang="bn-BD" sz="2800" dirty="0">
                <a:solidFill>
                  <a:schemeClr val="accent2">
                    <a:lumMod val="75000"/>
                  </a:schemeClr>
                </a:solidFill>
                <a:latin typeface="NikoshBAN" panose="02000000000000000000" pitchFamily="2" charset="0"/>
                <a:cs typeface="NikoshBAN" panose="02000000000000000000" pitchFamily="2" charset="0"/>
              </a:rPr>
              <a:t>১. মুসলীম লীগের দাপ্তরিক ভাষা উর্দু করার বিরোধিতা করেন কে?</a:t>
            </a:r>
          </a:p>
        </p:txBody>
      </p:sp>
      <p:sp>
        <p:nvSpPr>
          <p:cNvPr id="10" name="TextBox 9"/>
          <p:cNvSpPr txBox="1"/>
          <p:nvPr/>
        </p:nvSpPr>
        <p:spPr>
          <a:xfrm>
            <a:off x="2462606" y="1922724"/>
            <a:ext cx="8425934" cy="523220"/>
          </a:xfrm>
          <a:prstGeom prst="rect">
            <a:avLst/>
          </a:prstGeom>
          <a:noFill/>
        </p:spPr>
        <p:txBody>
          <a:bodyPr wrap="square" rtlCol="0">
            <a:spAutoFit/>
          </a:bodyPr>
          <a:lstStyle/>
          <a:p>
            <a:r>
              <a:rPr lang="bn-BD" sz="2800" dirty="0">
                <a:solidFill>
                  <a:srgbClr val="00B050"/>
                </a:solidFill>
                <a:latin typeface="NikoshBAN" panose="02000000000000000000" pitchFamily="2" charset="0"/>
                <a:cs typeface="NikoshBAN" panose="02000000000000000000" pitchFamily="2" charset="0"/>
              </a:rPr>
              <a:t>উত্তর: বাঙালিদের নেতা শেরে বাংলা এ.কে. ফজলুল হক।</a:t>
            </a:r>
          </a:p>
        </p:txBody>
      </p:sp>
      <p:sp>
        <p:nvSpPr>
          <p:cNvPr id="11" name="TextBox 10"/>
          <p:cNvSpPr txBox="1"/>
          <p:nvPr/>
        </p:nvSpPr>
        <p:spPr>
          <a:xfrm>
            <a:off x="1524000" y="2391174"/>
            <a:ext cx="8425934" cy="523220"/>
          </a:xfrm>
          <a:prstGeom prst="rect">
            <a:avLst/>
          </a:prstGeom>
          <a:noFill/>
        </p:spPr>
        <p:txBody>
          <a:bodyPr wrap="square" rtlCol="0">
            <a:spAutoFit/>
          </a:bodyPr>
          <a:lstStyle/>
          <a:p>
            <a:r>
              <a:rPr lang="bn-BD" sz="2800" dirty="0">
                <a:solidFill>
                  <a:schemeClr val="accent2">
                    <a:lumMod val="75000"/>
                  </a:schemeClr>
                </a:solidFill>
                <a:latin typeface="NikoshBAN" panose="02000000000000000000" pitchFamily="2" charset="0"/>
                <a:cs typeface="NikoshBAN" panose="02000000000000000000" pitchFamily="2" charset="0"/>
              </a:rPr>
              <a:t>২. তমদ্দুন মজলিশ কখন গড়ে উঠে?</a:t>
            </a:r>
          </a:p>
        </p:txBody>
      </p:sp>
      <p:sp>
        <p:nvSpPr>
          <p:cNvPr id="12" name="TextBox 11"/>
          <p:cNvSpPr txBox="1"/>
          <p:nvPr/>
        </p:nvSpPr>
        <p:spPr>
          <a:xfrm>
            <a:off x="2403685" y="2907608"/>
            <a:ext cx="8425934" cy="523220"/>
          </a:xfrm>
          <a:prstGeom prst="rect">
            <a:avLst/>
          </a:prstGeom>
          <a:noFill/>
        </p:spPr>
        <p:txBody>
          <a:bodyPr wrap="square" rtlCol="0">
            <a:spAutoFit/>
          </a:bodyPr>
          <a:lstStyle/>
          <a:p>
            <a:r>
              <a:rPr lang="bn-BD" sz="2800" dirty="0">
                <a:solidFill>
                  <a:srgbClr val="00B050"/>
                </a:solidFill>
                <a:latin typeface="NikoshBAN" panose="02000000000000000000" pitchFamily="2" charset="0"/>
                <a:cs typeface="NikoshBAN" panose="02000000000000000000" pitchFamily="2" charset="0"/>
              </a:rPr>
              <a:t>উত্তর: ১৯৪৭ সালের ২ সেপ্টেম্বর</a:t>
            </a:r>
            <a:r>
              <a:rPr lang="bn-BD" sz="2800" dirty="0">
                <a:latin typeface="NikoshBAN" panose="02000000000000000000" pitchFamily="2" charset="0"/>
                <a:cs typeface="NikoshBAN" panose="02000000000000000000" pitchFamily="2" charset="0"/>
              </a:rPr>
              <a:t>।</a:t>
            </a:r>
          </a:p>
        </p:txBody>
      </p:sp>
      <p:sp>
        <p:nvSpPr>
          <p:cNvPr id="13" name="TextBox 12"/>
          <p:cNvSpPr txBox="1"/>
          <p:nvPr/>
        </p:nvSpPr>
        <p:spPr>
          <a:xfrm>
            <a:off x="1636408" y="3493621"/>
            <a:ext cx="9960488" cy="523220"/>
          </a:xfrm>
          <a:prstGeom prst="rect">
            <a:avLst/>
          </a:prstGeom>
          <a:noFill/>
        </p:spPr>
        <p:txBody>
          <a:bodyPr wrap="square" rtlCol="0">
            <a:spAutoFit/>
          </a:bodyPr>
          <a:lstStyle/>
          <a:p>
            <a:r>
              <a:rPr lang="bn-BD" sz="2800" dirty="0">
                <a:solidFill>
                  <a:schemeClr val="accent2">
                    <a:lumMod val="75000"/>
                  </a:schemeClr>
                </a:solidFill>
                <a:latin typeface="NikoshBAN" panose="02000000000000000000" pitchFamily="2" charset="0"/>
                <a:cs typeface="NikoshBAN" panose="02000000000000000000" pitchFamily="2" charset="0"/>
              </a:rPr>
              <a:t>৩. কে কখন গণপরিষদের ভাষা উর্দু ও ইংরেজির পাশাপাশি বাংলা ব্যবহারের দাবি জানায়?</a:t>
            </a:r>
          </a:p>
        </p:txBody>
      </p:sp>
      <p:sp>
        <p:nvSpPr>
          <p:cNvPr id="14" name="TextBox 13"/>
          <p:cNvSpPr txBox="1"/>
          <p:nvPr/>
        </p:nvSpPr>
        <p:spPr>
          <a:xfrm>
            <a:off x="2320119" y="3938521"/>
            <a:ext cx="8425934" cy="523220"/>
          </a:xfrm>
          <a:prstGeom prst="rect">
            <a:avLst/>
          </a:prstGeom>
          <a:noFill/>
        </p:spPr>
        <p:txBody>
          <a:bodyPr wrap="square" rtlCol="0">
            <a:spAutoFit/>
          </a:bodyPr>
          <a:lstStyle/>
          <a:p>
            <a:r>
              <a:rPr lang="bn-BD" sz="2800" dirty="0">
                <a:solidFill>
                  <a:srgbClr val="00B050"/>
                </a:solidFill>
                <a:latin typeface="NikoshBAN" panose="02000000000000000000" pitchFamily="2" charset="0"/>
                <a:cs typeface="NikoshBAN" panose="02000000000000000000" pitchFamily="2" charset="0"/>
              </a:rPr>
              <a:t>উত্তর: ধীরেন্দ্রনাথ দত্ত, ১৯৪৮ সালের ২৩ ফেব্রুয়ারী।</a:t>
            </a:r>
          </a:p>
        </p:txBody>
      </p:sp>
      <p:sp>
        <p:nvSpPr>
          <p:cNvPr id="15" name="TextBox 14"/>
          <p:cNvSpPr txBox="1"/>
          <p:nvPr/>
        </p:nvSpPr>
        <p:spPr>
          <a:xfrm>
            <a:off x="1544781" y="4452637"/>
            <a:ext cx="8425934" cy="523220"/>
          </a:xfrm>
          <a:prstGeom prst="rect">
            <a:avLst/>
          </a:prstGeom>
          <a:noFill/>
        </p:spPr>
        <p:txBody>
          <a:bodyPr wrap="square" rtlCol="0">
            <a:spAutoFit/>
          </a:bodyPr>
          <a:lstStyle/>
          <a:p>
            <a:r>
              <a:rPr lang="bn-BD" sz="2800" dirty="0">
                <a:solidFill>
                  <a:schemeClr val="accent2">
                    <a:lumMod val="75000"/>
                  </a:schemeClr>
                </a:solidFill>
                <a:latin typeface="NikoshBAN" panose="02000000000000000000" pitchFamily="2" charset="0"/>
                <a:cs typeface="NikoshBAN" panose="02000000000000000000" pitchFamily="2" charset="0"/>
              </a:rPr>
              <a:t>৪. জিন্নাহ্ কখন কোথায় উর্দুকে পাকিস্তানের একমাত্র রাষ্ট্রভাষা ঘোষণা দেন ?</a:t>
            </a:r>
          </a:p>
        </p:txBody>
      </p:sp>
      <p:sp>
        <p:nvSpPr>
          <p:cNvPr id="16" name="TextBox 15"/>
          <p:cNvSpPr txBox="1"/>
          <p:nvPr/>
        </p:nvSpPr>
        <p:spPr>
          <a:xfrm>
            <a:off x="2299336" y="4950746"/>
            <a:ext cx="8425934" cy="523220"/>
          </a:xfrm>
          <a:prstGeom prst="rect">
            <a:avLst/>
          </a:prstGeom>
          <a:noFill/>
        </p:spPr>
        <p:txBody>
          <a:bodyPr wrap="square" rtlCol="0">
            <a:spAutoFit/>
          </a:bodyPr>
          <a:lstStyle/>
          <a:p>
            <a:r>
              <a:rPr lang="bn-BD" sz="2800" dirty="0">
                <a:solidFill>
                  <a:srgbClr val="00B050"/>
                </a:solidFill>
                <a:latin typeface="NikoshBAN" panose="02000000000000000000" pitchFamily="2" charset="0"/>
                <a:cs typeface="NikoshBAN" panose="02000000000000000000" pitchFamily="2" charset="0"/>
              </a:rPr>
              <a:t>উত্তর: ১৯৪৮, ২১ মার্চ  রেসকোর্স ময়দান।</a:t>
            </a:r>
          </a:p>
        </p:txBody>
      </p:sp>
      <p:sp>
        <p:nvSpPr>
          <p:cNvPr id="17" name="TextBox 16"/>
          <p:cNvSpPr txBox="1"/>
          <p:nvPr/>
        </p:nvSpPr>
        <p:spPr>
          <a:xfrm>
            <a:off x="1544781" y="5492310"/>
            <a:ext cx="8425934" cy="523220"/>
          </a:xfrm>
          <a:prstGeom prst="rect">
            <a:avLst/>
          </a:prstGeom>
          <a:noFill/>
        </p:spPr>
        <p:txBody>
          <a:bodyPr wrap="square" rtlCol="0">
            <a:spAutoFit/>
          </a:bodyPr>
          <a:lstStyle/>
          <a:p>
            <a:r>
              <a:rPr lang="bn-BD" sz="2800" dirty="0">
                <a:solidFill>
                  <a:schemeClr val="accent2">
                    <a:lumMod val="75000"/>
                  </a:schemeClr>
                </a:solidFill>
                <a:latin typeface="NikoshBAN" panose="02000000000000000000" pitchFamily="2" charset="0"/>
                <a:cs typeface="NikoshBAN" panose="02000000000000000000" pitchFamily="2" charset="0"/>
              </a:rPr>
              <a:t>৫. খাজা নাজিমুদ্দীন কখন কোথায় উর্দুকে রাষ্ট্রভাষা ঘোষণা দেন?</a:t>
            </a:r>
          </a:p>
        </p:txBody>
      </p:sp>
      <p:sp>
        <p:nvSpPr>
          <p:cNvPr id="18" name="TextBox 17"/>
          <p:cNvSpPr txBox="1"/>
          <p:nvPr/>
        </p:nvSpPr>
        <p:spPr>
          <a:xfrm>
            <a:off x="2320119" y="6093605"/>
            <a:ext cx="7650595" cy="523220"/>
          </a:xfrm>
          <a:prstGeom prst="rect">
            <a:avLst/>
          </a:prstGeom>
          <a:noFill/>
        </p:spPr>
        <p:txBody>
          <a:bodyPr wrap="square" rtlCol="0">
            <a:spAutoFit/>
          </a:bodyPr>
          <a:lstStyle/>
          <a:p>
            <a:r>
              <a:rPr lang="bn-BD" sz="2800" dirty="0">
                <a:solidFill>
                  <a:srgbClr val="00B050"/>
                </a:solidFill>
                <a:latin typeface="NikoshBAN" panose="02000000000000000000" pitchFamily="2" charset="0"/>
                <a:cs typeface="NikoshBAN" panose="02000000000000000000" pitchFamily="2" charset="0"/>
              </a:rPr>
              <a:t>উত্তর: ১৯৫২ সালের ২৬ জানুয়ারী, ঢাকার পল্টন ময়দানে।</a:t>
            </a:r>
          </a:p>
        </p:txBody>
      </p:sp>
    </p:spTree>
    <p:extLst>
      <p:ext uri="{BB962C8B-B14F-4D97-AF65-F5344CB8AC3E}">
        <p14:creationId xmlns:p14="http://schemas.microsoft.com/office/powerpoint/2010/main" val="18332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Scale>
                                      <p:cBhvr>
                                        <p:cTn id="1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
                                        </p:tgtEl>
                                        <p:attrNameLst>
                                          <p:attrName>ppt_x</p:attrName>
                                          <p:attrName>ppt_y</p:attrName>
                                        </p:attrNameLst>
                                      </p:cBhvr>
                                    </p:animMotion>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Scale>
                                      <p:cBhvr>
                                        <p:cTn id="2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1"/>
                                        </p:tgtEl>
                                        <p:attrNameLst>
                                          <p:attrName>ppt_x</p:attrName>
                                          <p:attrName>ppt_y</p:attrName>
                                        </p:attrNameLst>
                                      </p:cBhvr>
                                    </p:animMotion>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Scale>
                                      <p:cBhvr>
                                        <p:cTn id="3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2"/>
                                        </p:tgtEl>
                                        <p:attrNameLst>
                                          <p:attrName>ppt_x</p:attrName>
                                          <p:attrName>ppt_y</p:attrName>
                                        </p:attrNameLst>
                                      </p:cBhvr>
                                    </p:animMotion>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Scale>
                                      <p:cBhvr>
                                        <p:cTn id="40"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3"/>
                                        </p:tgtEl>
                                        <p:attrNameLst>
                                          <p:attrName>ppt_x</p:attrName>
                                          <p:attrName>ppt_y</p:attrName>
                                        </p:attrNameLst>
                                      </p:cBhvr>
                                    </p:animMotion>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Scale>
                                      <p:cBhvr>
                                        <p:cTn id="4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4"/>
                                        </p:tgtEl>
                                        <p:attrNameLst>
                                          <p:attrName>ppt_x</p:attrName>
                                          <p:attrName>ppt_y</p:attrName>
                                        </p:attrNameLst>
                                      </p:cBhvr>
                                    </p:animMotion>
                                    <p:animEffect transition="in" filter="fade">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Scale>
                                      <p:cBhvr>
                                        <p:cTn id="5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5"/>
                                        </p:tgtEl>
                                        <p:attrNameLst>
                                          <p:attrName>ppt_x</p:attrName>
                                          <p:attrName>ppt_y</p:attrName>
                                        </p:attrNameLst>
                                      </p:cBhvr>
                                    </p:animMotion>
                                    <p:animEffect transition="in" filter="fade">
                                      <p:cBhvr>
                                        <p:cTn id="56" dur="1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5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Scale>
                                      <p:cBhvr>
                                        <p:cTn id="6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6"/>
                                        </p:tgtEl>
                                        <p:attrNameLst>
                                          <p:attrName>ppt_x</p:attrName>
                                          <p:attrName>ppt_y</p:attrName>
                                        </p:attrNameLst>
                                      </p:cBhvr>
                                    </p:animMotion>
                                    <p:animEffect transition="in" filter="fade">
                                      <p:cBhvr>
                                        <p:cTn id="63" dur="1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52"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Scale>
                                      <p:cBhvr>
                                        <p:cTn id="6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7"/>
                                        </p:tgtEl>
                                        <p:attrNameLst>
                                          <p:attrName>ppt_x</p:attrName>
                                          <p:attrName>ppt_y</p:attrName>
                                        </p:attrNameLst>
                                      </p:cBhvr>
                                    </p:animMotion>
                                    <p:animEffect transition="in" filter="fade">
                                      <p:cBhvr>
                                        <p:cTn id="70" dur="10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Scale>
                                      <p:cBhvr>
                                        <p:cTn id="7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18"/>
                                        </p:tgtEl>
                                        <p:attrNameLst>
                                          <p:attrName>ppt_x</p:attrName>
                                          <p:attrName>ppt_y</p:attrName>
                                        </p:attrNameLst>
                                      </p:cBhvr>
                                    </p:animMotion>
                                    <p:animEffect transition="in" filter="fade">
                                      <p:cBhvr>
                                        <p:cTn id="7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2" grpId="0"/>
      <p:bldP spid="13"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4" name="12-Point Star 3"/>
          <p:cNvSpPr/>
          <p:nvPr/>
        </p:nvSpPr>
        <p:spPr>
          <a:xfrm>
            <a:off x="5902036" y="1565564"/>
            <a:ext cx="4318531" cy="3810000"/>
          </a:xfrm>
          <a:prstGeom prst="star12">
            <a:avLst/>
          </a:prstGeom>
          <a:solidFill>
            <a:srgbClr val="00B0F0"/>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accent5"/>
                </a:solidFill>
                <a:latin typeface="NikoshBAN" panose="02000000000000000000" pitchFamily="2" charset="0"/>
                <a:cs typeface="NikoshBAN" panose="02000000000000000000" pitchFamily="2" charset="0"/>
              </a:rPr>
              <a:t>স</a:t>
            </a:r>
            <a:r>
              <a:rPr lang="bn-IN" sz="6000" b="1" dirty="0" smtClean="0">
                <a:solidFill>
                  <a:schemeClr val="accent5"/>
                </a:solidFill>
                <a:latin typeface="NikoshBAN" panose="02000000000000000000" pitchFamily="2" charset="0"/>
                <a:cs typeface="NikoshBAN" panose="02000000000000000000" pitchFamily="2" charset="0"/>
              </a:rPr>
              <a:t>বা</a:t>
            </a:r>
            <a:r>
              <a:rPr lang="en-US" sz="6000" b="1" dirty="0" err="1" smtClean="0">
                <a:solidFill>
                  <a:schemeClr val="accent5"/>
                </a:solidFill>
                <a:latin typeface="NikoshBAN" panose="02000000000000000000" pitchFamily="2" charset="0"/>
                <a:cs typeface="NikoshBAN" panose="02000000000000000000" pitchFamily="2" charset="0"/>
              </a:rPr>
              <a:t>ইকে</a:t>
            </a:r>
            <a:r>
              <a:rPr lang="bn-IN" sz="6000" b="1" dirty="0" smtClean="0">
                <a:solidFill>
                  <a:schemeClr val="accent5"/>
                </a:solidFill>
                <a:latin typeface="NikoshBAN" panose="02000000000000000000" pitchFamily="2" charset="0"/>
                <a:cs typeface="NikoshBAN" panose="02000000000000000000" pitchFamily="2" charset="0"/>
              </a:rPr>
              <a:t> </a:t>
            </a:r>
            <a:r>
              <a:rPr lang="bn-IN" sz="6000" b="1" dirty="0" smtClean="0">
                <a:solidFill>
                  <a:srgbClr val="FF0000"/>
                </a:solidFill>
                <a:latin typeface="NikoshBAN" panose="02000000000000000000" pitchFamily="2" charset="0"/>
                <a:cs typeface="NikoshBAN" panose="02000000000000000000" pitchFamily="2" charset="0"/>
              </a:rPr>
              <a:t>ধন্যবাদ</a:t>
            </a:r>
            <a:endParaRPr lang="en-US" sz="6000" b="1" dirty="0">
              <a:solidFill>
                <a:srgbClr val="FF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02" y="323556"/>
            <a:ext cx="4988523" cy="408563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63965">
            <a:off x="1475895" y="1641996"/>
            <a:ext cx="4529674" cy="4503467"/>
          </a:xfrm>
          <a:prstGeom prst="rect">
            <a:avLst/>
          </a:prstGeom>
        </p:spPr>
      </p:pic>
    </p:spTree>
    <p:extLst>
      <p:ext uri="{BB962C8B-B14F-4D97-AF65-F5344CB8AC3E}">
        <p14:creationId xmlns:p14="http://schemas.microsoft.com/office/powerpoint/2010/main" val="233209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1677208" y="3560617"/>
            <a:ext cx="8354291" cy="2884827"/>
          </a:xfrm>
          <a:prstGeom prst="roundRect">
            <a:avLst/>
          </a:prstGeom>
          <a:pattFill prst="pct5">
            <a:fgClr>
              <a:schemeClr val="bg1">
                <a:lumMod val="95000"/>
              </a:schemeClr>
            </a:fgClr>
            <a:bgClr>
              <a:schemeClr val="bg1"/>
            </a:bgClr>
          </a:patt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002060"/>
                </a:solidFill>
                <a:latin typeface="NikoshBAN" panose="02000000000000000000" pitchFamily="2" charset="0"/>
                <a:cs typeface="NikoshBAN" panose="02000000000000000000" pitchFamily="2" charset="0"/>
              </a:rPr>
              <a:t>মো.গোলাম</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কিবরিয়া</a:t>
            </a:r>
            <a:endParaRPr lang="en-US" sz="4400" b="1" dirty="0">
              <a:solidFill>
                <a:srgbClr val="002060"/>
              </a:solidFill>
              <a:latin typeface="NikoshBAN" panose="02000000000000000000" pitchFamily="2" charset="0"/>
              <a:cs typeface="NikoshBAN" panose="02000000000000000000" pitchFamily="2" charset="0"/>
            </a:endParaRPr>
          </a:p>
          <a:p>
            <a:pPr algn="ctr"/>
            <a:r>
              <a:rPr lang="en-US" sz="2800" b="1" dirty="0" err="1" smtClean="0">
                <a:solidFill>
                  <a:srgbClr val="00B050"/>
                </a:solidFill>
                <a:latin typeface="NikoshBAN" panose="02000000000000000000" pitchFamily="2" charset="0"/>
                <a:cs typeface="NikoshBAN" panose="02000000000000000000" pitchFamily="2" charset="0"/>
              </a:rPr>
              <a:t>প্রভাষক</a:t>
            </a:r>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anose="02000000000000000000" pitchFamily="2" charset="0"/>
                <a:cs typeface="NikoshBAN" panose="02000000000000000000" pitchFamily="2" charset="0"/>
              </a:rPr>
              <a:t>ইতিহাস</a:t>
            </a:r>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anose="02000000000000000000" pitchFamily="2" charset="0"/>
                <a:cs typeface="NikoshBAN" panose="02000000000000000000" pitchFamily="2" charset="0"/>
              </a:rPr>
              <a:t>বিভাগ</a:t>
            </a:r>
            <a:endParaRPr lang="en-US" sz="2800" b="1" dirty="0" smtClean="0">
              <a:solidFill>
                <a:srgbClr val="00B050"/>
              </a:solidFill>
              <a:latin typeface="NikoshBAN" panose="02000000000000000000" pitchFamily="2" charset="0"/>
              <a:cs typeface="NikoshBAN" panose="02000000000000000000" pitchFamily="2" charset="0"/>
            </a:endParaRPr>
          </a:p>
          <a:p>
            <a:pPr algn="ctr"/>
            <a:r>
              <a:rPr lang="en-US" sz="2800" b="1" dirty="0" err="1" smtClean="0">
                <a:solidFill>
                  <a:srgbClr val="00B050"/>
                </a:solidFill>
                <a:latin typeface="NikoshBAN" panose="02000000000000000000" pitchFamily="2" charset="0"/>
                <a:cs typeface="NikoshBAN" panose="02000000000000000000" pitchFamily="2" charset="0"/>
              </a:rPr>
              <a:t>আদিনা</a:t>
            </a:r>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anose="02000000000000000000" pitchFamily="2" charset="0"/>
                <a:cs typeface="NikoshBAN" panose="02000000000000000000" pitchFamily="2" charset="0"/>
              </a:rPr>
              <a:t>ফযলুল</a:t>
            </a:r>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anose="02000000000000000000" pitchFamily="2" charset="0"/>
                <a:cs typeface="NikoshBAN" panose="02000000000000000000" pitchFamily="2" charset="0"/>
              </a:rPr>
              <a:t>হক</a:t>
            </a:r>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anose="02000000000000000000" pitchFamily="2" charset="0"/>
                <a:cs typeface="NikoshBAN" panose="02000000000000000000" pitchFamily="2" charset="0"/>
              </a:rPr>
              <a:t>সরকারি</a:t>
            </a:r>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anose="02000000000000000000" pitchFamily="2" charset="0"/>
                <a:cs typeface="NikoshBAN" panose="02000000000000000000" pitchFamily="2" charset="0"/>
              </a:rPr>
              <a:t>কলেজ,শিবগঞ্জ,চাপাইনবাব</a:t>
            </a:r>
            <a:endParaRPr lang="bn-IN" sz="2800" b="1" dirty="0" smtClean="0">
              <a:solidFill>
                <a:srgbClr val="00B050"/>
              </a:solidFill>
              <a:latin typeface="NikoshBAN" panose="02000000000000000000" pitchFamily="2" charset="0"/>
              <a:cs typeface="NikoshBAN" panose="02000000000000000000" pitchFamily="2" charset="0"/>
            </a:endParaRPr>
          </a:p>
          <a:p>
            <a:pPr algn="ctr"/>
            <a:r>
              <a:rPr lang="en-US" sz="2800" b="1" dirty="0" err="1" smtClean="0">
                <a:solidFill>
                  <a:srgbClr val="00B0F0"/>
                </a:solidFill>
                <a:latin typeface="NikoshBAN" panose="02000000000000000000" pitchFamily="2" charset="0"/>
                <a:cs typeface="NikoshBAN" panose="02000000000000000000" pitchFamily="2" charset="0"/>
              </a:rPr>
              <a:t>মোবাইল</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নং</a:t>
            </a:r>
            <a:r>
              <a:rPr lang="en-US" sz="2800" b="1" dirty="0" smtClean="0">
                <a:solidFill>
                  <a:srgbClr val="00B0F0"/>
                </a:solidFill>
                <a:latin typeface="NikoshBAN" panose="02000000000000000000" pitchFamily="2" charset="0"/>
                <a:cs typeface="NikoshBAN" panose="02000000000000000000" pitchFamily="2" charset="0"/>
              </a:rPr>
              <a:t> </a:t>
            </a:r>
            <a:r>
              <a:rPr lang="bn-IN" sz="2800" b="1" dirty="0" smtClean="0">
                <a:solidFill>
                  <a:srgbClr val="00B0F0"/>
                </a:solidFill>
                <a:latin typeface="NikoshBAN" panose="02000000000000000000" pitchFamily="2" charset="0"/>
                <a:cs typeface="NikoshBAN" panose="02000000000000000000" pitchFamily="2" charset="0"/>
              </a:rPr>
              <a:t>০১৭৩৭৯৫০৫৪১</a:t>
            </a:r>
            <a:r>
              <a:rPr lang="en-US" sz="2800" b="1" dirty="0" smtClean="0">
                <a:solidFill>
                  <a:srgbClr val="00B0F0"/>
                </a:solidFill>
                <a:latin typeface="NikoshBAN" panose="02000000000000000000" pitchFamily="2" charset="0"/>
                <a:cs typeface="NikoshBAN" panose="02000000000000000000" pitchFamily="2" charset="0"/>
              </a:rPr>
              <a:t> </a:t>
            </a:r>
            <a:endParaRPr lang="en-US" sz="2800" b="1" dirty="0">
              <a:solidFill>
                <a:srgbClr val="00B0F0"/>
              </a:solidFill>
              <a:latin typeface="NikoshBAN" panose="02000000000000000000" pitchFamily="2" charset="0"/>
              <a:cs typeface="NikoshBAN" panose="02000000000000000000" pitchFamily="2" charset="0"/>
            </a:endParaRPr>
          </a:p>
          <a:p>
            <a:pPr algn="ctr"/>
            <a:r>
              <a:rPr lang="en-US" sz="2800" b="1" i="1" dirty="0" smtClean="0">
                <a:solidFill>
                  <a:srgbClr val="0070C0"/>
                </a:solidFill>
                <a:latin typeface="Times New Roman" panose="02020603050405020304" pitchFamily="18" charset="0"/>
                <a:cs typeface="Times New Roman" panose="02020603050405020304" pitchFamily="18" charset="0"/>
              </a:rPr>
              <a:t>Email-kibriyababu274@gmail.com</a:t>
            </a:r>
          </a:p>
        </p:txBody>
      </p:sp>
      <p:sp>
        <p:nvSpPr>
          <p:cNvPr id="8" name="10-Point Star 7"/>
          <p:cNvSpPr/>
          <p:nvPr/>
        </p:nvSpPr>
        <p:spPr>
          <a:xfrm>
            <a:off x="442299" y="561753"/>
            <a:ext cx="2673928" cy="1302328"/>
          </a:xfrm>
          <a:prstGeom prst="star10">
            <a:avLst/>
          </a:prstGeom>
          <a:solidFill>
            <a:schemeClr val="bg1">
              <a:lumMod val="95000"/>
            </a:schemeClr>
          </a:solid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পরিচিতি</a:t>
            </a:r>
            <a:endParaRPr lang="en-US" sz="4800" b="1" dirty="0">
              <a:solidFill>
                <a:schemeClr val="tx1"/>
              </a:solidFill>
              <a:latin typeface="NikoshBAN" panose="02000000000000000000" pitchFamily="2" charset="0"/>
              <a:cs typeface="NikoshBAN" panose="02000000000000000000" pitchFamily="2" charset="0"/>
            </a:endParaRPr>
          </a:p>
        </p:txBody>
      </p:sp>
      <p:graphicFrame>
        <p:nvGraphicFramePr>
          <p:cNvPr id="2" name="Diagram 1"/>
          <p:cNvGraphicFramePr/>
          <p:nvPr>
            <p:extLst>
              <p:ext uri="{D42A27DB-BD31-4B8C-83A1-F6EECF244321}">
                <p14:modId xmlns:p14="http://schemas.microsoft.com/office/powerpoint/2010/main" val="314982303"/>
              </p:ext>
            </p:extLst>
          </p:nvPr>
        </p:nvGraphicFramePr>
        <p:xfrm>
          <a:off x="3811617" y="0"/>
          <a:ext cx="4085474" cy="3560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5018" y="458651"/>
            <a:ext cx="2784764" cy="2436949"/>
          </a:xfrm>
          <a:prstGeom prst="rect">
            <a:avLst/>
          </a:prstGeom>
          <a:ln w="57150">
            <a:solidFill>
              <a:srgbClr val="92D050"/>
            </a:solidFill>
          </a:ln>
          <a:effectLst>
            <a:glow rad="101600">
              <a:schemeClr val="accent2">
                <a:satMod val="175000"/>
                <a:alpha val="40000"/>
              </a:schemeClr>
            </a:glow>
            <a:reflection blurRad="6350" stA="50000" endA="300" endPos="38500" dist="50800" dir="5400000" sy="-100000" algn="bl" rotWithShape="0"/>
          </a:effectLst>
          <a:scene3d>
            <a:camera prst="perspectiveAbove"/>
            <a:lightRig rig="threePt" dir="t"/>
          </a:scene3d>
        </p:spPr>
      </p:pic>
    </p:spTree>
    <p:extLst>
      <p:ext uri="{BB962C8B-B14F-4D97-AF65-F5344CB8AC3E}">
        <p14:creationId xmlns:p14="http://schemas.microsoft.com/office/powerpoint/2010/main" val="41658632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0109" y="568037"/>
            <a:ext cx="11234306" cy="5389418"/>
          </a:xfrm>
          <a:prstGeom prst="roundRect">
            <a:avLst/>
          </a:prstGeom>
          <a:pattFill prst="pct5">
            <a:fgClr>
              <a:schemeClr val="bg1">
                <a:lumMod val="95000"/>
              </a:schemeClr>
            </a:fgClr>
            <a:bgClr>
              <a:schemeClr val="bg1"/>
            </a:bgClr>
          </a:patt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i="1" dirty="0" smtClean="0">
                <a:solidFill>
                  <a:srgbClr val="0070C0"/>
                </a:solidFill>
                <a:latin typeface="NikoshBAN" panose="02000000000000000000" pitchFamily="2" charset="0"/>
                <a:cs typeface="NikoshBAN" panose="02000000000000000000" pitchFamily="2" charset="0"/>
              </a:rPr>
              <a:t>বিষয়ঃস্বাধীন বাংলাদেশের  অভ্যূদয়ের ইতিহাস</a:t>
            </a:r>
            <a:endParaRPr lang="en-US" sz="5400" b="1" i="1" dirty="0" smtClean="0">
              <a:solidFill>
                <a:srgbClr val="0070C0"/>
              </a:solidFill>
              <a:latin typeface="NikoshBAN" panose="02000000000000000000" pitchFamily="2" charset="0"/>
              <a:cs typeface="NikoshBAN" panose="02000000000000000000" pitchFamily="2" charset="0"/>
            </a:endParaRPr>
          </a:p>
          <a:p>
            <a:pPr algn="ctr"/>
            <a:r>
              <a:rPr lang="en-US" sz="7200" b="1" i="1" dirty="0" err="1" smtClean="0">
                <a:solidFill>
                  <a:srgbClr val="FF0000"/>
                </a:solidFill>
                <a:latin typeface="NikoshBAN" panose="02000000000000000000" pitchFamily="2" charset="0"/>
                <a:cs typeface="NikoshBAN" panose="02000000000000000000" pitchFamily="2" charset="0"/>
              </a:rPr>
              <a:t>পাঠ</a:t>
            </a:r>
            <a:r>
              <a:rPr lang="en-US" sz="7200" b="1" i="1" dirty="0" err="1">
                <a:solidFill>
                  <a:srgbClr val="FF0000"/>
                </a:solidFill>
                <a:latin typeface="NikoshBAN" panose="02000000000000000000" pitchFamily="2" charset="0"/>
                <a:cs typeface="NikoshBAN" panose="02000000000000000000" pitchFamily="2" charset="0"/>
              </a:rPr>
              <a:t>ঃ</a:t>
            </a:r>
            <a:r>
              <a:rPr lang="en-US" sz="7200" b="1" i="1" dirty="0" smtClean="0">
                <a:solidFill>
                  <a:srgbClr val="FF0000"/>
                </a:solidFill>
                <a:latin typeface="NikoshBAN" panose="02000000000000000000" pitchFamily="2" charset="0"/>
                <a:cs typeface="NikoshBAN" panose="02000000000000000000" pitchFamily="2" charset="0"/>
              </a:rPr>
              <a:t> </a:t>
            </a:r>
            <a:r>
              <a:rPr lang="en-US" sz="7200" b="1" i="1" dirty="0" err="1" smtClean="0">
                <a:solidFill>
                  <a:srgbClr val="FF0000"/>
                </a:solidFill>
                <a:latin typeface="NikoshBAN" panose="02000000000000000000" pitchFamily="2" charset="0"/>
                <a:cs typeface="NikoshBAN" panose="02000000000000000000" pitchFamily="2" charset="0"/>
              </a:rPr>
              <a:t>ভাষা</a:t>
            </a:r>
            <a:r>
              <a:rPr lang="en-US" sz="7200" b="1" i="1" dirty="0" smtClean="0">
                <a:solidFill>
                  <a:srgbClr val="FF0000"/>
                </a:solidFill>
                <a:latin typeface="NikoshBAN" panose="02000000000000000000" pitchFamily="2" charset="0"/>
                <a:cs typeface="NikoshBAN" panose="02000000000000000000" pitchFamily="2" charset="0"/>
              </a:rPr>
              <a:t> </a:t>
            </a:r>
            <a:r>
              <a:rPr lang="en-US" sz="7200" b="1" i="1" dirty="0" err="1" smtClean="0">
                <a:solidFill>
                  <a:srgbClr val="FF0000"/>
                </a:solidFill>
                <a:latin typeface="NikoshBAN" panose="02000000000000000000" pitchFamily="2" charset="0"/>
                <a:cs typeface="NikoshBAN" panose="02000000000000000000" pitchFamily="2" charset="0"/>
              </a:rPr>
              <a:t>আন্দোলন</a:t>
            </a:r>
            <a:r>
              <a:rPr lang="en-US" sz="7200" b="1" i="1" dirty="0" smtClean="0">
                <a:solidFill>
                  <a:srgbClr val="FF0000"/>
                </a:solidFill>
                <a:latin typeface="NikoshBAN" panose="02000000000000000000" pitchFamily="2" charset="0"/>
                <a:cs typeface="NikoshBAN" panose="02000000000000000000" pitchFamily="2" charset="0"/>
              </a:rPr>
              <a:t> </a:t>
            </a:r>
          </a:p>
          <a:p>
            <a:pPr algn="ctr"/>
            <a:r>
              <a:rPr lang="bn-IN" sz="4400" b="1" dirty="0" smtClean="0">
                <a:solidFill>
                  <a:srgbClr val="002060"/>
                </a:solidFill>
                <a:latin typeface="NikoshBAN" panose="02000000000000000000" pitchFamily="2" charset="0"/>
                <a:cs typeface="NikoshBAN" panose="02000000000000000000" pitchFamily="2" charset="0"/>
              </a:rPr>
              <a:t>শ্রেণিঃ </a:t>
            </a:r>
            <a:r>
              <a:rPr lang="en-US" sz="4400" b="1" dirty="0" err="1" smtClean="0">
                <a:solidFill>
                  <a:srgbClr val="002060"/>
                </a:solidFill>
                <a:latin typeface="NikoshBAN" panose="02000000000000000000" pitchFamily="2" charset="0"/>
                <a:cs typeface="NikoshBAN" panose="02000000000000000000" pitchFamily="2" charset="0"/>
              </a:rPr>
              <a:t>অনার্স</a:t>
            </a:r>
            <a:r>
              <a:rPr lang="bn-IN" sz="4400" b="1" dirty="0" smtClean="0">
                <a:solidFill>
                  <a:srgbClr val="002060"/>
                </a:solidFill>
                <a:latin typeface="NikoshBAN" panose="02000000000000000000" pitchFamily="2" charset="0"/>
                <a:cs typeface="NikoshBAN" panose="02000000000000000000" pitchFamily="2" charset="0"/>
              </a:rPr>
              <a:t> </a:t>
            </a:r>
            <a:r>
              <a:rPr lang="en-US" sz="4400" b="1" dirty="0" smtClean="0">
                <a:solidFill>
                  <a:srgbClr val="002060"/>
                </a:solidFill>
                <a:latin typeface="NikoshBAN" panose="02000000000000000000" pitchFamily="2" charset="0"/>
                <a:cs typeface="NikoshBAN" panose="02000000000000000000" pitchFamily="2" charset="0"/>
              </a:rPr>
              <a:t>( ১ম </a:t>
            </a:r>
            <a:r>
              <a:rPr lang="en-US" sz="4400" b="1" dirty="0" err="1" smtClean="0">
                <a:solidFill>
                  <a:srgbClr val="002060"/>
                </a:solidFill>
                <a:latin typeface="NikoshBAN" panose="02000000000000000000" pitchFamily="2" charset="0"/>
                <a:cs typeface="NikoshBAN" panose="02000000000000000000" pitchFamily="2" charset="0"/>
              </a:rPr>
              <a:t>বর্ষ</a:t>
            </a:r>
            <a:r>
              <a:rPr lang="en-US" sz="4400" b="1" dirty="0" smtClean="0">
                <a:solidFill>
                  <a:srgbClr val="002060"/>
                </a:solidFill>
                <a:latin typeface="NikoshBAN" panose="02000000000000000000" pitchFamily="2" charset="0"/>
                <a:cs typeface="NikoshBAN" panose="02000000000000000000" pitchFamily="2" charset="0"/>
              </a:rPr>
              <a:t> ) </a:t>
            </a:r>
            <a:endParaRPr lang="bn-IN" sz="4400" b="1" dirty="0">
              <a:solidFill>
                <a:srgbClr val="002060"/>
              </a:solidFill>
              <a:latin typeface="NikoshBAN" panose="02000000000000000000" pitchFamily="2" charset="0"/>
              <a:cs typeface="NikoshBAN" panose="02000000000000000000" pitchFamily="2" charset="0"/>
            </a:endParaRPr>
          </a:p>
          <a:p>
            <a:pPr algn="ctr"/>
            <a:r>
              <a:rPr lang="bn-IN" sz="4400" b="1" dirty="0" smtClean="0">
                <a:solidFill>
                  <a:srgbClr val="002060"/>
                </a:solidFill>
                <a:latin typeface="NikoshBAN" panose="02000000000000000000" pitchFamily="2" charset="0"/>
                <a:cs typeface="NikoshBAN" panose="02000000000000000000" pitchFamily="2" charset="0"/>
              </a:rPr>
              <a:t>সময়ঃ </a:t>
            </a:r>
            <a:r>
              <a:rPr lang="en-US" sz="4400" b="1" smtClean="0">
                <a:solidFill>
                  <a:srgbClr val="002060"/>
                </a:solidFill>
                <a:latin typeface="NikoshBAN" panose="02000000000000000000" pitchFamily="2" charset="0"/>
                <a:cs typeface="NikoshBAN" panose="02000000000000000000" pitchFamily="2" charset="0"/>
              </a:rPr>
              <a:t>40</a:t>
            </a:r>
            <a:r>
              <a:rPr lang="bn-IN" sz="4400" b="1" smtClean="0">
                <a:solidFill>
                  <a:srgbClr val="002060"/>
                </a:solidFill>
                <a:latin typeface="NikoshBAN" panose="02000000000000000000" pitchFamily="2" charset="0"/>
                <a:cs typeface="NikoshBAN" panose="02000000000000000000" pitchFamily="2" charset="0"/>
              </a:rPr>
              <a:t> </a:t>
            </a:r>
            <a:r>
              <a:rPr lang="bn-IN" sz="4400" b="1" dirty="0" smtClean="0">
                <a:solidFill>
                  <a:srgbClr val="002060"/>
                </a:solidFill>
                <a:latin typeface="NikoshBAN" panose="02000000000000000000" pitchFamily="2" charset="0"/>
                <a:cs typeface="NikoshBAN" panose="02000000000000000000" pitchFamily="2" charset="0"/>
              </a:rPr>
              <a:t>মিনিট</a:t>
            </a:r>
          </a:p>
          <a:p>
            <a:pPr algn="ctr"/>
            <a:r>
              <a:rPr lang="bn-IN" sz="4400" b="1" dirty="0" smtClean="0">
                <a:solidFill>
                  <a:srgbClr val="00B050"/>
                </a:solidFill>
                <a:latin typeface="NikoshBAN" panose="02000000000000000000" pitchFamily="2" charset="0"/>
                <a:cs typeface="NikoshBAN" panose="02000000000000000000" pitchFamily="2" charset="0"/>
              </a:rPr>
              <a:t>তারিখঃ ২৭/০১/২০১৯ খ্রি.</a:t>
            </a:r>
          </a:p>
        </p:txBody>
      </p:sp>
    </p:spTree>
    <p:extLst>
      <p:ext uri="{BB962C8B-B14F-4D97-AF65-F5344CB8AC3E}">
        <p14:creationId xmlns:p14="http://schemas.microsoft.com/office/powerpoint/2010/main" val="4035778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3643745" y="422520"/>
            <a:ext cx="3992798" cy="990600"/>
          </a:xfrm>
          <a:prstGeom prst="roundRect">
            <a:avLst/>
          </a:prstGeom>
          <a:solidFill>
            <a:schemeClr val="bg1"/>
          </a:solidFill>
          <a:ln w="57150">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sz="4400" dirty="0" smtClean="0">
                <a:solidFill>
                  <a:srgbClr val="FF0000"/>
                </a:solidFill>
                <a:latin typeface="NikoshBAN" panose="02000000000000000000" pitchFamily="2" charset="0"/>
                <a:cs typeface="NikoshBAN" panose="02000000000000000000" pitchFamily="2" charset="0"/>
              </a:rPr>
              <a:t>আজকের পাঠ </a:t>
            </a:r>
            <a:endParaRPr lang="en-US" sz="4400" dirty="0">
              <a:solidFill>
                <a:srgbClr val="FF0000"/>
              </a:solidFill>
              <a:latin typeface="NikoshBAN" pitchFamily="2" charset="0"/>
              <a:cs typeface="NikoshBAN" pitchFamily="2" charset="0"/>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569582"/>
            <a:ext cx="5356969" cy="3998705"/>
          </a:xfrm>
          <a:prstGeom prst="rect">
            <a:avLst/>
          </a:prstGeom>
          <a:ln w="127000" cap="rnd">
            <a:solidFill>
              <a:srgbClr val="FFFF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3254" y="1569582"/>
            <a:ext cx="5595583" cy="3998705"/>
          </a:xfrm>
          <a:prstGeom prst="rect">
            <a:avLst/>
          </a:prstGeom>
          <a:ln w="76200">
            <a:solidFill>
              <a:srgbClr val="FFFF00"/>
            </a:solidFill>
          </a:ln>
        </p:spPr>
      </p:pic>
      <p:sp>
        <p:nvSpPr>
          <p:cNvPr id="9" name="Rounded Rectangle 8"/>
          <p:cNvSpPr/>
          <p:nvPr/>
        </p:nvSpPr>
        <p:spPr>
          <a:xfrm>
            <a:off x="1892680" y="5866393"/>
            <a:ext cx="8361148" cy="717287"/>
          </a:xfrm>
          <a:prstGeom prst="roundRect">
            <a:avLst/>
          </a:prstGeom>
          <a:solidFill>
            <a:schemeClr val="bg1"/>
          </a:solidFill>
          <a:ln w="57150">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sz="4000" dirty="0" smtClean="0">
                <a:solidFill>
                  <a:srgbClr val="00B050"/>
                </a:solidFill>
                <a:latin typeface="NikoshBAN" panose="02000000000000000000" pitchFamily="2" charset="0"/>
                <a:cs typeface="NikoshBAN" panose="02000000000000000000" pitchFamily="2" charset="0"/>
              </a:rPr>
              <a:t>ভাষা আন্দোলনের পটভূমি ও তাৎপর্য </a:t>
            </a:r>
            <a:endParaRPr lang="en-US" sz="40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84237164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180109" y="332508"/>
            <a:ext cx="11414392" cy="1094510"/>
          </a:xfrm>
          <a:prstGeom prst="roundRect">
            <a:avLst/>
          </a:prstGeom>
          <a:solidFill>
            <a:schemeClr val="bg1"/>
          </a:solidFill>
          <a:ln w="57150">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i="1" dirty="0" err="1" smtClean="0">
                <a:solidFill>
                  <a:srgbClr val="FF0000"/>
                </a:solidFill>
                <a:latin typeface="NikoshBAN" panose="02000000000000000000" pitchFamily="2" charset="0"/>
                <a:cs typeface="NikoshBAN" panose="02000000000000000000" pitchFamily="2" charset="0"/>
              </a:rPr>
              <a:t>ছবিটি</a:t>
            </a:r>
            <a:r>
              <a:rPr lang="en-US" sz="4000" i="1" dirty="0" smtClean="0">
                <a:solidFill>
                  <a:srgbClr val="FF0000"/>
                </a:solidFill>
                <a:latin typeface="NikoshBAN" panose="02000000000000000000" pitchFamily="2" charset="0"/>
                <a:cs typeface="NikoshBAN" panose="02000000000000000000" pitchFamily="2" charset="0"/>
              </a:rPr>
              <a:t> </a:t>
            </a:r>
            <a:r>
              <a:rPr lang="en-US" sz="4000" i="1" dirty="0" err="1" smtClean="0">
                <a:solidFill>
                  <a:srgbClr val="FF0000"/>
                </a:solidFill>
                <a:latin typeface="NikoshBAN" panose="02000000000000000000" pitchFamily="2" charset="0"/>
                <a:cs typeface="NikoshBAN" panose="02000000000000000000" pitchFamily="2" charset="0"/>
              </a:rPr>
              <a:t>কিসের</a:t>
            </a:r>
            <a:r>
              <a:rPr lang="bn-IN" sz="4000" i="1" dirty="0" smtClean="0">
                <a:solidFill>
                  <a:srgbClr val="FF0000"/>
                </a:solidFill>
                <a:latin typeface="NikoshBAN" panose="02000000000000000000" pitchFamily="2" charset="0"/>
                <a:cs typeface="NikoshBAN" panose="02000000000000000000" pitchFamily="2" charset="0"/>
              </a:rPr>
              <a:t>?</a:t>
            </a:r>
            <a:r>
              <a:rPr lang="en-US" sz="4000" i="1" dirty="0" err="1" smtClean="0">
                <a:solidFill>
                  <a:srgbClr val="0070C0"/>
                </a:solidFill>
                <a:latin typeface="NikoshBAN" panose="02000000000000000000" pitchFamily="2" charset="0"/>
                <a:cs typeface="NikoshBAN" panose="02000000000000000000" pitchFamily="2" charset="0"/>
              </a:rPr>
              <a:t>কোন</a:t>
            </a:r>
            <a:r>
              <a:rPr lang="en-US" sz="4000" i="1" dirty="0" smtClean="0">
                <a:solidFill>
                  <a:srgbClr val="0070C0"/>
                </a:solidFill>
                <a:latin typeface="NikoshBAN" panose="02000000000000000000" pitchFamily="2" charset="0"/>
                <a:cs typeface="NikoshBAN" panose="02000000000000000000" pitchFamily="2" charset="0"/>
              </a:rPr>
              <a:t> </a:t>
            </a:r>
            <a:r>
              <a:rPr lang="en-US" sz="4000" i="1" dirty="0" err="1">
                <a:solidFill>
                  <a:srgbClr val="0070C0"/>
                </a:solidFill>
                <a:latin typeface="NikoshBAN" panose="02000000000000000000" pitchFamily="2" charset="0"/>
                <a:cs typeface="NikoshBAN" panose="02000000000000000000" pitchFamily="2" charset="0"/>
              </a:rPr>
              <a:t>আন্দোলনের</a:t>
            </a:r>
            <a:r>
              <a:rPr lang="en-US" sz="4000" i="1" dirty="0">
                <a:solidFill>
                  <a:srgbClr val="0070C0"/>
                </a:solidFill>
                <a:latin typeface="NikoshBAN" panose="02000000000000000000" pitchFamily="2" charset="0"/>
                <a:cs typeface="NikoshBAN" panose="02000000000000000000" pitchFamily="2" charset="0"/>
              </a:rPr>
              <a:t> </a:t>
            </a:r>
            <a:r>
              <a:rPr lang="en-US" sz="4000" i="1" dirty="0" err="1">
                <a:solidFill>
                  <a:srgbClr val="0070C0"/>
                </a:solidFill>
                <a:latin typeface="NikoshBAN" panose="02000000000000000000" pitchFamily="2" charset="0"/>
                <a:cs typeface="NikoshBAN" panose="02000000000000000000" pitchFamily="2" charset="0"/>
              </a:rPr>
              <a:t>ফলে</a:t>
            </a:r>
            <a:r>
              <a:rPr lang="en-US" sz="4000" i="1" dirty="0">
                <a:solidFill>
                  <a:srgbClr val="0070C0"/>
                </a:solidFill>
                <a:latin typeface="NikoshBAN" panose="02000000000000000000" pitchFamily="2" charset="0"/>
                <a:cs typeface="NikoshBAN" panose="02000000000000000000" pitchFamily="2" charset="0"/>
              </a:rPr>
              <a:t> </a:t>
            </a:r>
            <a:r>
              <a:rPr lang="en-US" sz="4000" i="1" dirty="0" err="1">
                <a:solidFill>
                  <a:srgbClr val="0070C0"/>
                </a:solidFill>
                <a:latin typeface="NikoshBAN" panose="02000000000000000000" pitchFamily="2" charset="0"/>
                <a:cs typeface="NikoshBAN" panose="02000000000000000000" pitchFamily="2" charset="0"/>
              </a:rPr>
              <a:t>আমরা</a:t>
            </a:r>
            <a:r>
              <a:rPr lang="en-US" sz="4000" i="1" dirty="0">
                <a:solidFill>
                  <a:srgbClr val="0070C0"/>
                </a:solidFill>
                <a:latin typeface="NikoshBAN" panose="02000000000000000000" pitchFamily="2" charset="0"/>
                <a:cs typeface="NikoshBAN" panose="02000000000000000000" pitchFamily="2" charset="0"/>
              </a:rPr>
              <a:t> </a:t>
            </a:r>
            <a:r>
              <a:rPr lang="en-US" sz="4000" i="1" dirty="0" err="1">
                <a:solidFill>
                  <a:srgbClr val="0070C0"/>
                </a:solidFill>
                <a:latin typeface="NikoshBAN" panose="02000000000000000000" pitchFamily="2" charset="0"/>
                <a:cs typeface="NikoshBAN" panose="02000000000000000000" pitchFamily="2" charset="0"/>
              </a:rPr>
              <a:t>এটি</a:t>
            </a:r>
            <a:r>
              <a:rPr lang="en-US" sz="4000" i="1" dirty="0">
                <a:solidFill>
                  <a:srgbClr val="0070C0"/>
                </a:solidFill>
                <a:latin typeface="NikoshBAN" panose="02000000000000000000" pitchFamily="2" charset="0"/>
                <a:cs typeface="NikoshBAN" panose="02000000000000000000" pitchFamily="2" charset="0"/>
              </a:rPr>
              <a:t> </a:t>
            </a:r>
            <a:r>
              <a:rPr lang="en-US" sz="4000" i="1" dirty="0" err="1">
                <a:solidFill>
                  <a:srgbClr val="0070C0"/>
                </a:solidFill>
                <a:latin typeface="NikoshBAN" panose="02000000000000000000" pitchFamily="2" charset="0"/>
                <a:cs typeface="NikoshBAN" panose="02000000000000000000" pitchFamily="2" charset="0"/>
              </a:rPr>
              <a:t>অর্জন</a:t>
            </a:r>
            <a:r>
              <a:rPr lang="en-US" sz="4000" i="1" dirty="0">
                <a:solidFill>
                  <a:srgbClr val="0070C0"/>
                </a:solidFill>
                <a:latin typeface="NikoshBAN" panose="02000000000000000000" pitchFamily="2" charset="0"/>
                <a:cs typeface="NikoshBAN" panose="02000000000000000000" pitchFamily="2" charset="0"/>
              </a:rPr>
              <a:t> </a:t>
            </a:r>
            <a:r>
              <a:rPr lang="en-US" sz="4000" i="1" dirty="0" err="1" smtClean="0">
                <a:solidFill>
                  <a:srgbClr val="0070C0"/>
                </a:solidFill>
                <a:latin typeface="NikoshBAN" panose="02000000000000000000" pitchFamily="2" charset="0"/>
                <a:cs typeface="NikoshBAN" panose="02000000000000000000" pitchFamily="2" charset="0"/>
              </a:rPr>
              <a:t>করেছিলা</a:t>
            </a:r>
            <a:r>
              <a:rPr lang="bn-IN" sz="4000" i="1" dirty="0" smtClean="0">
                <a:solidFill>
                  <a:srgbClr val="0070C0"/>
                </a:solidFill>
                <a:latin typeface="NikoshBAN" panose="02000000000000000000" pitchFamily="2" charset="0"/>
                <a:cs typeface="NikoshBAN" panose="02000000000000000000" pitchFamily="2" charset="0"/>
              </a:rPr>
              <a:t>ম?</a:t>
            </a:r>
            <a:endParaRPr lang="en-US" sz="4000" dirty="0">
              <a:solidFill>
                <a:srgbClr val="0070C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18" y="1662544"/>
            <a:ext cx="11346873" cy="5043055"/>
          </a:xfrm>
          <a:prstGeom prst="rect">
            <a:avLst/>
          </a:prstGeom>
        </p:spPr>
      </p:pic>
    </p:spTree>
    <p:extLst>
      <p:ext uri="{BB962C8B-B14F-4D97-AF65-F5344CB8AC3E}">
        <p14:creationId xmlns:p14="http://schemas.microsoft.com/office/powerpoint/2010/main" val="3199063935"/>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4" name="Down Arrow Callout 3"/>
          <p:cNvSpPr/>
          <p:nvPr/>
        </p:nvSpPr>
        <p:spPr bwMode="auto">
          <a:xfrm>
            <a:off x="3897996" y="640080"/>
            <a:ext cx="4749420" cy="1268629"/>
          </a:xfrm>
          <a:prstGeom prst="downArrowCallout">
            <a:avLst>
              <a:gd name="adj1" fmla="val 49060"/>
              <a:gd name="adj2" fmla="val 31015"/>
              <a:gd name="adj3" fmla="val 22431"/>
              <a:gd name="adj4" fmla="val 67553"/>
            </a:avLst>
          </a:prstGeom>
          <a:solidFill>
            <a:schemeClr val="bg1"/>
          </a:solidFill>
          <a:ln w="38100">
            <a:solidFill>
              <a:srgbClr val="7030A0"/>
            </a:solidFill>
          </a:ln>
        </p:spPr>
        <p:style>
          <a:lnRef idx="3">
            <a:schemeClr val="lt1"/>
          </a:lnRef>
          <a:fillRef idx="1">
            <a:schemeClr val="dk1"/>
          </a:fillRef>
          <a:effectRef idx="1">
            <a:schemeClr val="dk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err="1" smtClean="0">
                <a:ln w="11430"/>
                <a:solidFill>
                  <a:schemeClr val="tx1"/>
                </a:solidFill>
                <a:latin typeface="NikoshBAN" pitchFamily="2" charset="0"/>
                <a:cs typeface="NikoshBAN" pitchFamily="2" charset="0"/>
              </a:rPr>
              <a:t>শিখনফল</a:t>
            </a:r>
            <a:endParaRPr lang="en-US" sz="5400" b="1" dirty="0">
              <a:ln w="11430"/>
              <a:solidFill>
                <a:schemeClr val="tx1"/>
              </a:solidFill>
              <a:latin typeface="NikoshBAN" pitchFamily="2" charset="0"/>
              <a:cs typeface="NikoshBAN" pitchFamily="2" charset="0"/>
            </a:endParaRPr>
          </a:p>
        </p:txBody>
      </p:sp>
      <p:sp>
        <p:nvSpPr>
          <p:cNvPr id="5" name="Rounded Rectangle 4"/>
          <p:cNvSpPr/>
          <p:nvPr/>
        </p:nvSpPr>
        <p:spPr bwMode="auto">
          <a:xfrm>
            <a:off x="518631" y="2746488"/>
            <a:ext cx="11066060" cy="3633157"/>
          </a:xfrm>
          <a:prstGeom prst="roundRect">
            <a:avLst>
              <a:gd name="adj" fmla="val 9173"/>
            </a:avLst>
          </a:prstGeom>
          <a:solidFill>
            <a:schemeClr val="accent2">
              <a:lumMod val="75000"/>
            </a:schemeClr>
          </a:solidFill>
          <a:ln w="38100">
            <a:solidFill>
              <a:srgbClr val="7030A0"/>
            </a:solidFill>
          </a:ln>
        </p:spPr>
        <p:style>
          <a:lnRef idx="1">
            <a:schemeClr val="accent5"/>
          </a:lnRef>
          <a:fillRef idx="2">
            <a:schemeClr val="accent5"/>
          </a:fillRef>
          <a:effectRef idx="1">
            <a:schemeClr val="accent5"/>
          </a:effectRef>
          <a:fontRef idx="minor">
            <a:schemeClr val="dk1"/>
          </a:fontRef>
        </p:style>
        <p:txBody>
          <a:bodyPr anchor="ctr"/>
          <a:lstStyle/>
          <a:p>
            <a:pPr marL="1943100" lvl="3" indent="-571500">
              <a:buFont typeface="Wingdings" panose="05000000000000000000" pitchFamily="2" charset="2"/>
              <a:buChar char="Ø"/>
            </a:pPr>
            <a:r>
              <a:rPr lang="bn-IN" sz="4000" b="1" dirty="0" smtClean="0">
                <a:solidFill>
                  <a:srgbClr val="FFC000"/>
                </a:solidFill>
                <a:latin typeface="NikoshBAN" panose="02000000000000000000" pitchFamily="2" charset="0"/>
                <a:cs typeface="NikoshBAN" panose="02000000000000000000" pitchFamily="2" charset="0"/>
              </a:rPr>
              <a:t> ভাষা আন্দোলনের পটভূমি বর্ণনা করতে</a:t>
            </a:r>
            <a:r>
              <a:rPr lang="en-US" sz="4000" b="1" dirty="0" smtClean="0">
                <a:solidFill>
                  <a:srgbClr val="FFC000"/>
                </a:solidFill>
                <a:latin typeface="NikoshBAN" panose="02000000000000000000" pitchFamily="2" charset="0"/>
                <a:cs typeface="NikoshBAN" panose="02000000000000000000" pitchFamily="2" charset="0"/>
              </a:rPr>
              <a:t> </a:t>
            </a:r>
            <a:r>
              <a:rPr lang="en-US" sz="4000" b="1" dirty="0" err="1" smtClean="0">
                <a:solidFill>
                  <a:srgbClr val="FFC000"/>
                </a:solidFill>
                <a:latin typeface="NikoshBAN" panose="02000000000000000000" pitchFamily="2" charset="0"/>
                <a:cs typeface="NikoshBAN" panose="02000000000000000000" pitchFamily="2" charset="0"/>
              </a:rPr>
              <a:t>পারবে</a:t>
            </a:r>
            <a:r>
              <a:rPr lang="en-US" sz="4000" b="1" dirty="0" smtClean="0">
                <a:solidFill>
                  <a:srgbClr val="FFC000"/>
                </a:solidFill>
                <a:latin typeface="NikoshBAN" panose="02000000000000000000" pitchFamily="2" charset="0"/>
                <a:cs typeface="NikoshBAN" panose="02000000000000000000" pitchFamily="2" charset="0"/>
              </a:rPr>
              <a:t>।</a:t>
            </a:r>
            <a:endParaRPr lang="bn-IN" sz="4000" b="1" dirty="0" smtClean="0">
              <a:solidFill>
                <a:srgbClr val="FFC000"/>
              </a:solidFill>
              <a:latin typeface="NikoshBAN" panose="02000000000000000000" pitchFamily="2" charset="0"/>
              <a:cs typeface="NikoshBAN" panose="02000000000000000000" pitchFamily="2" charset="0"/>
            </a:endParaRPr>
          </a:p>
          <a:p>
            <a:pPr marL="1943100" lvl="3" indent="-571500">
              <a:buFont typeface="Wingdings" panose="05000000000000000000" pitchFamily="2" charset="2"/>
              <a:buChar char="Ø"/>
            </a:pPr>
            <a:r>
              <a:rPr lang="en-US" sz="4000" b="1" dirty="0" smtClean="0">
                <a:solidFill>
                  <a:srgbClr val="FFC000"/>
                </a:solidFill>
                <a:latin typeface="NikoshBAN" panose="02000000000000000000" pitchFamily="2" charset="0"/>
                <a:cs typeface="NikoshBAN" panose="02000000000000000000" pitchFamily="2" charset="0"/>
              </a:rPr>
              <a:t> </a:t>
            </a:r>
            <a:r>
              <a:rPr lang="bn-IN" sz="3600" b="1" dirty="0" smtClean="0">
                <a:solidFill>
                  <a:srgbClr val="FFC000"/>
                </a:solidFill>
                <a:latin typeface="NikoshBAN" panose="02000000000000000000" pitchFamily="2" charset="0"/>
                <a:cs typeface="NikoshBAN" panose="02000000000000000000" pitchFamily="2" charset="0"/>
              </a:rPr>
              <a:t>প্রধান প্রধান ভাষাসৈনিকের নাম ও ভাষার জন্য তাদের অবদান উল্লেখ করতে পারবে।</a:t>
            </a:r>
            <a:endParaRPr lang="en-US" sz="3600" b="1" dirty="0" smtClean="0">
              <a:solidFill>
                <a:srgbClr val="FFC000"/>
              </a:solidFill>
              <a:latin typeface="NikoshBAN" panose="02000000000000000000" pitchFamily="2" charset="0"/>
              <a:cs typeface="NikoshBAN" panose="02000000000000000000" pitchFamily="2" charset="0"/>
            </a:endParaRPr>
          </a:p>
          <a:p>
            <a:pPr marL="1943100" lvl="3" indent="-571500">
              <a:buFont typeface="Wingdings" panose="05000000000000000000" pitchFamily="2" charset="2"/>
              <a:buChar char="Ø"/>
            </a:pPr>
            <a:r>
              <a:rPr lang="bn-IN" sz="3600" b="1" dirty="0" smtClean="0">
                <a:solidFill>
                  <a:srgbClr val="FFC000"/>
                </a:solidFill>
                <a:latin typeface="NikoshBAN" panose="02000000000000000000" pitchFamily="2" charset="0"/>
                <a:cs typeface="NikoshBAN" panose="02000000000000000000" pitchFamily="2" charset="0"/>
              </a:rPr>
              <a:t> ভাষা </a:t>
            </a:r>
            <a:r>
              <a:rPr lang="bn-IN" sz="3600" b="1" dirty="0">
                <a:solidFill>
                  <a:srgbClr val="FFC000"/>
                </a:solidFill>
                <a:latin typeface="NikoshBAN" panose="02000000000000000000" pitchFamily="2" charset="0"/>
                <a:cs typeface="NikoshBAN" panose="02000000000000000000" pitchFamily="2" charset="0"/>
              </a:rPr>
              <a:t>আন্দোলনের </a:t>
            </a:r>
            <a:r>
              <a:rPr lang="bn-IN" sz="3600" b="1" dirty="0" smtClean="0">
                <a:solidFill>
                  <a:srgbClr val="FFC000"/>
                </a:solidFill>
                <a:latin typeface="NikoshBAN" panose="02000000000000000000" pitchFamily="2" charset="0"/>
                <a:cs typeface="NikoshBAN" panose="02000000000000000000" pitchFamily="2" charset="0"/>
              </a:rPr>
              <a:t>তাৎপর্য ব্যাখ্যা </a:t>
            </a:r>
            <a:r>
              <a:rPr lang="bn-BD" sz="3600" b="1" dirty="0" smtClean="0">
                <a:solidFill>
                  <a:srgbClr val="FFC000"/>
                </a:solidFill>
                <a:latin typeface="NikoshBAN" panose="02000000000000000000" pitchFamily="2" charset="0"/>
                <a:cs typeface="NikoshBAN" panose="02000000000000000000" pitchFamily="2" charset="0"/>
              </a:rPr>
              <a:t>করতে </a:t>
            </a:r>
            <a:r>
              <a:rPr lang="bn-BD" sz="3600" b="1" dirty="0">
                <a:solidFill>
                  <a:srgbClr val="FFC000"/>
                </a:solidFill>
                <a:latin typeface="NikoshBAN" panose="02000000000000000000" pitchFamily="2" charset="0"/>
                <a:cs typeface="NikoshBAN" panose="02000000000000000000" pitchFamily="2" charset="0"/>
              </a:rPr>
              <a:t>পারবে।</a:t>
            </a:r>
            <a:endParaRPr lang="en-US" sz="3600" b="1" dirty="0">
              <a:solidFill>
                <a:srgbClr val="FFC000"/>
              </a:solidFill>
              <a:latin typeface="NikoshBAN" panose="02000000000000000000" pitchFamily="2" charset="0"/>
              <a:cs typeface="NikoshBAN" panose="02000000000000000000" pitchFamily="2" charset="0"/>
            </a:endParaRPr>
          </a:p>
          <a:p>
            <a:pPr marL="628650" indent="-628650" algn="just">
              <a:defRPr/>
            </a:pPr>
            <a:endParaRPr lang="bn-BD" sz="4000" dirty="0" smtClean="0">
              <a:solidFill>
                <a:schemeClr val="accent2">
                  <a:lumMod val="60000"/>
                  <a:lumOff val="40000"/>
                </a:schemeClr>
              </a:solidFill>
              <a:latin typeface="NikoshBAN" pitchFamily="2" charset="0"/>
              <a:cs typeface="NikoshBAN" pitchFamily="2" charset="0"/>
            </a:endParaRPr>
          </a:p>
        </p:txBody>
      </p:sp>
      <p:sp>
        <p:nvSpPr>
          <p:cNvPr id="6" name="Rectangle 5"/>
          <p:cNvSpPr/>
          <p:nvPr/>
        </p:nvSpPr>
        <p:spPr>
          <a:xfrm>
            <a:off x="3501797" y="2053375"/>
            <a:ext cx="5791200" cy="48907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ctr">
              <a:defRPr/>
            </a:pPr>
            <a:r>
              <a:rPr lang="en-US" sz="3600" b="1" dirty="0">
                <a:solidFill>
                  <a:srgbClr val="FF0000"/>
                </a:solidFill>
                <a:latin typeface="NikoshBAN" pitchFamily="2" charset="0"/>
                <a:cs typeface="NikoshBAN" pitchFamily="2" charset="0"/>
              </a:rPr>
              <a:t>এ </a:t>
            </a:r>
            <a:r>
              <a:rPr lang="en-US" sz="3600" b="1" dirty="0" err="1">
                <a:solidFill>
                  <a:srgbClr val="FF0000"/>
                </a:solidFill>
                <a:latin typeface="NikoshBAN" pitchFamily="2" charset="0"/>
                <a:cs typeface="NikoshBAN" pitchFamily="2" charset="0"/>
              </a:rPr>
              <a:t>পাঠ</a:t>
            </a:r>
            <a:r>
              <a:rPr lang="en-US" sz="3600" b="1" dirty="0">
                <a:solidFill>
                  <a:srgbClr val="FF0000"/>
                </a:solidFill>
                <a:latin typeface="NikoshBAN" pitchFamily="2" charset="0"/>
                <a:cs typeface="NikoshBAN" pitchFamily="2" charset="0"/>
              </a:rPr>
              <a:t> </a:t>
            </a:r>
            <a:r>
              <a:rPr lang="en-US" sz="3600" b="1" dirty="0" err="1">
                <a:solidFill>
                  <a:srgbClr val="FF0000"/>
                </a:solidFill>
                <a:latin typeface="NikoshBAN" pitchFamily="2" charset="0"/>
                <a:cs typeface="NikoshBAN" pitchFamily="2" charset="0"/>
              </a:rPr>
              <a:t>শেষে</a:t>
            </a:r>
            <a:r>
              <a:rPr lang="en-US" sz="3600" b="1" dirty="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শি</a:t>
            </a:r>
            <a:r>
              <a:rPr lang="bn-IN" sz="3600" b="1" dirty="0" smtClean="0">
                <a:solidFill>
                  <a:srgbClr val="FF0000"/>
                </a:solidFill>
                <a:latin typeface="NikoshBAN" pitchFamily="2" charset="0"/>
                <a:cs typeface="NikoshBAN" pitchFamily="2" charset="0"/>
              </a:rPr>
              <a:t>ক্ষার্থীরা-</a:t>
            </a:r>
            <a:endParaRPr lang="bn-BD" sz="36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4701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509" y="2337955"/>
            <a:ext cx="3643746" cy="3124200"/>
          </a:xfrm>
          <a:prstGeom prst="rect">
            <a:avLst/>
          </a:prstGeom>
        </p:spPr>
      </p:pic>
      <p:sp>
        <p:nvSpPr>
          <p:cNvPr id="3" name="Rectangle 2"/>
          <p:cNvSpPr/>
          <p:nvPr/>
        </p:nvSpPr>
        <p:spPr>
          <a:xfrm>
            <a:off x="678873" y="2056686"/>
            <a:ext cx="6096000" cy="4801314"/>
          </a:xfrm>
          <a:prstGeom prst="rect">
            <a:avLst/>
          </a:prstGeom>
        </p:spPr>
        <p:txBody>
          <a:bodyPr>
            <a:spAutoFit/>
          </a:bodyPr>
          <a:lstStyle/>
          <a:p>
            <a:pPr marL="285750" indent="-285750">
              <a:buFont typeface="Wingdings" panose="05000000000000000000" pitchFamily="2" charset="2"/>
              <a:buChar char="q"/>
            </a:pPr>
            <a:r>
              <a:rPr lang="bn-IN" dirty="0">
                <a:solidFill>
                  <a:srgbClr val="00B0F0"/>
                </a:solidFill>
                <a:latin typeface="Siyam Rupali" panose="02000500000000020004" pitchFamily="2" charset="0"/>
              </a:rPr>
              <a:t>ঢাকা বিশ্ববিদ্যালয়ের আমতলায় ছাত্রদের সভা হয়। সভা শুরু হলে বিশ্ববিদ্যালয়ের কয়েকজন শিক্ষকসহ উপাচার্য ১৪৪ ধারা ভঙ্গ না করার জন্য </a:t>
            </a:r>
            <a:r>
              <a:rPr lang="bn-IN">
                <a:solidFill>
                  <a:srgbClr val="00B0F0"/>
                </a:solidFill>
                <a:latin typeface="Siyam Rupali" panose="02000500000000020004" pitchFamily="2" charset="0"/>
              </a:rPr>
              <a:t>ছাত্রদের </a:t>
            </a:r>
            <a:r>
              <a:rPr lang="bn-IN" smtClean="0">
                <a:solidFill>
                  <a:srgbClr val="00B0F0"/>
                </a:solidFill>
                <a:latin typeface="Siyam Rupali" panose="02000500000000020004" pitchFamily="2" charset="0"/>
              </a:rPr>
              <a:t>অনুেরোধ </a:t>
            </a:r>
            <a:r>
              <a:rPr lang="bn-IN" dirty="0">
                <a:solidFill>
                  <a:srgbClr val="00B0F0"/>
                </a:solidFill>
                <a:latin typeface="Siyam Rupali" panose="02000500000000020004" pitchFamily="2" charset="0"/>
              </a:rPr>
              <a:t>করেন</a:t>
            </a:r>
            <a:r>
              <a:rPr lang="bn-IN" dirty="0" smtClean="0">
                <a:solidFill>
                  <a:srgbClr val="00B0F0"/>
                </a:solidFill>
                <a:latin typeface="Siyam Rupali" panose="02000500000000020004" pitchFamily="2" charset="0"/>
              </a:rPr>
              <a:t>।</a:t>
            </a:r>
            <a:endParaRPr lang="en-US" dirty="0" smtClean="0">
              <a:solidFill>
                <a:srgbClr val="00B0F0"/>
              </a:solidFill>
              <a:latin typeface="Siyam Rupali" panose="02000500000000020004" pitchFamily="2" charset="0"/>
            </a:endParaRPr>
          </a:p>
          <a:p>
            <a:pPr marL="285750" indent="-285750">
              <a:buFont typeface="Wingdings" panose="05000000000000000000" pitchFamily="2" charset="2"/>
              <a:buChar char="q"/>
            </a:pPr>
            <a:endParaRPr lang="en-US" dirty="0">
              <a:solidFill>
                <a:srgbClr val="00B0F0"/>
              </a:solidFill>
              <a:latin typeface="Siyam Rupali" panose="02000500000000020004" pitchFamily="2" charset="0"/>
            </a:endParaRPr>
          </a:p>
          <a:p>
            <a:pPr marL="285750" indent="-285750">
              <a:buFont typeface="Wingdings" panose="05000000000000000000" pitchFamily="2" charset="2"/>
              <a:buChar char="q"/>
            </a:pPr>
            <a:r>
              <a:rPr lang="bn-IN" dirty="0" smtClean="0">
                <a:solidFill>
                  <a:srgbClr val="00B0F0"/>
                </a:solidFill>
                <a:latin typeface="Siyam Rupali" panose="02000500000000020004" pitchFamily="2" charset="0"/>
              </a:rPr>
              <a:t> </a:t>
            </a:r>
            <a:r>
              <a:rPr lang="bn-IN" dirty="0">
                <a:solidFill>
                  <a:srgbClr val="00B0F0"/>
                </a:solidFill>
                <a:latin typeface="Siyam Rupali" panose="02000500000000020004" pitchFamily="2" charset="0"/>
              </a:rPr>
              <a:t>তবে ছাত্র নেতৃবৃন্দ, বিশেষ করে আবদুল মতিন এবং </a:t>
            </a:r>
            <a:r>
              <a:rPr lang="bn-IN" cap="small" dirty="0" smtClean="0">
                <a:solidFill>
                  <a:srgbClr val="00B0F0"/>
                </a:solidFill>
                <a:latin typeface="Siyam Rupali" panose="02000500000000020004" pitchFamily="2" charset="0"/>
              </a:rPr>
              <a:t> </a:t>
            </a:r>
            <a:r>
              <a:rPr lang="en-US" cap="small" dirty="0" err="1" smtClean="0">
                <a:solidFill>
                  <a:srgbClr val="00B0F0"/>
                </a:solidFill>
                <a:latin typeface="Siyam Rupali" panose="02000500000000020004" pitchFamily="2" charset="0"/>
              </a:rPr>
              <a:t>গাজীউল</a:t>
            </a:r>
            <a:r>
              <a:rPr lang="en-US" cap="small" dirty="0" smtClean="0">
                <a:solidFill>
                  <a:srgbClr val="00B0F0"/>
                </a:solidFill>
                <a:latin typeface="Siyam Rupali" panose="02000500000000020004" pitchFamily="2" charset="0"/>
              </a:rPr>
              <a:t> </a:t>
            </a:r>
            <a:r>
              <a:rPr lang="bn-IN" cap="small" dirty="0" smtClean="0">
                <a:solidFill>
                  <a:srgbClr val="00B0F0"/>
                </a:solidFill>
                <a:latin typeface="Siyam Rupali" panose="02000500000000020004" pitchFamily="2" charset="0"/>
              </a:rPr>
              <a:t>হক</a:t>
            </a:r>
            <a:r>
              <a:rPr lang="bn-IN" dirty="0" smtClean="0">
                <a:solidFill>
                  <a:srgbClr val="00B0F0"/>
                </a:solidFill>
                <a:latin typeface="Siyam Rupali" panose="02000500000000020004" pitchFamily="2" charset="0"/>
              </a:rPr>
              <a:t>নিজেদের </a:t>
            </a:r>
            <a:r>
              <a:rPr lang="bn-IN" dirty="0">
                <a:solidFill>
                  <a:srgbClr val="00B0F0"/>
                </a:solidFill>
                <a:latin typeface="Siyam Rupali" panose="02000500000000020004" pitchFamily="2" charset="0"/>
              </a:rPr>
              <a:t>অবস্থানে অনড় থাকে</a:t>
            </a:r>
            <a:r>
              <a:rPr lang="bn-IN" dirty="0" smtClean="0">
                <a:solidFill>
                  <a:srgbClr val="00B0F0"/>
                </a:solidFill>
                <a:latin typeface="Siyam Rupali" panose="02000500000000020004" pitchFamily="2" charset="0"/>
              </a:rPr>
              <a:t>।</a:t>
            </a:r>
            <a:endParaRPr lang="en-US" dirty="0" smtClean="0">
              <a:solidFill>
                <a:srgbClr val="00B0F0"/>
              </a:solidFill>
              <a:latin typeface="Siyam Rupali" panose="02000500000000020004" pitchFamily="2" charset="0"/>
            </a:endParaRPr>
          </a:p>
          <a:p>
            <a:pPr marL="285750" indent="-285750">
              <a:buFont typeface="Wingdings" panose="05000000000000000000" pitchFamily="2" charset="2"/>
              <a:buChar char="q"/>
            </a:pPr>
            <a:endParaRPr lang="en-US" dirty="0" smtClean="0">
              <a:solidFill>
                <a:srgbClr val="00B0F0"/>
              </a:solidFill>
              <a:latin typeface="Siyam Rupali" panose="02000500000000020004" pitchFamily="2" charset="0"/>
            </a:endParaRPr>
          </a:p>
          <a:p>
            <a:pPr marL="285750" indent="-285750">
              <a:buFont typeface="Wingdings" panose="05000000000000000000" pitchFamily="2" charset="2"/>
              <a:buChar char="q"/>
            </a:pPr>
            <a:r>
              <a:rPr lang="bn-IN" dirty="0" smtClean="0">
                <a:solidFill>
                  <a:srgbClr val="00B0F0"/>
                </a:solidFill>
                <a:latin typeface="Siyam Rupali" panose="02000500000000020004" pitchFamily="2" charset="0"/>
              </a:rPr>
              <a:t> </a:t>
            </a:r>
            <a:r>
              <a:rPr lang="bn-IN" dirty="0">
                <a:solidFill>
                  <a:srgbClr val="00B0F0"/>
                </a:solidFill>
                <a:latin typeface="Siyam Rupali" panose="02000500000000020004" pitchFamily="2" charset="0"/>
              </a:rPr>
              <a:t>ঢাকা শহরের স্কুল-কলেজের হাজার হাজার ছাত্র বিশ্ববিদ্যালয়ে সমবেত হয়। </a:t>
            </a:r>
            <a:endParaRPr lang="en-US" dirty="0" smtClean="0">
              <a:solidFill>
                <a:srgbClr val="00B0F0"/>
              </a:solidFill>
              <a:latin typeface="Siyam Rupali" panose="02000500000000020004" pitchFamily="2" charset="0"/>
            </a:endParaRPr>
          </a:p>
          <a:p>
            <a:pPr marL="285750" indent="-285750">
              <a:buFont typeface="Wingdings" panose="05000000000000000000" pitchFamily="2" charset="2"/>
              <a:buChar char="q"/>
            </a:pPr>
            <a:endParaRPr lang="en-US" dirty="0" smtClean="0">
              <a:solidFill>
                <a:srgbClr val="00B0F0"/>
              </a:solidFill>
              <a:latin typeface="Siyam Rupali" panose="02000500000000020004" pitchFamily="2" charset="0"/>
            </a:endParaRPr>
          </a:p>
          <a:p>
            <a:pPr marL="285750" indent="-285750">
              <a:buFont typeface="Wingdings" panose="05000000000000000000" pitchFamily="2" charset="2"/>
              <a:buChar char="q"/>
            </a:pPr>
            <a:r>
              <a:rPr lang="bn-IN" dirty="0" smtClean="0">
                <a:solidFill>
                  <a:srgbClr val="00B0F0"/>
                </a:solidFill>
                <a:latin typeface="Siyam Rupali" panose="02000500000000020004" pitchFamily="2" charset="0"/>
              </a:rPr>
              <a:t>ছাত্ররা </a:t>
            </a:r>
            <a:r>
              <a:rPr lang="bn-IN" dirty="0">
                <a:solidFill>
                  <a:srgbClr val="00B0F0"/>
                </a:solidFill>
                <a:latin typeface="Siyam Rupali" panose="02000500000000020004" pitchFamily="2" charset="0"/>
              </a:rPr>
              <a:t>পাঁচ-সাতজন করে ছোট ছোট দলে ‘রাষ্ট্রভাষা বাংলা চাই’ শ্লোগান দিয়ে রাস্তায় বেরিয়ে আসলে পুলিশ তাঁদের উপর লাঠিচার্জ করে, ছাত্রীরাও এ আক্রমন থেকে রেহাই পায়নি</a:t>
            </a:r>
            <a:r>
              <a:rPr lang="bn-IN" dirty="0" smtClean="0">
                <a:solidFill>
                  <a:srgbClr val="00B0F0"/>
                </a:solidFill>
                <a:latin typeface="Siyam Rupali" panose="02000500000000020004" pitchFamily="2" charset="0"/>
              </a:rPr>
              <a:t>।</a:t>
            </a:r>
            <a:endParaRPr lang="en-US" dirty="0" smtClean="0">
              <a:solidFill>
                <a:srgbClr val="00B0F0"/>
              </a:solidFill>
              <a:latin typeface="Siyam Rupali" panose="02000500000000020004" pitchFamily="2" charset="0"/>
            </a:endParaRPr>
          </a:p>
          <a:p>
            <a:pPr marL="285750" indent="-285750">
              <a:buFont typeface="Wingdings" panose="05000000000000000000" pitchFamily="2" charset="2"/>
              <a:buChar char="q"/>
            </a:pPr>
            <a:endParaRPr lang="en-US" dirty="0">
              <a:solidFill>
                <a:srgbClr val="00B0F0"/>
              </a:solidFill>
              <a:latin typeface="Siyam Rupali" panose="02000500000000020004" pitchFamily="2" charset="0"/>
            </a:endParaRPr>
          </a:p>
          <a:p>
            <a:pPr marL="285750" indent="-285750">
              <a:buFont typeface="Wingdings" panose="05000000000000000000" pitchFamily="2" charset="2"/>
              <a:buChar char="q"/>
            </a:pPr>
            <a:r>
              <a:rPr lang="bn-IN" dirty="0" smtClean="0">
                <a:solidFill>
                  <a:srgbClr val="00B0F0"/>
                </a:solidFill>
                <a:latin typeface="Siyam Rupali" panose="02000500000000020004" pitchFamily="2" charset="0"/>
              </a:rPr>
              <a:t> </a:t>
            </a:r>
            <a:r>
              <a:rPr lang="bn-IN" dirty="0">
                <a:solidFill>
                  <a:srgbClr val="00B0F0"/>
                </a:solidFill>
                <a:latin typeface="Siyam Rupali" panose="02000500000000020004" pitchFamily="2" charset="0"/>
              </a:rPr>
              <a:t>ছাত্রছাত্রীরা পুলিশের দিকে ইট-পাটকেল ছোড়া শুরু করলে পুলিশ কাঁদানে গ্যাস ব্যবহার করে।</a:t>
            </a:r>
            <a:endParaRPr lang="en-US" dirty="0">
              <a:solidFill>
                <a:srgbClr val="00B0F0"/>
              </a:solidFill>
            </a:endParaRPr>
          </a:p>
        </p:txBody>
      </p:sp>
      <p:sp>
        <p:nvSpPr>
          <p:cNvPr id="5" name="Horizontal Scroll 4"/>
          <p:cNvSpPr/>
          <p:nvPr/>
        </p:nvSpPr>
        <p:spPr>
          <a:xfrm>
            <a:off x="955964" y="193963"/>
            <a:ext cx="7730836" cy="1510146"/>
          </a:xfrm>
          <a:prstGeom prst="horizont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rPr>
              <a:t>ভাষা আন্দোলনের চুড়ান্ত ঘটনাপ্রবাহ</a:t>
            </a:r>
            <a:endParaRPr lang="en-US" sz="2800" dirty="0">
              <a:solidFill>
                <a:srgbClr val="FF0000"/>
              </a:solidFill>
            </a:endParaRPr>
          </a:p>
        </p:txBody>
      </p:sp>
    </p:spTree>
    <p:extLst>
      <p:ext uri="{BB962C8B-B14F-4D97-AF65-F5344CB8AC3E}">
        <p14:creationId xmlns:p14="http://schemas.microsoft.com/office/powerpoint/2010/main" val="21951385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rot="21416537">
            <a:off x="1852072" y="2132008"/>
            <a:ext cx="3114648" cy="1897001"/>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b="1" dirty="0" smtClean="0"/>
              <a:t>প্রশ্নঃ ভাষা আন্দোলনের সময়  কোন মহান নেতা জেলে ছিলেন?</a:t>
            </a:r>
            <a:endParaRPr lang="en-US" b="1" dirty="0"/>
          </a:p>
        </p:txBody>
      </p:sp>
      <p:sp>
        <p:nvSpPr>
          <p:cNvPr id="3" name="Rounded Rectangle 2"/>
          <p:cNvSpPr/>
          <p:nvPr/>
        </p:nvSpPr>
        <p:spPr>
          <a:xfrm>
            <a:off x="4170218" y="734290"/>
            <a:ext cx="3380509"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কুইজ</a:t>
            </a:r>
            <a:endParaRPr lang="en-US" sz="3600" dirty="0"/>
          </a:p>
        </p:txBody>
      </p:sp>
      <p:sp>
        <p:nvSpPr>
          <p:cNvPr id="4" name="Wave 3"/>
          <p:cNvSpPr/>
          <p:nvPr/>
        </p:nvSpPr>
        <p:spPr>
          <a:xfrm>
            <a:off x="6109853" y="3080508"/>
            <a:ext cx="4128655" cy="2549236"/>
          </a:xfrm>
          <a:prstGeom prst="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rgbClr val="FF0000"/>
                </a:solidFill>
              </a:rPr>
              <a:t>উত্তরঃ</a:t>
            </a:r>
            <a:r>
              <a:rPr lang="bn-IN" i="1" dirty="0" smtClean="0">
                <a:solidFill>
                  <a:srgbClr val="FF0000"/>
                </a:solidFill>
              </a:rPr>
              <a:t> জাতির জনক শেখ মুজিবুর রহমান</a:t>
            </a:r>
            <a:endParaRPr lang="en-US" i="1" dirty="0">
              <a:solidFill>
                <a:srgbClr val="FF0000"/>
              </a:solidFill>
            </a:endParaRPr>
          </a:p>
        </p:txBody>
      </p:sp>
    </p:spTree>
    <p:extLst>
      <p:ext uri="{BB962C8B-B14F-4D97-AF65-F5344CB8AC3E}">
        <p14:creationId xmlns:p14="http://schemas.microsoft.com/office/powerpoint/2010/main" val="3856111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799" y="1911926"/>
            <a:ext cx="2507673" cy="3924300"/>
          </a:xfrm>
          <a:prstGeom prst="rect">
            <a:avLst/>
          </a:prstGeom>
        </p:spPr>
      </p:pic>
      <p:sp>
        <p:nvSpPr>
          <p:cNvPr id="3" name="Rectangle 2"/>
          <p:cNvSpPr/>
          <p:nvPr/>
        </p:nvSpPr>
        <p:spPr>
          <a:xfrm>
            <a:off x="484908" y="2440148"/>
            <a:ext cx="6677891" cy="4093428"/>
          </a:xfrm>
          <a:prstGeom prst="rect">
            <a:avLst/>
          </a:prstGeom>
        </p:spPr>
        <p:txBody>
          <a:bodyPr wrap="square">
            <a:spAutoFit/>
          </a:bodyPr>
          <a:lstStyle/>
          <a:p>
            <a:pPr marL="342900" indent="-342900">
              <a:buFont typeface="Wingdings" panose="05000000000000000000" pitchFamily="2" charset="2"/>
              <a:buChar char="v"/>
            </a:pPr>
            <a:r>
              <a:rPr lang="bn-IN" sz="2000" dirty="0">
                <a:solidFill>
                  <a:schemeClr val="accent5"/>
                </a:solidFill>
                <a:latin typeface="Helvetica Neue"/>
              </a:rPr>
              <a:t>মাওলানা আবদুর রশীদ তর্কবাগীশ ১৯৫২ সালের ২১শে ফেব্রুয়ারি বাংলা ভাষার অধিকার আদায়ে সংগ্রামরত ছাত্র জনতার উপর পুলিশী নির্যাতনের সংবাদ পেয়ে প্রাদেশিক পরিষদ থেকে বেরিয়ে এসে মহান ভাষা আন্দোলনে নেতৃত্ব দান করেন </a:t>
            </a:r>
            <a:r>
              <a:rPr lang="bn-IN" sz="2000" dirty="0" smtClean="0">
                <a:solidFill>
                  <a:schemeClr val="accent5"/>
                </a:solidFill>
                <a:latin typeface="Helvetica Neue"/>
              </a:rPr>
              <a:t>।</a:t>
            </a:r>
            <a:r>
              <a:rPr lang="en-US" sz="2000" dirty="0" smtClean="0">
                <a:solidFill>
                  <a:schemeClr val="accent5"/>
                </a:solidFill>
                <a:latin typeface="Helvetica Neue"/>
              </a:rPr>
              <a:t>   </a:t>
            </a:r>
          </a:p>
          <a:p>
            <a:endParaRPr lang="en-US" sz="2000" dirty="0" smtClean="0">
              <a:solidFill>
                <a:schemeClr val="accent5"/>
              </a:solidFill>
              <a:latin typeface="Helvetica Neue"/>
            </a:endParaRPr>
          </a:p>
          <a:p>
            <a:pPr marL="342900" indent="-342900">
              <a:buFont typeface="Wingdings" panose="05000000000000000000" pitchFamily="2" charset="2"/>
              <a:buChar char="v"/>
            </a:pPr>
            <a:r>
              <a:rPr lang="bn-IN" sz="2000" dirty="0" smtClean="0">
                <a:solidFill>
                  <a:schemeClr val="accent5"/>
                </a:solidFill>
                <a:latin typeface="Helvetica Neue"/>
              </a:rPr>
              <a:t>আওয়ামী </a:t>
            </a:r>
            <a:r>
              <a:rPr lang="bn-IN" sz="2000" dirty="0">
                <a:solidFill>
                  <a:schemeClr val="accent5"/>
                </a:solidFill>
                <a:latin typeface="Helvetica Neue"/>
              </a:rPr>
              <a:t>লীগ দলীয় সদস্য হিসেবে পাকিস্তান গণপরিষদে ১৯৫৫ সালের ১২ই আগস্ট তিনিই প্রথম বাংলা ভাষায় বক্তৃতা করেন</a:t>
            </a:r>
            <a:r>
              <a:rPr lang="bn-IN" sz="2000" dirty="0" smtClean="0">
                <a:solidFill>
                  <a:schemeClr val="accent5"/>
                </a:solidFill>
                <a:latin typeface="Helvetica Neue"/>
              </a:rPr>
              <a:t>।</a:t>
            </a:r>
            <a:r>
              <a:rPr lang="en-US" sz="2000" dirty="0" smtClean="0">
                <a:solidFill>
                  <a:schemeClr val="accent5"/>
                </a:solidFill>
                <a:latin typeface="Helvetica Neue"/>
              </a:rPr>
              <a:t> </a:t>
            </a:r>
          </a:p>
          <a:p>
            <a:endParaRPr lang="en-US" sz="2000" dirty="0" smtClean="0">
              <a:solidFill>
                <a:schemeClr val="accent5"/>
              </a:solidFill>
              <a:latin typeface="Helvetica Neue"/>
            </a:endParaRPr>
          </a:p>
          <a:p>
            <a:pPr marL="342900" indent="-342900">
              <a:buFont typeface="Wingdings" panose="05000000000000000000" pitchFamily="2" charset="2"/>
              <a:buChar char="v"/>
            </a:pPr>
            <a:r>
              <a:rPr lang="bn-IN" sz="2000" baseline="30000" dirty="0" smtClean="0">
                <a:solidFill>
                  <a:schemeClr val="accent5"/>
                </a:solidFill>
                <a:latin typeface="&amp;quot"/>
              </a:rPr>
              <a:t>[</a:t>
            </a:r>
            <a:r>
              <a:rPr lang="bn-IN" sz="2000" dirty="0" smtClean="0">
                <a:solidFill>
                  <a:schemeClr val="accent5"/>
                </a:solidFill>
                <a:latin typeface="Helvetica Neue"/>
              </a:rPr>
              <a:t>মাওলানা </a:t>
            </a:r>
            <a:r>
              <a:rPr lang="bn-IN" sz="2000" dirty="0">
                <a:solidFill>
                  <a:schemeClr val="accent5"/>
                </a:solidFill>
                <a:latin typeface="Helvetica Neue"/>
              </a:rPr>
              <a:t>তর্কবাগীশ ১৯৫৬ থেকে ১৯৬৭ সালের ফেব্রুয়ারি পর্যন্ত আওয়ামী লীগের সভাপতির দায়িত্ব পালন করেন </a:t>
            </a:r>
            <a:r>
              <a:rPr lang="bn-IN" sz="2000" dirty="0" smtClean="0">
                <a:solidFill>
                  <a:srgbClr val="222222"/>
                </a:solidFill>
                <a:latin typeface="Helvetica Neue"/>
              </a:rPr>
              <a:t>৷</a:t>
            </a:r>
            <a:endParaRPr lang="en-US" sz="2000" dirty="0"/>
          </a:p>
        </p:txBody>
      </p:sp>
      <p:sp>
        <p:nvSpPr>
          <p:cNvPr id="4" name="Rectangle 3"/>
          <p:cNvSpPr/>
          <p:nvPr/>
        </p:nvSpPr>
        <p:spPr>
          <a:xfrm>
            <a:off x="928255" y="512618"/>
            <a:ext cx="6816436" cy="12607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B0F0"/>
                </a:solidFill>
              </a:rPr>
              <a:t>মহান</a:t>
            </a:r>
            <a:r>
              <a:rPr lang="en-US" sz="2400" dirty="0" smtClean="0">
                <a:solidFill>
                  <a:srgbClr val="00B0F0"/>
                </a:solidFill>
              </a:rPr>
              <a:t> </a:t>
            </a:r>
            <a:r>
              <a:rPr lang="en-US" sz="2400" dirty="0" err="1" smtClean="0">
                <a:solidFill>
                  <a:srgbClr val="00B0F0"/>
                </a:solidFill>
              </a:rPr>
              <a:t>ভাষা</a:t>
            </a:r>
            <a:r>
              <a:rPr lang="en-US" sz="2400" dirty="0" smtClean="0">
                <a:solidFill>
                  <a:srgbClr val="00B0F0"/>
                </a:solidFill>
              </a:rPr>
              <a:t> </a:t>
            </a:r>
            <a:r>
              <a:rPr lang="en-US" sz="2400" dirty="0" err="1" smtClean="0">
                <a:solidFill>
                  <a:srgbClr val="00B0F0"/>
                </a:solidFill>
              </a:rPr>
              <a:t>আন্দোলনে</a:t>
            </a:r>
            <a:r>
              <a:rPr lang="en-US" sz="2400" dirty="0" smtClean="0">
                <a:solidFill>
                  <a:srgbClr val="00B0F0"/>
                </a:solidFill>
              </a:rPr>
              <a:t> </a:t>
            </a:r>
            <a:r>
              <a:rPr lang="en-US" sz="2400" dirty="0" err="1" smtClean="0">
                <a:solidFill>
                  <a:srgbClr val="00B0F0"/>
                </a:solidFill>
              </a:rPr>
              <a:t>মাওলানা</a:t>
            </a:r>
            <a:r>
              <a:rPr lang="en-US" sz="2400" dirty="0" smtClean="0">
                <a:solidFill>
                  <a:srgbClr val="00B0F0"/>
                </a:solidFill>
              </a:rPr>
              <a:t> </a:t>
            </a:r>
            <a:r>
              <a:rPr lang="en-US" sz="2400" dirty="0" err="1" smtClean="0">
                <a:solidFill>
                  <a:srgbClr val="00B0F0"/>
                </a:solidFill>
              </a:rPr>
              <a:t>তর্কবাগিশ</a:t>
            </a:r>
            <a:r>
              <a:rPr lang="en-US" sz="2400" dirty="0" smtClean="0">
                <a:solidFill>
                  <a:srgbClr val="00B0F0"/>
                </a:solidFill>
              </a:rPr>
              <a:t> </a:t>
            </a:r>
            <a:endParaRPr lang="en-US" sz="2400" dirty="0">
              <a:solidFill>
                <a:srgbClr val="00B0F0"/>
              </a:solidFill>
            </a:endParaRPr>
          </a:p>
        </p:txBody>
      </p:sp>
    </p:spTree>
    <p:extLst>
      <p:ext uri="{BB962C8B-B14F-4D97-AF65-F5344CB8AC3E}">
        <p14:creationId xmlns:p14="http://schemas.microsoft.com/office/powerpoint/2010/main" val="5480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3"/>
                                        </p:tgtEl>
                                        <p:attrNameLst>
                                          <p:attrName>stroke.color</p:attrName>
                                        </p:attrNameLst>
                                      </p:cBhvr>
                                      <p:to>
                                        <a:schemeClr val="accent2"/>
                                      </p:to>
                                    </p:animClr>
                                    <p:set>
                                      <p:cBhvr>
                                        <p:cTn id="12" dur="2000" fill="hold"/>
                                        <p:tgtEl>
                                          <p:spTgt spid="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810</TotalTime>
  <Words>481</Words>
  <Application>Microsoft Office PowerPoint</Application>
  <PresentationFormat>Widescreen</PresentationFormat>
  <Paragraphs>746</Paragraphs>
  <Slides>19</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&amp;quot</vt:lpstr>
      <vt:lpstr>Arial</vt:lpstr>
      <vt:lpstr>Calibri</vt:lpstr>
      <vt:lpstr>Helvetica Neue</vt:lpstr>
      <vt:lpstr>NikoshBAN</vt:lpstr>
      <vt:lpstr>Shonar Bangla</vt:lpstr>
      <vt:lpstr>Siyam Rupali</vt:lpstr>
      <vt:lpstr>Times New Roman</vt:lpstr>
      <vt:lpstr>Trebuchet MS</vt:lpstr>
      <vt:lpstr>Vrinda</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Dipen Chandra Sen</dc:creator>
  <cp:lastModifiedBy>user</cp:lastModifiedBy>
  <cp:revision>162</cp:revision>
  <dcterms:created xsi:type="dcterms:W3CDTF">2017-11-21T08:03:17Z</dcterms:created>
  <dcterms:modified xsi:type="dcterms:W3CDTF">2019-10-12T06:23:08Z</dcterms:modified>
</cp:coreProperties>
</file>