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5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1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3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4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4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0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C000"/>
            </a:gs>
            <a:gs pos="57000">
              <a:schemeClr val="accent2">
                <a:lumMod val="95000"/>
                <a:lumOff val="5000"/>
              </a:schemeClr>
            </a:gs>
            <a:gs pos="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5CC3-CED4-47A0-93E3-D67F0FD5920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8BB0-F4B3-49FD-BBF6-3C053EA2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0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4794" y="0"/>
            <a:ext cx="508504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002060"/>
              </a:solidFill>
            </a:endParaRPr>
          </a:p>
        </p:txBody>
      </p:sp>
      <p:pic>
        <p:nvPicPr>
          <p:cNvPr id="3" name="Picture 2" descr="D:\Desktop\Rajib\picture\Rose--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0080" y="2066829"/>
            <a:ext cx="3974473" cy="43666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78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924334" y="2400469"/>
            <a:ext cx="9753600" cy="1177459"/>
          </a:xfrm>
          <a:prstGeom prst="rect">
            <a:avLst/>
          </a:prstGeom>
        </p:spPr>
        <p:txBody>
          <a:bodyPr wrap="square" lIns="99273" tIns="49636" rIns="99273" bIns="49636">
            <a:spAutoFit/>
          </a:bodyPr>
          <a:lstStyle/>
          <a:p>
            <a:r>
              <a:rPr lang="bn-IN" sz="35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প্রধান শক্তিস্তরে সর্বোচ্চ ইলেকট্রন ধারনের সূত্রটি উল্লেখ কর।  এই সুত্র অনুযায়ী </a:t>
            </a:r>
            <a:r>
              <a:rPr lang="en-US" sz="3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M </a:t>
            </a:r>
            <a:r>
              <a:rPr lang="bn-IN" sz="3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শক্তিস্তরে সর্বোচ্চ কতটি ইলেকট্রন থাকতে পারে? </a:t>
            </a:r>
            <a:endParaRPr lang="en-US" sz="3500" b="1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4647" y="241110"/>
            <a:ext cx="30043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955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14706" y="237030"/>
            <a:ext cx="3017520" cy="745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3" tIns="49636" rIns="99273" bIns="49636" rtlCol="0" anchor="ctr"/>
          <a:lstStyle/>
          <a:p>
            <a:pPr algn="ctr"/>
            <a:r>
              <a:rPr lang="bn-IN" sz="6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3056" y="2721033"/>
            <a:ext cx="7168916" cy="638850"/>
          </a:xfrm>
          <a:prstGeom prst="rect">
            <a:avLst/>
          </a:prstGeom>
        </p:spPr>
        <p:txBody>
          <a:bodyPr wrap="square" lIns="99273" tIns="49636" rIns="99273" bIns="49636">
            <a:spAutoFit/>
          </a:bodyPr>
          <a:lstStyle/>
          <a:p>
            <a:r>
              <a:rPr lang="bn-IN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5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ইলেকট্রন </a:t>
            </a:r>
            <a:r>
              <a:rPr lang="bn-IN" sz="3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কখন পরবর্তী শক্তিস্তরে প্রবেশ করে ?</a:t>
            </a:r>
            <a:endParaRPr lang="en-US" sz="35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3056" y="1905000"/>
            <a:ext cx="4968240" cy="638850"/>
          </a:xfrm>
          <a:prstGeom prst="rect">
            <a:avLst/>
          </a:prstGeom>
        </p:spPr>
        <p:txBody>
          <a:bodyPr wrap="square" lIns="99273" tIns="49636" rIns="99273" bIns="49636">
            <a:spAutoFit/>
          </a:bodyPr>
          <a:lstStyle/>
          <a:p>
            <a:r>
              <a:rPr lang="bn-IN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 শক্তিগুলো কী কী?</a:t>
            </a:r>
            <a:endParaRPr lang="en-US" sz="35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3056" y="3742877"/>
            <a:ext cx="4735381" cy="638850"/>
          </a:xfrm>
          <a:prstGeom prst="rect">
            <a:avLst/>
          </a:prstGeom>
        </p:spPr>
        <p:txBody>
          <a:bodyPr wrap="none" lIns="99273" tIns="49636" rIns="99273" bIns="49636">
            <a:spAutoFit/>
          </a:bodyPr>
          <a:lstStyle/>
          <a:p>
            <a:r>
              <a:rPr lang="bn-IN" sz="3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ইলেকট্রনসমূহের </a:t>
            </a:r>
            <a:r>
              <a:rPr lang="bn-IN" sz="3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সাধারন ধর্ম কী?</a:t>
            </a:r>
            <a:endParaRPr lang="en-US" sz="35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3056" y="4876800"/>
            <a:ext cx="7705745" cy="638850"/>
          </a:xfrm>
          <a:prstGeom prst="rect">
            <a:avLst/>
          </a:prstGeom>
        </p:spPr>
        <p:txBody>
          <a:bodyPr wrap="none" lIns="99273" tIns="49636" rIns="99273" bIns="49636">
            <a:spAutoFit/>
          </a:bodyPr>
          <a:lstStyle/>
          <a:p>
            <a:r>
              <a:rPr lang="bn-IN" sz="3500" dirty="0">
                <a:latin typeface="NikoshBAN" pitchFamily="2" charset="0"/>
                <a:cs typeface="NikoshBAN" pitchFamily="2" charset="0"/>
              </a:rPr>
              <a:t> কখন </a:t>
            </a:r>
            <a:r>
              <a:rPr lang="bn-IN" sz="3500" dirty="0" smtClean="0">
                <a:latin typeface="NikoshBAN" pitchFamily="2" charset="0"/>
                <a:cs typeface="NikoshBAN" pitchFamily="2" charset="0"/>
              </a:rPr>
              <a:t>ইলেকট্রন বিন্যাস অধিকতর সুস্থিতি অর্জন করে 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1586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63172"/>
              </p:ext>
            </p:extLst>
          </p:nvPr>
        </p:nvGraphicFramePr>
        <p:xfrm>
          <a:off x="1527935" y="1478280"/>
          <a:ext cx="9372598" cy="4770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798"/>
                <a:gridCol w="914400"/>
                <a:gridCol w="755506"/>
                <a:gridCol w="762000"/>
                <a:gridCol w="685800"/>
                <a:gridCol w="1295400"/>
                <a:gridCol w="3130694"/>
              </a:tblGrid>
              <a:tr h="514529">
                <a:tc rowSpan="2"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পারমাণবিক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সংখ্যা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মৌল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অরবিট বা প্রধান শক্তিস্তর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বিন্যাসের চিত্র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L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M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N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972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K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Ca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7935" y="228600"/>
            <a:ext cx="9529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পটাসিয়ামের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K)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পারমাণবিক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ক্যালসিয়ামের(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Ca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পারমাণবিক সংখ্যা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bn-IN" sz="36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 । এদের ইলেকট্রন বিন্যাস নিম্নরূপ-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www.chem4kids.com/files/elements/art/019_orbital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905" y="2724411"/>
            <a:ext cx="191415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905" y="4432342"/>
            <a:ext cx="1685558" cy="1587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4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859" y="3644763"/>
            <a:ext cx="200550" cy="761961"/>
          </a:xfrm>
          <a:prstGeom prst="rect">
            <a:avLst/>
          </a:prstGeom>
          <a:noFill/>
        </p:spPr>
        <p:txBody>
          <a:bodyPr wrap="none" lIns="99273" tIns="49636" rIns="99273" bIns="49636">
            <a:spAutoFit/>
          </a:bodyPr>
          <a:lstStyle/>
          <a:p>
            <a:endParaRPr lang="en-US" sz="4300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3965738" y="85366"/>
            <a:ext cx="4987193" cy="2157566"/>
          </a:xfrm>
          <a:prstGeom prst="round2DiagRect">
            <a:avLst>
              <a:gd name="adj1" fmla="val 50000"/>
              <a:gd name="adj2" fmla="val 50000"/>
            </a:avLst>
          </a:prstGeom>
          <a:gradFill>
            <a:gsLst>
              <a:gs pos="100000">
                <a:schemeClr val="accent3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3" tIns="49636" rIns="99273" bIns="49636" rtlCol="0" anchor="ctr"/>
          <a:lstStyle/>
          <a:p>
            <a:pPr algn="ctr"/>
            <a:r>
              <a:rPr lang="en-US" sz="6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4029" y="5334000"/>
            <a:ext cx="10372171" cy="1177459"/>
          </a:xfrm>
          <a:prstGeom prst="rect">
            <a:avLst/>
          </a:prstGeom>
        </p:spPr>
        <p:txBody>
          <a:bodyPr wrap="square" lIns="99273" tIns="49636" rIns="99273" bIns="49636">
            <a:spAutoFit/>
          </a:bodyPr>
          <a:lstStyle/>
          <a:p>
            <a:r>
              <a:rPr lang="bn-IN" sz="35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bn-IN" sz="3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মৌলের ইলেকট্রন বিন্যাস সাধারন নিয়মে করা যায় না”- তোমার মতামত দাও।</a:t>
            </a:r>
            <a:endParaRPr lang="en-US" sz="35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www.nat.vu.nl/webexperiments/rontgen/en/theory/images/bohratoom_ka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52" y="2530338"/>
            <a:ext cx="24098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3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74961" y="1610436"/>
            <a:ext cx="37746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9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NikoshBAN"/>
                <a:cs typeface="NikoshBAN"/>
              </a:rPr>
              <a:t>ধন্যবাদ</a:t>
            </a:r>
            <a:endParaRPr lang="en-US" sz="9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>
                <a:blip r:embed="rId2"/>
                <a:tile tx="0" ty="0" sx="100000" sy="100000" flip="none" algn="tl"/>
              </a:blip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NikoshBAN"/>
              <a:cs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19369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59926" y="1943371"/>
            <a:ext cx="2609799" cy="3739699"/>
          </a:xfrm>
          <a:prstGeom prst="rect">
            <a:avLst/>
          </a:prstGeom>
        </p:spPr>
        <p:txBody>
          <a:bodyPr wrap="none" lIns="99273" tIns="49636" rIns="99273" bIns="4963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43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300" b="1" dirty="0">
                <a:latin typeface="NikoshBAN" pitchFamily="2" charset="0"/>
                <a:cs typeface="NikoshBAN" pitchFamily="2" charset="0"/>
              </a:rPr>
              <a:t>রসায়ন</a:t>
            </a:r>
          </a:p>
          <a:p>
            <a:pPr algn="ctr">
              <a:spcBef>
                <a:spcPct val="50000"/>
              </a:spcBef>
            </a:pPr>
            <a:r>
              <a:rPr lang="bn-BD" sz="4300" dirty="0"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bn-IN" sz="4300" b="1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43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bn-IN" sz="4300" b="1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4300" b="1" dirty="0" smtClean="0">
                <a:latin typeface="NikoshBAN" pitchFamily="2" charset="0"/>
                <a:cs typeface="NikoshBAN" pitchFamily="2" charset="0"/>
              </a:rPr>
              <a:t> তৃতীয়</a:t>
            </a:r>
            <a:endParaRPr lang="bn-IN" sz="4300" b="1" dirty="0"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bn-BD" sz="4300" b="1" dirty="0" smtClean="0">
                <a:latin typeface="NikoshBAN" pitchFamily="2" charset="0"/>
                <a:cs typeface="NikoshBAN" pitchFamily="2" charset="0"/>
              </a:rPr>
              <a:t>সময়-</a:t>
            </a:r>
            <a:r>
              <a:rPr lang="bn-IN" sz="4300" b="1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BD" sz="4300" b="1" dirty="0" smtClean="0">
                <a:latin typeface="NikoshBAN" pitchFamily="2" charset="0"/>
                <a:cs typeface="NikoshBAN" pitchFamily="2" charset="0"/>
              </a:rPr>
              <a:t>মিঃ</a:t>
            </a:r>
            <a:endParaRPr lang="bn-IN" sz="4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069" y="2966953"/>
            <a:ext cx="4800600" cy="2500899"/>
          </a:xfrm>
          <a:prstGeom prst="rect">
            <a:avLst/>
          </a:prstGeom>
          <a:noFill/>
        </p:spPr>
        <p:txBody>
          <a:bodyPr wrap="square" lIns="99273" tIns="49636" rIns="99273" bIns="49636" rtlCol="0">
            <a:spAutoFit/>
          </a:bodyPr>
          <a:lstStyle/>
          <a:p>
            <a:r>
              <a:rPr lang="en-US" sz="3900" spc="54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মোঃসেলিম</a:t>
            </a:r>
            <a:r>
              <a:rPr lang="en-US" sz="3900" spc="54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900" spc="54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900" spc="54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3900" spc="54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3900" spc="54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en-US" sz="3900" spc="54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গনিত</a:t>
            </a:r>
            <a:r>
              <a:rPr lang="en-US" sz="3900" spc="54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IN" sz="3900" spc="54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900" b="1" spc="54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দীঘা</a:t>
            </a:r>
            <a:r>
              <a:rPr lang="en-US" sz="3900" b="1" spc="54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spc="54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900" b="1" spc="54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spc="54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900" b="1" spc="54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900" b="1" spc="54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9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গফরগাঁও,মোমেনশাহী</a:t>
            </a:r>
            <a:r>
              <a:rPr lang="en-US" sz="3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39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73293" y="99974"/>
            <a:ext cx="2438277" cy="1115904"/>
          </a:xfrm>
          <a:prstGeom prst="rect">
            <a:avLst/>
          </a:prstGeom>
        </p:spPr>
        <p:txBody>
          <a:bodyPr wrap="none" lIns="99273" tIns="49636" rIns="99273" bIns="49636">
            <a:spAutoFit/>
          </a:bodyPr>
          <a:lstStyle/>
          <a:p>
            <a:r>
              <a:rPr lang="bn-BD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</a:t>
            </a:r>
            <a:r>
              <a:rPr lang="bn-IN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চিতি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5473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60292" y="2653720"/>
            <a:ext cx="10210800" cy="3581400"/>
          </a:xfrm>
          <a:prstGeom prst="rect">
            <a:avLst/>
          </a:prstGeom>
          <a:noFill/>
        </p:spPr>
        <p:txBody>
          <a:bodyPr lIns="69494" tIns="34747" rIns="69494" bIns="34747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bn-BD" sz="36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...</a:t>
            </a:r>
            <a:endParaRPr lang="bn-BD" sz="3600" spc="38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BD" sz="36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ক) 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শক্তিস্তর বা অরবিটাল সম্পর্কে বর্ণনা করতে </a:t>
            </a:r>
            <a:r>
              <a:rPr lang="bn-BD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spc="38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BD" sz="36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খ)  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প্রধান ও উপশক্তিস্তরসমূহ সূচিত হওয়ার প্রক্রিয়া বর্ণনা করতে পারবে </a:t>
            </a:r>
            <a:endParaRPr lang="bn-IN" sz="3600" spc="38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IN" sz="36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গ)</a:t>
            </a:r>
            <a:r>
              <a:rPr lang="bn-BD" sz="36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কক্ষপথ এবং কক্ষপথের বিভিন্ন উপস্তরে পুরমাণুর ইলেকট্রনসমূহকে বিন্যাস করতে</a:t>
            </a:r>
            <a:r>
              <a:rPr lang="bn-BD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spc="38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871265"/>
            <a:ext cx="21470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Images\Gif\Ra1b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39" y="796331"/>
            <a:ext cx="34045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http://1.bp.blogspot.com/_oCTnjJfk0Ro/TRCN9QmxvyI/AAAAAAAAAKA/UD5uI_KY-O0/s1600/boh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19" y="709684"/>
            <a:ext cx="3356111" cy="350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66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9047" y="3148800"/>
            <a:ext cx="64668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শক্তিস্তরে ইলেকট্রন বিন্যাস</a:t>
            </a:r>
            <a:endParaRPr lang="en-US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5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0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169" y="228600"/>
            <a:ext cx="982903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পমাণুর</a:t>
            </a:r>
            <a:r>
              <a:rPr lang="bn-IN" sz="40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ইলেকট্রনসুমূহ তাদের  নিজ নিজ শক্তি অনুযায়ী বিভিন্ন</a:t>
            </a:r>
          </a:p>
          <a:p>
            <a:r>
              <a:rPr lang="bn-IN" sz="40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শক্তিস্তরে অবস্থান করে।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5440361" y="1981200"/>
            <a:ext cx="56639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এটি নিউক্লিয়াসের সবচেয়ে কাছের শক্তিস্তর অর্থাৎ 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N= 1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অর্থাৎ 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K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শেল। </a:t>
            </a:r>
          </a:p>
          <a:p>
            <a:endParaRPr lang="bn-IN" sz="3200" spc="38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ysClr val="windowText" lastClr="000000">
                  <a:alpha val="95000"/>
                </a:sys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847136" y="3186022"/>
            <a:ext cx="1843949" cy="914400"/>
            <a:chOff x="3970201" y="1838125"/>
            <a:chExt cx="1843949" cy="914400"/>
          </a:xfrm>
          <a:noFill/>
        </p:grpSpPr>
        <p:sp>
          <p:nvSpPr>
            <p:cNvPr id="40" name="Oval 39"/>
            <p:cNvSpPr/>
            <p:nvPr/>
          </p:nvSpPr>
          <p:spPr>
            <a:xfrm>
              <a:off x="3970201" y="1838125"/>
              <a:ext cx="990600" cy="914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 flipV="1">
              <a:off x="4671149" y="2044654"/>
              <a:ext cx="1143001" cy="479426"/>
              <a:chOff x="6400800" y="695980"/>
              <a:chExt cx="1891770" cy="548284"/>
            </a:xfrm>
            <a:grpFill/>
          </p:grpSpPr>
          <p:sp>
            <p:nvSpPr>
              <p:cNvPr id="42" name="TextBox 41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45" name="Group 44"/>
          <p:cNvGrpSpPr/>
          <p:nvPr/>
        </p:nvGrpSpPr>
        <p:grpSpPr>
          <a:xfrm>
            <a:off x="2286000" y="2590800"/>
            <a:ext cx="2895600" cy="2133600"/>
            <a:chOff x="3605276" y="3007141"/>
            <a:chExt cx="2642066" cy="1791190"/>
          </a:xfrm>
        </p:grpSpPr>
        <p:sp>
          <p:nvSpPr>
            <p:cNvPr id="46" name="Oval 45"/>
            <p:cNvSpPr/>
            <p:nvPr/>
          </p:nvSpPr>
          <p:spPr>
            <a:xfrm>
              <a:off x="3835776" y="3200400"/>
              <a:ext cx="1592399" cy="13716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 flipV="1">
              <a:off x="4629202" y="4299666"/>
              <a:ext cx="1143001" cy="479426"/>
              <a:chOff x="6400800" y="695980"/>
              <a:chExt cx="1891770" cy="548284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7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8" name="Group 47"/>
            <p:cNvGrpSpPr/>
            <p:nvPr/>
          </p:nvGrpSpPr>
          <p:grpSpPr>
            <a:xfrm flipV="1">
              <a:off x="4590449" y="3007141"/>
              <a:ext cx="1143001" cy="479426"/>
              <a:chOff x="6400800" y="695980"/>
              <a:chExt cx="1891770" cy="54828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6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3605276" y="3011396"/>
              <a:ext cx="2642066" cy="1786935"/>
              <a:chOff x="3605276" y="3011396"/>
              <a:chExt cx="2642066" cy="1786935"/>
            </a:xfrm>
          </p:grpSpPr>
          <p:grpSp>
            <p:nvGrpSpPr>
              <p:cNvPr id="50" name="Group 49"/>
              <p:cNvGrpSpPr/>
              <p:nvPr/>
            </p:nvGrpSpPr>
            <p:grpSpPr>
              <a:xfrm flipV="1">
                <a:off x="4033632" y="4318905"/>
                <a:ext cx="1143001" cy="479426"/>
                <a:chOff x="6400800" y="695980"/>
                <a:chExt cx="1891770" cy="548284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6400800" y="695980"/>
                  <a:ext cx="18917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b="1" dirty="0" smtClean="0">
                      <a:latin typeface="NikoshBAN" pitchFamily="2" charset="0"/>
                      <a:cs typeface="NikoshBAN" pitchFamily="2" charset="0"/>
                    </a:rPr>
                    <a:t>        </a:t>
                  </a:r>
                  <a:endParaRPr lang="en-US" sz="28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pic>
              <p:nvPicPr>
                <p:cNvPr id="67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42630" y="735974"/>
                  <a:ext cx="475141" cy="508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1" name="Group 50"/>
              <p:cNvGrpSpPr/>
              <p:nvPr/>
            </p:nvGrpSpPr>
            <p:grpSpPr>
              <a:xfrm flipV="1">
                <a:off x="3616711" y="3897061"/>
                <a:ext cx="1143001" cy="479426"/>
                <a:chOff x="6400800" y="695980"/>
                <a:chExt cx="1891770" cy="548284"/>
              </a:xfrm>
            </p:grpSpPr>
            <p:sp>
              <p:nvSpPr>
                <p:cNvPr id="64" name="TextBox 63"/>
                <p:cNvSpPr txBox="1"/>
                <p:nvPr/>
              </p:nvSpPr>
              <p:spPr>
                <a:xfrm>
                  <a:off x="6400800" y="695980"/>
                  <a:ext cx="18917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b="1" dirty="0" smtClean="0">
                      <a:latin typeface="NikoshBAN" pitchFamily="2" charset="0"/>
                      <a:cs typeface="NikoshBAN" pitchFamily="2" charset="0"/>
                    </a:rPr>
                    <a:t>        </a:t>
                  </a:r>
                  <a:endParaRPr lang="en-US" sz="28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pic>
              <p:nvPicPr>
                <p:cNvPr id="65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42630" y="735974"/>
                  <a:ext cx="475141" cy="508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2" name="Group 51"/>
              <p:cNvGrpSpPr/>
              <p:nvPr/>
            </p:nvGrpSpPr>
            <p:grpSpPr>
              <a:xfrm flipV="1">
                <a:off x="3605276" y="3490822"/>
                <a:ext cx="1143001" cy="479426"/>
                <a:chOff x="6400800" y="695980"/>
                <a:chExt cx="1891770" cy="54828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6400800" y="695980"/>
                  <a:ext cx="18917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b="1" dirty="0" smtClean="0">
                      <a:latin typeface="NikoshBAN" pitchFamily="2" charset="0"/>
                      <a:cs typeface="NikoshBAN" pitchFamily="2" charset="0"/>
                    </a:rPr>
                    <a:t>        </a:t>
                  </a:r>
                  <a:endParaRPr lang="en-US" sz="28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pic>
              <p:nvPicPr>
                <p:cNvPr id="63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42630" y="735974"/>
                  <a:ext cx="475141" cy="508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3" name="Group 52"/>
              <p:cNvGrpSpPr/>
              <p:nvPr/>
            </p:nvGrpSpPr>
            <p:grpSpPr>
              <a:xfrm flipV="1">
                <a:off x="4171941" y="3011396"/>
                <a:ext cx="1143001" cy="479426"/>
                <a:chOff x="6400800" y="695980"/>
                <a:chExt cx="1891770" cy="54828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6400800" y="695980"/>
                  <a:ext cx="18917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b="1" dirty="0" smtClean="0">
                      <a:latin typeface="NikoshBAN" pitchFamily="2" charset="0"/>
                      <a:cs typeface="NikoshBAN" pitchFamily="2" charset="0"/>
                    </a:rPr>
                    <a:t>        </a:t>
                  </a:r>
                  <a:endParaRPr lang="en-US" sz="28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42630" y="735974"/>
                  <a:ext cx="475141" cy="508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4" name="Group 53"/>
              <p:cNvGrpSpPr/>
              <p:nvPr/>
            </p:nvGrpSpPr>
            <p:grpSpPr>
              <a:xfrm flipV="1">
                <a:off x="5104340" y="3438480"/>
                <a:ext cx="1143001" cy="479426"/>
                <a:chOff x="6400800" y="695980"/>
                <a:chExt cx="1891770" cy="548284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6400800" y="695980"/>
                  <a:ext cx="18917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b="1" dirty="0" smtClean="0">
                      <a:latin typeface="NikoshBAN" pitchFamily="2" charset="0"/>
                      <a:cs typeface="NikoshBAN" pitchFamily="2" charset="0"/>
                    </a:rPr>
                    <a:t>        </a:t>
                  </a:r>
                  <a:endParaRPr lang="en-US" sz="28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pic>
              <p:nvPicPr>
                <p:cNvPr id="59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42630" y="735974"/>
                  <a:ext cx="475141" cy="508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5" name="Group 54"/>
              <p:cNvGrpSpPr/>
              <p:nvPr/>
            </p:nvGrpSpPr>
            <p:grpSpPr>
              <a:xfrm flipV="1">
                <a:off x="5104341" y="3886200"/>
                <a:ext cx="1143001" cy="479426"/>
                <a:chOff x="6400800" y="695980"/>
                <a:chExt cx="1891770" cy="548284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6400800" y="695980"/>
                  <a:ext cx="189177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b="1" dirty="0" smtClean="0">
                      <a:latin typeface="NikoshBAN" pitchFamily="2" charset="0"/>
                      <a:cs typeface="NikoshBAN" pitchFamily="2" charset="0"/>
                    </a:rPr>
                    <a:t>        </a:t>
                  </a:r>
                  <a:endParaRPr lang="en-US" sz="28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pic>
              <p:nvPicPr>
                <p:cNvPr id="57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42630" y="735974"/>
                  <a:ext cx="475141" cy="508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sp>
        <p:nvSpPr>
          <p:cNvPr id="72" name="Rectangle 71"/>
          <p:cNvSpPr/>
          <p:nvPr/>
        </p:nvSpPr>
        <p:spPr>
          <a:xfrm>
            <a:off x="5414423" y="3011440"/>
            <a:ext cx="5615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spc="3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য়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শক্তিস্তর অর্থাৎ 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N=2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L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শেল।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2011016" y="2385666"/>
            <a:ext cx="3170583" cy="2709681"/>
            <a:chOff x="3505200" y="4836807"/>
            <a:chExt cx="2501920" cy="2332651"/>
          </a:xfrm>
        </p:grpSpPr>
        <p:sp>
          <p:nvSpPr>
            <p:cNvPr id="74" name="Oval 73"/>
            <p:cNvSpPr/>
            <p:nvPr/>
          </p:nvSpPr>
          <p:spPr>
            <a:xfrm>
              <a:off x="3592010" y="4953000"/>
              <a:ext cx="2057400" cy="2059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/>
            <p:cNvGrpSpPr/>
            <p:nvPr/>
          </p:nvGrpSpPr>
          <p:grpSpPr>
            <a:xfrm flipV="1">
              <a:off x="4419635" y="6918787"/>
              <a:ext cx="571500" cy="250671"/>
              <a:chOff x="6400800" y="695980"/>
              <a:chExt cx="1891770" cy="548284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10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4219009" y="6854214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7" name="Group 76"/>
            <p:cNvGrpSpPr/>
            <p:nvPr/>
          </p:nvGrpSpPr>
          <p:grpSpPr>
            <a:xfrm flipV="1">
              <a:off x="4923659" y="6802594"/>
              <a:ext cx="571500" cy="250671"/>
              <a:chOff x="6400800" y="695980"/>
              <a:chExt cx="1891770" cy="548284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10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8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223178" y="6686401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9" name="Group 78"/>
            <p:cNvGrpSpPr/>
            <p:nvPr/>
          </p:nvGrpSpPr>
          <p:grpSpPr>
            <a:xfrm flipV="1">
              <a:off x="5435620" y="6319537"/>
              <a:ext cx="571500" cy="250671"/>
              <a:chOff x="6400800" y="695980"/>
              <a:chExt cx="1891770" cy="548284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9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80" name="Group 79"/>
            <p:cNvGrpSpPr/>
            <p:nvPr/>
          </p:nvGrpSpPr>
          <p:grpSpPr>
            <a:xfrm flipV="1">
              <a:off x="5432997" y="5496582"/>
              <a:ext cx="571500" cy="250671"/>
              <a:chOff x="6400800" y="695980"/>
              <a:chExt cx="1891770" cy="548284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560639" y="6058793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2" name="Group 81"/>
            <p:cNvGrpSpPr/>
            <p:nvPr/>
          </p:nvGrpSpPr>
          <p:grpSpPr>
            <a:xfrm flipV="1">
              <a:off x="5278564" y="5264196"/>
              <a:ext cx="571500" cy="250671"/>
              <a:chOff x="6400800" y="695980"/>
              <a:chExt cx="1891770" cy="548284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6400800" y="695980"/>
                <a:ext cx="1891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9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2630" y="735974"/>
                <a:ext cx="475141" cy="508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791048" y="5163740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505200" y="5703474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521423" y="5949563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736731" y="6463989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593192" y="6297425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029888" y="4953000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9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4789988" y="4868037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4336242" y="4836807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4080700" y="4941328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671977" y="5282481"/>
              <a:ext cx="143539" cy="23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3" name="Rectangle 102"/>
          <p:cNvSpPr/>
          <p:nvPr/>
        </p:nvSpPr>
        <p:spPr>
          <a:xfrm>
            <a:off x="5414423" y="3675526"/>
            <a:ext cx="5615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৩য় শক্তিস্তর অর্থাৎ 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N=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M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শেল।</a:t>
            </a:r>
          </a:p>
        </p:txBody>
      </p:sp>
    </p:spTree>
    <p:extLst>
      <p:ext uri="{BB962C8B-B14F-4D97-AF65-F5344CB8AC3E}">
        <p14:creationId xmlns:p14="http://schemas.microsoft.com/office/powerpoint/2010/main" val="84324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2" grpId="0"/>
      <p:bldP spid="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0" y="1676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0" y="476070"/>
            <a:ext cx="98259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প্রতিটি প্রধান শক্তিস্তরের সর্বোচ্চ ইলেকট্রন ধারণক্ষমতা </a:t>
            </a:r>
            <a:r>
              <a:rPr lang="en-US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3600" spc="38" baseline="30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যেখানে</a:t>
            </a:r>
          </a:p>
          <a:p>
            <a:r>
              <a:rPr lang="en-US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 = 1,2 , 3</a:t>
            </a:r>
            <a:r>
              <a:rPr lang="en-US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……… 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ইত্যাদি। </a:t>
            </a:r>
            <a:r>
              <a:rPr lang="en-US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3600" spc="38" baseline="30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সূত্রানুসারে- 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24200" y="2057400"/>
                <a:ext cx="62987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spc="38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K 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শেলের ইলেকট্রন ধারণক্ষমতা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 spc="38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>
                            <a:alpha val="95000"/>
                          </a:sys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200" spc="38" baseline="3000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টি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057400"/>
                <a:ext cx="629877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2517" t="-18947" r="-1355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79316" y="2831812"/>
                <a:ext cx="625389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spc="38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L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শেলের ইলেকট্রন ধারণক্ষমতা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 spc="38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>
                            <a:alpha val="95000"/>
                          </a:sys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spc="38" baseline="3000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টি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316" y="2831812"/>
                <a:ext cx="6253892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2437" t="-18947" r="-146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50109" y="3822412"/>
                <a:ext cx="64927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M 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শেলের ইলেকট্রন ধারণক্ষমতা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 spc="38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>
                            <a:alpha val="95000"/>
                          </a:sys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200" spc="38" baseline="3000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18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টি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109" y="3822412"/>
                <a:ext cx="6492739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2347" t="-18750" r="-159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50109" y="4651631"/>
                <a:ext cx="65569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N 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শেলের ইলেকট্রন ধারণক্ষমতা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 spc="38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>
                            <a:alpha val="95000"/>
                          </a:sys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3200" spc="38" baseline="3000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32</a:t>
                </a:r>
                <a:r>
                  <a:rPr lang="en-US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spc="38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ysClr val="windowText" lastClr="000000">
                        <a:alpha val="95000"/>
                      </a:sys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টি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109" y="4651631"/>
                <a:ext cx="6556923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2323" t="-18750" r="-929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219200" y="5453921"/>
            <a:ext cx="10435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ইলেকট্রন বিন্যাসের সময়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নিম্ন শক্তিস্তর ইলেকট্রন দ্বারা পূর্ণ হলে পরবর্তী শক্তিস্তরে ইলেকট্রন প্রবেশ করে।</a:t>
            </a:r>
            <a:r>
              <a:rPr lang="en-US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হাইড্রোজেন থেকে আর্গন থেকে এই নিয়ম মেনে চলে। 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5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274" y="762000"/>
            <a:ext cx="103284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K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 ১ম শেলের উপস্তর সংখ্যা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 যাকে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1s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বলা হয় ।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দ্বারা কক্ষপথের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প্রধান শক্তিস্তরকে বুঝায়।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1514" y="2413033"/>
            <a:ext cx="6678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L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বা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শেলের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উপস্তর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সংখ্যা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2s, 2p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3029" y="3403633"/>
            <a:ext cx="75761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শেলের উপস্তর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3p,3d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3829" y="4078069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৪র্থ শেলের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উপস্তর সংখ্যা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4p,4d,4f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5052" y="4987268"/>
            <a:ext cx="5230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অরবিটাল সমূহের শক্তিক্রম নিম্নরূপ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83052" y="5745182"/>
                <a:ext cx="1046285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1s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2s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2p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3s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3p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4s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3d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4p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5s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4d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5p</a:t>
                </a:r>
                <a:endParaRPr lang="bn-IN" sz="3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600" b="1" dirty="0" smtClean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6d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 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4f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d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6p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7s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f</a:t>
                </a:r>
                <a:r>
                  <a:rPr lang="en-US" sz="3600" b="1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6d</a:t>
                </a:r>
                <a:r>
                  <a:rPr lang="en-US" sz="3600" b="1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7p</a:t>
                </a:r>
                <a:r>
                  <a:rPr lang="en-US" sz="3600" b="1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8s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052" y="5745182"/>
                <a:ext cx="10462859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748" t="-8629" r="-1399" b="-19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83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/>
          <p:cNvSpPr/>
          <p:nvPr/>
        </p:nvSpPr>
        <p:spPr>
          <a:xfrm>
            <a:off x="1828800" y="411837"/>
            <a:ext cx="1410173" cy="5320145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</a:t>
            </a:r>
          </a:p>
          <a:p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ক্তি</a:t>
            </a:r>
          </a:p>
          <a:p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বৃ </a:t>
            </a:r>
          </a:p>
          <a:p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দ্ধি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3542" y="6439938"/>
            <a:ext cx="6718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অরবিটালসমূহের শক্তিক্রম মনে রাখার ছক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7524247" y="2352070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3d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6657" y="2352072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3s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6657" y="1472625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2s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398" y="5340294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7s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7637" y="4495800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6s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399" y="3746212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5s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7638" y="3077353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4s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914400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1s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2666" y="2352071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3p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6432" y="3071910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4p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6433" y="3746212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5p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6433" y="4495800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6p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5005" y="5332461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7p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1447800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2p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6559" y="4495800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6d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95574" y="3746968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5d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6560" y="3077353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4d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79812" y="3746211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4d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93253" y="3077353"/>
            <a:ext cx="107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4f</a:t>
            </a:r>
            <a:endParaRPr lang="en-US" sz="3200" dirty="0">
              <a:latin typeface="Arial Black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830032" y="606496"/>
            <a:ext cx="1665514" cy="120058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648200" y="914400"/>
            <a:ext cx="2356202" cy="1600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648200" y="1206787"/>
            <a:ext cx="3124200" cy="215751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830032" y="1499175"/>
            <a:ext cx="3744338" cy="254018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830032" y="1807078"/>
            <a:ext cx="4289177" cy="298110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901241" y="2057400"/>
            <a:ext cx="4757366" cy="33317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648201" y="2514600"/>
            <a:ext cx="5562599" cy="3733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662789" y="2603196"/>
            <a:ext cx="5562599" cy="3733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20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444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dcterms:created xsi:type="dcterms:W3CDTF">2019-10-12T00:14:03Z</dcterms:created>
  <dcterms:modified xsi:type="dcterms:W3CDTF">2019-10-12T00:46:44Z</dcterms:modified>
</cp:coreProperties>
</file>