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7529A9-6CF8-40AF-8663-8EDDEA308780}"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356EE-85A9-4F33-BD4E-0FBBDA28DD4B}" type="slidenum">
              <a:rPr lang="en-US" smtClean="0"/>
              <a:t>‹#›</a:t>
            </a:fld>
            <a:endParaRPr lang="en-US"/>
          </a:p>
        </p:txBody>
      </p:sp>
    </p:spTree>
    <p:extLst>
      <p:ext uri="{BB962C8B-B14F-4D97-AF65-F5344CB8AC3E}">
        <p14:creationId xmlns:p14="http://schemas.microsoft.com/office/powerpoint/2010/main" val="1866090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7529A9-6CF8-40AF-8663-8EDDEA308780}"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356EE-85A9-4F33-BD4E-0FBBDA28DD4B}" type="slidenum">
              <a:rPr lang="en-US" smtClean="0"/>
              <a:t>‹#›</a:t>
            </a:fld>
            <a:endParaRPr lang="en-US"/>
          </a:p>
        </p:txBody>
      </p:sp>
    </p:spTree>
    <p:extLst>
      <p:ext uri="{BB962C8B-B14F-4D97-AF65-F5344CB8AC3E}">
        <p14:creationId xmlns:p14="http://schemas.microsoft.com/office/powerpoint/2010/main" val="2427921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7529A9-6CF8-40AF-8663-8EDDEA308780}"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356EE-85A9-4F33-BD4E-0FBBDA28DD4B}" type="slidenum">
              <a:rPr lang="en-US" smtClean="0"/>
              <a:t>‹#›</a:t>
            </a:fld>
            <a:endParaRPr lang="en-US"/>
          </a:p>
        </p:txBody>
      </p:sp>
    </p:spTree>
    <p:extLst>
      <p:ext uri="{BB962C8B-B14F-4D97-AF65-F5344CB8AC3E}">
        <p14:creationId xmlns:p14="http://schemas.microsoft.com/office/powerpoint/2010/main" val="2868834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7529A9-6CF8-40AF-8663-8EDDEA308780}"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356EE-85A9-4F33-BD4E-0FBBDA28DD4B}" type="slidenum">
              <a:rPr lang="en-US" smtClean="0"/>
              <a:t>‹#›</a:t>
            </a:fld>
            <a:endParaRPr lang="en-US"/>
          </a:p>
        </p:txBody>
      </p:sp>
    </p:spTree>
    <p:extLst>
      <p:ext uri="{BB962C8B-B14F-4D97-AF65-F5344CB8AC3E}">
        <p14:creationId xmlns:p14="http://schemas.microsoft.com/office/powerpoint/2010/main" val="1067858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7529A9-6CF8-40AF-8663-8EDDEA308780}"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356EE-85A9-4F33-BD4E-0FBBDA28DD4B}" type="slidenum">
              <a:rPr lang="en-US" smtClean="0"/>
              <a:t>‹#›</a:t>
            </a:fld>
            <a:endParaRPr lang="en-US"/>
          </a:p>
        </p:txBody>
      </p:sp>
    </p:spTree>
    <p:extLst>
      <p:ext uri="{BB962C8B-B14F-4D97-AF65-F5344CB8AC3E}">
        <p14:creationId xmlns:p14="http://schemas.microsoft.com/office/powerpoint/2010/main" val="753555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7529A9-6CF8-40AF-8663-8EDDEA308780}" type="datetimeFigureOut">
              <a:rPr lang="en-US" smtClean="0"/>
              <a:t>10/12/2019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A356EE-85A9-4F33-BD4E-0FBBDA28DD4B}" type="slidenum">
              <a:rPr lang="en-US" smtClean="0"/>
              <a:t>‹#›</a:t>
            </a:fld>
            <a:endParaRPr lang="en-US"/>
          </a:p>
        </p:txBody>
      </p:sp>
    </p:spTree>
    <p:extLst>
      <p:ext uri="{BB962C8B-B14F-4D97-AF65-F5344CB8AC3E}">
        <p14:creationId xmlns:p14="http://schemas.microsoft.com/office/powerpoint/2010/main" val="55995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7529A9-6CF8-40AF-8663-8EDDEA308780}" type="datetimeFigureOut">
              <a:rPr lang="en-US" smtClean="0"/>
              <a:t>10/12/2019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A356EE-85A9-4F33-BD4E-0FBBDA28DD4B}" type="slidenum">
              <a:rPr lang="en-US" smtClean="0"/>
              <a:t>‹#›</a:t>
            </a:fld>
            <a:endParaRPr lang="en-US"/>
          </a:p>
        </p:txBody>
      </p:sp>
    </p:spTree>
    <p:extLst>
      <p:ext uri="{BB962C8B-B14F-4D97-AF65-F5344CB8AC3E}">
        <p14:creationId xmlns:p14="http://schemas.microsoft.com/office/powerpoint/2010/main" val="4226351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7529A9-6CF8-40AF-8663-8EDDEA308780}" type="datetimeFigureOut">
              <a:rPr lang="en-US" smtClean="0"/>
              <a:t>10/12/2019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A356EE-85A9-4F33-BD4E-0FBBDA28DD4B}" type="slidenum">
              <a:rPr lang="en-US" smtClean="0"/>
              <a:t>‹#›</a:t>
            </a:fld>
            <a:endParaRPr lang="en-US"/>
          </a:p>
        </p:txBody>
      </p:sp>
    </p:spTree>
    <p:extLst>
      <p:ext uri="{BB962C8B-B14F-4D97-AF65-F5344CB8AC3E}">
        <p14:creationId xmlns:p14="http://schemas.microsoft.com/office/powerpoint/2010/main" val="138712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529A9-6CF8-40AF-8663-8EDDEA308780}" type="datetimeFigureOut">
              <a:rPr lang="en-US" smtClean="0"/>
              <a:t>10/12/2019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A356EE-85A9-4F33-BD4E-0FBBDA28DD4B}" type="slidenum">
              <a:rPr lang="en-US" smtClean="0"/>
              <a:t>‹#›</a:t>
            </a:fld>
            <a:endParaRPr lang="en-US"/>
          </a:p>
        </p:txBody>
      </p:sp>
    </p:spTree>
    <p:extLst>
      <p:ext uri="{BB962C8B-B14F-4D97-AF65-F5344CB8AC3E}">
        <p14:creationId xmlns:p14="http://schemas.microsoft.com/office/powerpoint/2010/main" val="644824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529A9-6CF8-40AF-8663-8EDDEA308780}" type="datetimeFigureOut">
              <a:rPr lang="en-US" smtClean="0"/>
              <a:t>10/12/2019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A356EE-85A9-4F33-BD4E-0FBBDA28DD4B}" type="slidenum">
              <a:rPr lang="en-US" smtClean="0"/>
              <a:t>‹#›</a:t>
            </a:fld>
            <a:endParaRPr lang="en-US"/>
          </a:p>
        </p:txBody>
      </p:sp>
    </p:spTree>
    <p:extLst>
      <p:ext uri="{BB962C8B-B14F-4D97-AF65-F5344CB8AC3E}">
        <p14:creationId xmlns:p14="http://schemas.microsoft.com/office/powerpoint/2010/main" val="2011111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529A9-6CF8-40AF-8663-8EDDEA308780}" type="datetimeFigureOut">
              <a:rPr lang="en-US" smtClean="0"/>
              <a:t>10/12/2019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A356EE-85A9-4F33-BD4E-0FBBDA28DD4B}" type="slidenum">
              <a:rPr lang="en-US" smtClean="0"/>
              <a:t>‹#›</a:t>
            </a:fld>
            <a:endParaRPr lang="en-US"/>
          </a:p>
        </p:txBody>
      </p:sp>
    </p:spTree>
    <p:extLst>
      <p:ext uri="{BB962C8B-B14F-4D97-AF65-F5344CB8AC3E}">
        <p14:creationId xmlns:p14="http://schemas.microsoft.com/office/powerpoint/2010/main" val="2910207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1000">
              <a:srgbClr val="FFFF00"/>
            </a:gs>
            <a:gs pos="0">
              <a:schemeClr val="accent1">
                <a:lumMod val="5000"/>
                <a:lumOff val="95000"/>
              </a:schemeClr>
            </a:gs>
            <a:gs pos="98000">
              <a:srgbClr val="FF0000"/>
            </a:gs>
            <a:gs pos="60000">
              <a:schemeClr val="accent1">
                <a:lumMod val="45000"/>
                <a:lumOff val="55000"/>
              </a:schemeClr>
            </a:gs>
            <a:gs pos="100000">
              <a:schemeClr val="accent1">
                <a:lumMod val="30000"/>
                <a:lumOff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529A9-6CF8-40AF-8663-8EDDEA308780}" type="datetimeFigureOut">
              <a:rPr lang="en-US" smtClean="0"/>
              <a:t>10/12/2019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A356EE-85A9-4F33-BD4E-0FBBDA28DD4B}" type="slidenum">
              <a:rPr lang="en-US" smtClean="0"/>
              <a:t>‹#›</a:t>
            </a:fld>
            <a:endParaRPr lang="en-US"/>
          </a:p>
        </p:txBody>
      </p:sp>
    </p:spTree>
    <p:extLst>
      <p:ext uri="{BB962C8B-B14F-4D97-AF65-F5344CB8AC3E}">
        <p14:creationId xmlns:p14="http://schemas.microsoft.com/office/powerpoint/2010/main" val="1780452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263604"/>
            <a:ext cx="5334000" cy="1107996"/>
          </a:xfrm>
          <a:prstGeom prst="rect">
            <a:avLst/>
          </a:prstGeom>
          <a:solidFill>
            <a:srgbClr val="00B050"/>
          </a:solidFill>
          <a:ln w="2857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bn-BD" sz="6600" dirty="0" smtClean="0">
                <a:latin typeface="NikoshBAN" pitchFamily="2" charset="0"/>
                <a:cs typeface="NikoshBAN" pitchFamily="2" charset="0"/>
              </a:rPr>
              <a:t>স্বাগতম</a:t>
            </a:r>
            <a:endParaRPr lang="en-US" sz="6600" dirty="0">
              <a:latin typeface="NikoshBAN" pitchFamily="2" charset="0"/>
              <a:cs typeface="NikoshBAN" pitchFamily="2" charset="0"/>
            </a:endParaRPr>
          </a:p>
        </p:txBody>
      </p:sp>
      <p:pic>
        <p:nvPicPr>
          <p:cNvPr id="5" name="Picture 4" descr="7168804_orig.png"/>
          <p:cNvPicPr>
            <a:picLocks noChangeAspect="1"/>
          </p:cNvPicPr>
          <p:nvPr/>
        </p:nvPicPr>
        <p:blipFill>
          <a:blip r:embed="rId2"/>
          <a:stretch>
            <a:fillRect/>
          </a:stretch>
        </p:blipFill>
        <p:spPr>
          <a:xfrm>
            <a:off x="990600" y="1676400"/>
            <a:ext cx="7010400" cy="3938570"/>
          </a:xfrm>
          <a:prstGeom prst="rect">
            <a:avLst/>
          </a:prstGeom>
        </p:spPr>
      </p:pic>
    </p:spTree>
    <p:extLst>
      <p:ext uri="{BB962C8B-B14F-4D97-AF65-F5344CB8AC3E}">
        <p14:creationId xmlns:p14="http://schemas.microsoft.com/office/powerpoint/2010/main" val="1631829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00" y="101025"/>
            <a:ext cx="3505200" cy="584775"/>
          </a:xfrm>
          <a:prstGeom prst="rect">
            <a:avLst/>
          </a:prstGeom>
          <a:gradFill flip="none" rotWithShape="1">
            <a:gsLst>
              <a:gs pos="0">
                <a:schemeClr val="accent5">
                  <a:lumMod val="40000"/>
                  <a:lumOff val="60000"/>
                  <a:shade val="30000"/>
                  <a:satMod val="115000"/>
                </a:schemeClr>
              </a:gs>
              <a:gs pos="50000">
                <a:schemeClr val="accent5">
                  <a:lumMod val="40000"/>
                  <a:lumOff val="60000"/>
                  <a:shade val="67500"/>
                  <a:satMod val="115000"/>
                </a:schemeClr>
              </a:gs>
              <a:gs pos="100000">
                <a:schemeClr val="accent5">
                  <a:lumMod val="40000"/>
                  <a:lumOff val="60000"/>
                  <a:shade val="100000"/>
                  <a:satMod val="115000"/>
                </a:schemeClr>
              </a:gs>
            </a:gsLst>
            <a:lin ang="16200000" scaled="1"/>
            <a:tileRect/>
          </a:gradFill>
        </p:spPr>
        <p:txBody>
          <a:bodyPr wrap="square" rtlCol="0">
            <a:spAutoFit/>
          </a:bodyPr>
          <a:lstStyle/>
          <a:p>
            <a:pPr algn="ctr"/>
            <a:r>
              <a:rPr lang="bn-BD" sz="3200" dirty="0" smtClean="0">
                <a:latin typeface="NikoshBAN" pitchFamily="2" charset="0"/>
                <a:cs typeface="NikoshBAN" pitchFamily="2" charset="0"/>
              </a:rPr>
              <a:t>নিচের ছকটি সম্পন্ন কর।</a:t>
            </a:r>
            <a:endParaRPr lang="en-US" sz="3200" dirty="0">
              <a:latin typeface="NikoshBAN" pitchFamily="2" charset="0"/>
              <a:cs typeface="NikoshBAN" pitchFamily="2"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388047886"/>
              </p:ext>
            </p:extLst>
          </p:nvPr>
        </p:nvGraphicFramePr>
        <p:xfrm>
          <a:off x="152401" y="2051209"/>
          <a:ext cx="8763002" cy="3760630"/>
        </p:xfrm>
        <a:graphic>
          <a:graphicData uri="http://schemas.openxmlformats.org/drawingml/2006/table">
            <a:tbl>
              <a:tblPr firstRow="1" bandRow="1">
                <a:tableStyleId>{5940675A-B579-460E-94D1-54222C63F5DA}</a:tableStyleId>
              </a:tblPr>
              <a:tblGrid>
                <a:gridCol w="453259"/>
                <a:gridCol w="528802"/>
                <a:gridCol w="377716"/>
                <a:gridCol w="453259"/>
                <a:gridCol w="472963"/>
                <a:gridCol w="342903"/>
                <a:gridCol w="438150"/>
                <a:gridCol w="438150"/>
                <a:gridCol w="438150"/>
                <a:gridCol w="438150"/>
                <a:gridCol w="438150"/>
                <a:gridCol w="438150"/>
                <a:gridCol w="438150"/>
                <a:gridCol w="438150"/>
                <a:gridCol w="438150"/>
                <a:gridCol w="438150"/>
                <a:gridCol w="438150"/>
                <a:gridCol w="438150"/>
                <a:gridCol w="430723"/>
                <a:gridCol w="445577"/>
              </a:tblGrid>
              <a:tr h="482908">
                <a:tc rowSpan="2">
                  <a:txBody>
                    <a:bodyPr/>
                    <a:lstStyle/>
                    <a:p>
                      <a:r>
                        <a:rPr lang="bn-BD" sz="1200" dirty="0" smtClean="0">
                          <a:latin typeface="NikoshBAN" pitchFamily="2" charset="0"/>
                          <a:cs typeface="NikoshBAN" pitchFamily="2" charset="0"/>
                        </a:rPr>
                        <a:t>পর্যায়</a:t>
                      </a:r>
                      <a:endParaRPr lang="en-US" sz="1200" dirty="0">
                        <a:latin typeface="NikoshBAN" pitchFamily="2" charset="0"/>
                        <a:cs typeface="NikoshBAN" pitchFamily="2" charset="0"/>
                      </a:endParaRPr>
                    </a:p>
                  </a:txBody>
                  <a:tcPr/>
                </a:tc>
                <a:tc rowSpan="2">
                  <a:txBody>
                    <a:bodyPr/>
                    <a:lstStyle/>
                    <a:p>
                      <a:r>
                        <a:rPr lang="bn-BD" sz="1200" dirty="0" smtClean="0">
                          <a:latin typeface="NikoshBAN" pitchFamily="2" charset="0"/>
                          <a:cs typeface="NikoshBAN" pitchFamily="2" charset="0"/>
                        </a:rPr>
                        <a:t>মোট</a:t>
                      </a:r>
                      <a:r>
                        <a:rPr lang="bn-BD" sz="1200" baseline="0" dirty="0" smtClean="0">
                          <a:latin typeface="NikoshBAN" pitchFamily="2" charset="0"/>
                          <a:cs typeface="NikoshBAN" pitchFamily="2" charset="0"/>
                        </a:rPr>
                        <a:t> মৌলের সংখ্যা</a:t>
                      </a:r>
                      <a:endParaRPr lang="en-US" sz="1200" dirty="0">
                        <a:latin typeface="NikoshBAN" pitchFamily="2" charset="0"/>
                        <a:cs typeface="NikoshBAN" pitchFamily="2" charset="0"/>
                      </a:endParaRPr>
                    </a:p>
                  </a:txBody>
                  <a:tcPr/>
                </a:tc>
                <a:tc gridSpan="18">
                  <a:txBody>
                    <a:bodyPr/>
                    <a:lstStyle/>
                    <a:p>
                      <a:pPr algn="ctr"/>
                      <a:r>
                        <a:rPr lang="bn-BD" sz="2800" dirty="0" smtClean="0">
                          <a:latin typeface="NikoshBAN" pitchFamily="2" charset="0"/>
                          <a:cs typeface="NikoshBAN" pitchFamily="2" charset="0"/>
                        </a:rPr>
                        <a:t>গ্রুপ</a:t>
                      </a:r>
                      <a:endParaRPr lang="en-US" sz="2800" dirty="0">
                        <a:latin typeface="NikoshBAN" pitchFamily="2" charset="0"/>
                        <a:cs typeface="NikoshBAN" pitchFamily="2" charset="0"/>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26095">
                <a:tc vMerge="1">
                  <a:txBody>
                    <a:bodyPr/>
                    <a:lstStyle/>
                    <a:p>
                      <a:endParaRPr lang="en-US"/>
                    </a:p>
                  </a:txBody>
                  <a:tcPr/>
                </a:tc>
                <a:tc vMerge="1">
                  <a:txBody>
                    <a:bodyPr/>
                    <a:lstStyle/>
                    <a:p>
                      <a:endParaRPr lang="en-US"/>
                    </a:p>
                  </a:txBody>
                  <a:tcPr/>
                </a:tc>
                <a:tc>
                  <a:txBody>
                    <a:bodyPr/>
                    <a:lstStyle/>
                    <a:p>
                      <a:r>
                        <a:rPr lang="en-US" sz="1200" dirty="0" smtClean="0"/>
                        <a:t>1</a:t>
                      </a:r>
                    </a:p>
                    <a:p>
                      <a:r>
                        <a:rPr lang="en-US" sz="1200" dirty="0" smtClean="0"/>
                        <a:t>IA</a:t>
                      </a:r>
                      <a:endParaRPr lang="en-US" sz="1200" dirty="0"/>
                    </a:p>
                  </a:txBody>
                  <a:tcPr/>
                </a:tc>
                <a:tc>
                  <a:txBody>
                    <a:bodyPr/>
                    <a:lstStyle/>
                    <a:p>
                      <a:r>
                        <a:rPr lang="en-US" sz="1200" dirty="0" smtClean="0"/>
                        <a:t>2</a:t>
                      </a:r>
                    </a:p>
                    <a:p>
                      <a:r>
                        <a:rPr lang="en-US" sz="1200" smtClean="0"/>
                        <a:t>IIA</a:t>
                      </a:r>
                      <a:endParaRPr lang="en-US" sz="1200" dirty="0"/>
                    </a:p>
                  </a:txBody>
                  <a:tcPr/>
                </a:tc>
                <a:tc>
                  <a:txBody>
                    <a:bodyPr/>
                    <a:lstStyle/>
                    <a:p>
                      <a:r>
                        <a:rPr lang="en-US" sz="1200" dirty="0" smtClean="0"/>
                        <a:t>3</a:t>
                      </a:r>
                    </a:p>
                    <a:p>
                      <a:r>
                        <a:rPr lang="en-US" sz="1200" dirty="0" smtClean="0"/>
                        <a:t>IIIB</a:t>
                      </a:r>
                      <a:endParaRPr lang="en-US" sz="1200" dirty="0"/>
                    </a:p>
                  </a:txBody>
                  <a:tcPr/>
                </a:tc>
                <a:tc>
                  <a:txBody>
                    <a:bodyPr/>
                    <a:lstStyle/>
                    <a:p>
                      <a:r>
                        <a:rPr lang="en-US" sz="1200" dirty="0" smtClean="0"/>
                        <a:t>4</a:t>
                      </a:r>
                    </a:p>
                    <a:p>
                      <a:r>
                        <a:rPr lang="en-US" sz="1200" dirty="0" smtClean="0"/>
                        <a:t>IVB</a:t>
                      </a:r>
                      <a:endParaRPr lang="en-US" sz="1200" dirty="0"/>
                    </a:p>
                  </a:txBody>
                  <a:tcPr/>
                </a:tc>
                <a:tc>
                  <a:txBody>
                    <a:bodyPr/>
                    <a:lstStyle/>
                    <a:p>
                      <a:r>
                        <a:rPr lang="en-US" sz="1200" dirty="0" smtClean="0"/>
                        <a:t>5</a:t>
                      </a:r>
                    </a:p>
                    <a:p>
                      <a:r>
                        <a:rPr lang="en-US" sz="1200" dirty="0" smtClean="0"/>
                        <a:t>VB</a:t>
                      </a:r>
                      <a:endParaRPr lang="en-US" sz="1200" dirty="0"/>
                    </a:p>
                  </a:txBody>
                  <a:tcPr/>
                </a:tc>
                <a:tc>
                  <a:txBody>
                    <a:bodyPr/>
                    <a:lstStyle/>
                    <a:p>
                      <a:r>
                        <a:rPr lang="en-US" sz="1200" dirty="0" smtClean="0"/>
                        <a:t>6</a:t>
                      </a:r>
                    </a:p>
                    <a:p>
                      <a:r>
                        <a:rPr lang="en-US" sz="1200" dirty="0" smtClean="0"/>
                        <a:t>VIB</a:t>
                      </a:r>
                      <a:endParaRPr lang="en-US" sz="1200" dirty="0"/>
                    </a:p>
                  </a:txBody>
                  <a:tcPr/>
                </a:tc>
                <a:tc>
                  <a:txBody>
                    <a:bodyPr/>
                    <a:lstStyle/>
                    <a:p>
                      <a:r>
                        <a:rPr lang="en-US" sz="1200" dirty="0" smtClean="0"/>
                        <a:t>7</a:t>
                      </a:r>
                    </a:p>
                    <a:p>
                      <a:r>
                        <a:rPr lang="en-US" sz="1200" dirty="0" smtClean="0"/>
                        <a:t>VIIB</a:t>
                      </a:r>
                      <a:endParaRPr lang="en-US" sz="1200" dirty="0"/>
                    </a:p>
                  </a:txBody>
                  <a:tcPr/>
                </a:tc>
                <a:tc>
                  <a:txBody>
                    <a:bodyPr/>
                    <a:lstStyle/>
                    <a:p>
                      <a:r>
                        <a:rPr lang="en-US" sz="1200" dirty="0" smtClean="0"/>
                        <a:t>8</a:t>
                      </a:r>
                    </a:p>
                    <a:p>
                      <a:r>
                        <a:rPr lang="en-US" sz="1200" dirty="0" smtClean="0"/>
                        <a:t>VIII</a:t>
                      </a:r>
                      <a:endParaRPr lang="en-US" sz="1200" dirty="0"/>
                    </a:p>
                  </a:txBody>
                  <a:tcPr/>
                </a:tc>
                <a:tc>
                  <a:txBody>
                    <a:bodyPr/>
                    <a:lstStyle/>
                    <a:p>
                      <a:r>
                        <a:rPr lang="en-US" sz="1200" dirty="0" smtClean="0"/>
                        <a:t>9</a:t>
                      </a:r>
                    </a:p>
                    <a:p>
                      <a:r>
                        <a:rPr lang="en-US" sz="1200" dirty="0" smtClean="0"/>
                        <a:t>VIII</a:t>
                      </a:r>
                      <a:endParaRPr lang="en-US" sz="1200" dirty="0"/>
                    </a:p>
                  </a:txBody>
                  <a:tcPr/>
                </a:tc>
                <a:tc>
                  <a:txBody>
                    <a:bodyPr/>
                    <a:lstStyle/>
                    <a:p>
                      <a:r>
                        <a:rPr lang="en-US" sz="1200" dirty="0" smtClean="0"/>
                        <a:t>10</a:t>
                      </a:r>
                    </a:p>
                    <a:p>
                      <a:r>
                        <a:rPr lang="en-US" sz="1200" dirty="0" smtClean="0"/>
                        <a:t>VIII</a:t>
                      </a:r>
                      <a:endParaRPr lang="en-US" sz="1200" dirty="0"/>
                    </a:p>
                  </a:txBody>
                  <a:tcPr/>
                </a:tc>
                <a:tc>
                  <a:txBody>
                    <a:bodyPr/>
                    <a:lstStyle/>
                    <a:p>
                      <a:r>
                        <a:rPr lang="en-US" sz="1200" dirty="0" smtClean="0"/>
                        <a:t>11</a:t>
                      </a:r>
                    </a:p>
                    <a:p>
                      <a:r>
                        <a:rPr lang="en-US" sz="1200" dirty="0" smtClean="0"/>
                        <a:t>IB</a:t>
                      </a:r>
                      <a:endParaRPr lang="en-US" sz="1200" dirty="0"/>
                    </a:p>
                  </a:txBody>
                  <a:tcPr/>
                </a:tc>
                <a:tc>
                  <a:txBody>
                    <a:bodyPr/>
                    <a:lstStyle/>
                    <a:p>
                      <a:r>
                        <a:rPr lang="en-US" sz="1200" dirty="0" smtClean="0"/>
                        <a:t>12</a:t>
                      </a:r>
                    </a:p>
                    <a:p>
                      <a:r>
                        <a:rPr lang="en-US" sz="1200" dirty="0" smtClean="0"/>
                        <a:t>IIB</a:t>
                      </a:r>
                      <a:endParaRPr lang="en-US" sz="1200" dirty="0"/>
                    </a:p>
                  </a:txBody>
                  <a:tcPr/>
                </a:tc>
                <a:tc>
                  <a:txBody>
                    <a:bodyPr/>
                    <a:lstStyle/>
                    <a:p>
                      <a:r>
                        <a:rPr lang="en-US" sz="1200" dirty="0" smtClean="0"/>
                        <a:t>13</a:t>
                      </a:r>
                    </a:p>
                    <a:p>
                      <a:r>
                        <a:rPr lang="en-US" sz="1200" dirty="0" smtClean="0"/>
                        <a:t>IIIA</a:t>
                      </a:r>
                      <a:endParaRPr lang="en-US" sz="1200" dirty="0"/>
                    </a:p>
                  </a:txBody>
                  <a:tcPr/>
                </a:tc>
                <a:tc>
                  <a:txBody>
                    <a:bodyPr/>
                    <a:lstStyle/>
                    <a:p>
                      <a:r>
                        <a:rPr lang="en-US" sz="1200" dirty="0" smtClean="0"/>
                        <a:t>14</a:t>
                      </a:r>
                    </a:p>
                    <a:p>
                      <a:r>
                        <a:rPr lang="en-US" sz="1200" dirty="0" smtClean="0"/>
                        <a:t>IVA</a:t>
                      </a:r>
                      <a:endParaRPr lang="en-US" sz="1200" dirty="0"/>
                    </a:p>
                  </a:txBody>
                  <a:tcPr/>
                </a:tc>
                <a:tc>
                  <a:txBody>
                    <a:bodyPr/>
                    <a:lstStyle/>
                    <a:p>
                      <a:r>
                        <a:rPr lang="en-US" sz="1200" dirty="0" smtClean="0"/>
                        <a:t>15</a:t>
                      </a:r>
                    </a:p>
                    <a:p>
                      <a:r>
                        <a:rPr lang="en-US" sz="1200" dirty="0" smtClean="0"/>
                        <a:t>VA</a:t>
                      </a:r>
                      <a:endParaRPr lang="en-US" sz="1200" dirty="0"/>
                    </a:p>
                  </a:txBody>
                  <a:tcPr/>
                </a:tc>
                <a:tc>
                  <a:txBody>
                    <a:bodyPr/>
                    <a:lstStyle/>
                    <a:p>
                      <a:r>
                        <a:rPr lang="en-US" sz="1200" dirty="0" smtClean="0"/>
                        <a:t>16</a:t>
                      </a:r>
                    </a:p>
                    <a:p>
                      <a:r>
                        <a:rPr lang="en-US" sz="1200" dirty="0" smtClean="0"/>
                        <a:t>VIA</a:t>
                      </a:r>
                      <a:endParaRPr lang="en-US" sz="1200" dirty="0"/>
                    </a:p>
                  </a:txBody>
                  <a:tcPr/>
                </a:tc>
                <a:tc>
                  <a:txBody>
                    <a:bodyPr/>
                    <a:lstStyle/>
                    <a:p>
                      <a:r>
                        <a:rPr lang="en-US" sz="1200" dirty="0" smtClean="0"/>
                        <a:t>17</a:t>
                      </a:r>
                    </a:p>
                    <a:p>
                      <a:r>
                        <a:rPr lang="en-US" sz="1200" dirty="0" smtClean="0"/>
                        <a:t>VIIA</a:t>
                      </a:r>
                      <a:endParaRPr lang="en-US" sz="1200" dirty="0"/>
                    </a:p>
                  </a:txBody>
                  <a:tcPr/>
                </a:tc>
                <a:tc>
                  <a:txBody>
                    <a:bodyPr/>
                    <a:lstStyle/>
                    <a:p>
                      <a:r>
                        <a:rPr lang="en-US" sz="1200" dirty="0" smtClean="0"/>
                        <a:t>18</a:t>
                      </a:r>
                    </a:p>
                    <a:p>
                      <a:r>
                        <a:rPr lang="en-US" sz="1200" dirty="0" smtClean="0"/>
                        <a:t>0</a:t>
                      </a:r>
                      <a:endParaRPr lang="en-US" sz="1200" dirty="0"/>
                    </a:p>
                  </a:txBody>
                  <a:tcPr/>
                </a:tc>
              </a:tr>
              <a:tr h="371770">
                <a:tc>
                  <a:txBody>
                    <a:bodyPr/>
                    <a:lstStyle/>
                    <a:p>
                      <a:r>
                        <a:rPr lang="en-US" dirty="0" smtClean="0"/>
                        <a:t>1</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1770">
                <a:tc>
                  <a:txBody>
                    <a:bodyPr/>
                    <a:lstStyle/>
                    <a:p>
                      <a:r>
                        <a:rPr lang="en-US" dirty="0" smtClean="0"/>
                        <a:t>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1770">
                <a:tc>
                  <a:txBody>
                    <a:bodyPr/>
                    <a:lstStyle/>
                    <a:p>
                      <a:r>
                        <a:rPr lang="en-US" dirty="0" smtClean="0"/>
                        <a:t>3</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1770">
                <a:tc>
                  <a:txBody>
                    <a:bodyPr/>
                    <a:lstStyle/>
                    <a:p>
                      <a:r>
                        <a:rPr lang="en-US" dirty="0" smtClean="0"/>
                        <a:t>4</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1770">
                <a:tc>
                  <a:txBody>
                    <a:bodyPr/>
                    <a:lstStyle/>
                    <a:p>
                      <a:r>
                        <a:rPr lang="en-US" dirty="0" smtClean="0"/>
                        <a:t>5</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1770">
                <a:tc>
                  <a:txBody>
                    <a:bodyPr/>
                    <a:lstStyle/>
                    <a:p>
                      <a:r>
                        <a:rPr lang="en-US" dirty="0" smtClean="0"/>
                        <a:t>6</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r>
              <a:tr h="371770">
                <a:tc>
                  <a:txBody>
                    <a:bodyPr/>
                    <a:lstStyle/>
                    <a:p>
                      <a:r>
                        <a:rPr lang="en-US" dirty="0" smtClean="0"/>
                        <a:t>7</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TextBox 3"/>
          <p:cNvSpPr txBox="1"/>
          <p:nvPr/>
        </p:nvSpPr>
        <p:spPr>
          <a:xfrm>
            <a:off x="152400" y="762000"/>
            <a:ext cx="8839200" cy="1200329"/>
          </a:xfrm>
          <a:prstGeom prst="rect">
            <a:avLst/>
          </a:prstGeom>
          <a:noFill/>
        </p:spPr>
        <p:txBody>
          <a:bodyPr wrap="square" rtlCol="0">
            <a:spAutoFit/>
          </a:bodyPr>
          <a:lstStyle/>
          <a:p>
            <a:r>
              <a:rPr lang="en-US" dirty="0" err="1" smtClean="0">
                <a:latin typeface="NikoshBAN" pitchFamily="2" charset="0"/>
                <a:cs typeface="NikoshBAN" pitchFamily="2" charset="0"/>
              </a:rPr>
              <a:t>পাঠ্য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বইয়ের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ছক</a:t>
            </a:r>
            <a:r>
              <a:rPr lang="en-US" dirty="0" smtClean="0">
                <a:latin typeface="NikoshBAN" pitchFamily="2" charset="0"/>
                <a:cs typeface="NikoshBAN" pitchFamily="2" charset="0"/>
              </a:rPr>
              <a:t> ৪.1 </a:t>
            </a:r>
            <a:r>
              <a:rPr lang="bn-BD" dirty="0" smtClean="0">
                <a:latin typeface="NikoshBAN" pitchFamily="2" charset="0"/>
                <a:cs typeface="NikoshBAN" pitchFamily="2" charset="0"/>
              </a:rPr>
              <a:t>এ বিভিন্ন পর্যায়ে সন্নিবেশিত মৌলের সংখ্যা উল্লেখ কর। বিভিন্ন গ্রুপে মৌলের অবস্থান বুঝাবার জন্য ছকে প্রদত্ত আয়াতাকার ফাঁকা ঘরগুলো থেকে শুধুমাত্র প্রয়োজনীয় ঘরগুলো পেন্সিল দিয়ে ভরাট কর। যদি প্রদত্ত আয়াতাকার ঘরগুলো প্রত্যেক পর্যায়ে অবস্থিত সব মৌলকে প্রদর্শনের জন্য পর্যাপ্ত না হয়, তাহলে ছকের নিচে প্রদত্ত বড় আয়তক্ষেত্রটিতে প্রয়োজনমত ঘর এঁকে ভরাট কর।</a:t>
            </a:r>
            <a:endParaRPr lang="en-US" dirty="0">
              <a:latin typeface="NikoshBAN" pitchFamily="2" charset="0"/>
              <a:cs typeface="NikoshBAN" pitchFamily="2" charset="0"/>
            </a:endParaRPr>
          </a:p>
        </p:txBody>
      </p:sp>
      <p:sp>
        <p:nvSpPr>
          <p:cNvPr id="5" name="TextBox 4"/>
          <p:cNvSpPr txBox="1"/>
          <p:nvPr/>
        </p:nvSpPr>
        <p:spPr>
          <a:xfrm>
            <a:off x="7315200" y="228600"/>
            <a:ext cx="1295400" cy="400110"/>
          </a:xfrm>
          <a:prstGeom prst="rect">
            <a:avLst/>
          </a:prstGeom>
          <a:solidFill>
            <a:schemeClr val="tx2">
              <a:lumMod val="60000"/>
              <a:lumOff val="40000"/>
            </a:schemeClr>
          </a:solidFill>
        </p:spPr>
        <p:txBody>
          <a:bodyPr wrap="square" rtlCol="0">
            <a:spAutoFit/>
          </a:bodyPr>
          <a:lstStyle/>
          <a:p>
            <a:r>
              <a:rPr lang="bn-BD" sz="2000" dirty="0" smtClean="0">
                <a:latin typeface="NikoshBAN" pitchFamily="2" charset="0"/>
                <a:cs typeface="NikoshBAN" pitchFamily="2" charset="0"/>
              </a:rPr>
              <a:t>সময়</a:t>
            </a:r>
            <a:r>
              <a:rPr lang="en-US" sz="2000" dirty="0" smtClean="0">
                <a:latin typeface="NikoshBAN" pitchFamily="2" charset="0"/>
                <a:cs typeface="NikoshBAN" pitchFamily="2" charset="0"/>
              </a:rPr>
              <a:t>:</a:t>
            </a:r>
            <a:r>
              <a:rPr lang="bn-BD" sz="2000" dirty="0" smtClean="0">
                <a:latin typeface="NikoshBAN" pitchFamily="2" charset="0"/>
                <a:cs typeface="NikoshBAN" pitchFamily="2" charset="0"/>
              </a:rPr>
              <a:t> ১০মি</a:t>
            </a:r>
            <a:r>
              <a:rPr lang="en-US" sz="2000" dirty="0" smtClean="0">
                <a:latin typeface="NikoshBAN" pitchFamily="2" charset="0"/>
                <a:cs typeface="NikoshBAN" pitchFamily="2" charset="0"/>
              </a:rPr>
              <a:t>.</a:t>
            </a:r>
            <a:endParaRPr lang="en-US" sz="2000" dirty="0">
              <a:latin typeface="NikoshBAN" pitchFamily="2" charset="0"/>
              <a:cs typeface="NikoshBAN" pitchFamily="2" charset="0"/>
            </a:endParaRPr>
          </a:p>
        </p:txBody>
      </p:sp>
      <p:sp>
        <p:nvSpPr>
          <p:cNvPr id="6" name="TextBox 5"/>
          <p:cNvSpPr txBox="1"/>
          <p:nvPr/>
        </p:nvSpPr>
        <p:spPr>
          <a:xfrm>
            <a:off x="533400" y="152400"/>
            <a:ext cx="2895600" cy="523220"/>
          </a:xfrm>
          <a:prstGeom prst="rect">
            <a:avLst/>
          </a:prstGeom>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bn-BD" sz="2800" dirty="0" smtClean="0">
                <a:latin typeface="NikoshBAN" pitchFamily="2" charset="0"/>
                <a:cs typeface="NikoshBAN" pitchFamily="2" charset="0"/>
              </a:rPr>
              <a:t>দলগত কাজ</a:t>
            </a:r>
            <a:endParaRPr lang="en-US" sz="2800" dirty="0">
              <a:latin typeface="NikoshBAN" pitchFamily="2" charset="0"/>
              <a:cs typeface="NikoshBAN" pitchFamily="2" charset="0"/>
            </a:endParaRPr>
          </a:p>
        </p:txBody>
      </p:sp>
      <p:grpSp>
        <p:nvGrpSpPr>
          <p:cNvPr id="7" name="Group 6"/>
          <p:cNvGrpSpPr/>
          <p:nvPr/>
        </p:nvGrpSpPr>
        <p:grpSpPr>
          <a:xfrm>
            <a:off x="2286000" y="5942806"/>
            <a:ext cx="6629400" cy="762794"/>
            <a:chOff x="2179320" y="5334000"/>
            <a:chExt cx="6629400" cy="762794"/>
          </a:xfrm>
        </p:grpSpPr>
        <p:sp>
          <p:nvSpPr>
            <p:cNvPr id="8" name="Rectangle 7"/>
            <p:cNvSpPr/>
            <p:nvPr/>
          </p:nvSpPr>
          <p:spPr>
            <a:xfrm>
              <a:off x="2179320" y="5334000"/>
              <a:ext cx="6629400" cy="7620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8" idx="1"/>
              <a:endCxn id="8" idx="3"/>
            </p:cNvCxnSpPr>
            <p:nvPr/>
          </p:nvCxnSpPr>
          <p:spPr>
            <a:xfrm rot="10800000" flipH="1">
              <a:off x="2179320" y="5715000"/>
              <a:ext cx="66294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255520" y="5715000"/>
              <a:ext cx="7620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266406" y="5714206"/>
              <a:ext cx="7620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4799806" y="5714206"/>
              <a:ext cx="7620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5182394" y="5714206"/>
              <a:ext cx="7620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5638006" y="5714206"/>
              <a:ext cx="7620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6019006" y="5714206"/>
              <a:ext cx="7620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552406" y="5714206"/>
              <a:ext cx="7620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933405" y="5714206"/>
              <a:ext cx="7620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7314405" y="5714206"/>
              <a:ext cx="7620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7849394" y="5714206"/>
              <a:ext cx="7620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713514" y="5714206"/>
              <a:ext cx="7620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3780314" y="5714206"/>
              <a:ext cx="762000" cy="1588"/>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246914" y="5714206"/>
              <a:ext cx="762000" cy="1588"/>
            </a:xfrm>
            <a:prstGeom prst="line">
              <a:avLst/>
            </a:prstGeom>
            <a:ln w="381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2521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457200"/>
            <a:ext cx="3276600" cy="769441"/>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p:spPr>
        <p:txBody>
          <a:bodyPr wrap="square" rtlCol="0">
            <a:spAutoFit/>
          </a:bodyPr>
          <a:lstStyle/>
          <a:p>
            <a:pPr algn="ctr"/>
            <a:r>
              <a:rPr lang="bn-BD" sz="4400" dirty="0" smtClean="0">
                <a:latin typeface="NikoshBAN" pitchFamily="2" charset="0"/>
                <a:cs typeface="NikoshBAN" pitchFamily="2" charset="0"/>
              </a:rPr>
              <a:t>মূল্যায়ন</a:t>
            </a:r>
            <a:endParaRPr lang="en-US" sz="4400" dirty="0">
              <a:latin typeface="NikoshBAN" pitchFamily="2" charset="0"/>
              <a:cs typeface="NikoshBAN" pitchFamily="2" charset="0"/>
            </a:endParaRPr>
          </a:p>
        </p:txBody>
      </p:sp>
      <p:sp>
        <p:nvSpPr>
          <p:cNvPr id="3" name="TextBox 2"/>
          <p:cNvSpPr txBox="1"/>
          <p:nvPr/>
        </p:nvSpPr>
        <p:spPr>
          <a:xfrm>
            <a:off x="914400" y="1905000"/>
            <a:ext cx="3733800" cy="523220"/>
          </a:xfrm>
          <a:prstGeom prst="rect">
            <a:avLst/>
          </a:prstGeom>
          <a:noFill/>
        </p:spPr>
        <p:txBody>
          <a:bodyPr wrap="square" rtlCol="0">
            <a:spAutoFit/>
          </a:bodyPr>
          <a:lstStyle/>
          <a:p>
            <a:r>
              <a:rPr lang="bn-BD" sz="2800" dirty="0" smtClean="0">
                <a:latin typeface="NikoshBAN" pitchFamily="2" charset="0"/>
                <a:cs typeface="NikoshBAN" pitchFamily="2" charset="0"/>
              </a:rPr>
              <a:t>১। পর্যায় সূত্রটি বল।</a:t>
            </a:r>
            <a:endParaRPr lang="en-US" sz="2800" dirty="0">
              <a:latin typeface="NikoshBAN" pitchFamily="2" charset="0"/>
              <a:cs typeface="NikoshBAN" pitchFamily="2" charset="0"/>
            </a:endParaRPr>
          </a:p>
        </p:txBody>
      </p:sp>
      <p:sp>
        <p:nvSpPr>
          <p:cNvPr id="4" name="TextBox 3"/>
          <p:cNvSpPr txBox="1"/>
          <p:nvPr/>
        </p:nvSpPr>
        <p:spPr>
          <a:xfrm>
            <a:off x="838200" y="2514600"/>
            <a:ext cx="5486400" cy="523220"/>
          </a:xfrm>
          <a:prstGeom prst="rect">
            <a:avLst/>
          </a:prstGeom>
          <a:noFill/>
        </p:spPr>
        <p:txBody>
          <a:bodyPr wrap="square" rtlCol="0">
            <a:spAutoFit/>
          </a:bodyPr>
          <a:lstStyle/>
          <a:p>
            <a:r>
              <a:rPr lang="bn-BD" sz="2800" dirty="0" smtClean="0">
                <a:latin typeface="NikoshBAN" pitchFamily="2" charset="0"/>
                <a:cs typeface="NikoshBAN" pitchFamily="2" charset="0"/>
              </a:rPr>
              <a:t>২।  আবিস্কারের নামসহ ত্রয়ী সূত্রটি বল।</a:t>
            </a:r>
            <a:endParaRPr lang="en-US" sz="2800" dirty="0">
              <a:latin typeface="NikoshBAN" pitchFamily="2" charset="0"/>
              <a:cs typeface="NikoshBAN" pitchFamily="2" charset="0"/>
            </a:endParaRPr>
          </a:p>
        </p:txBody>
      </p:sp>
      <p:sp>
        <p:nvSpPr>
          <p:cNvPr id="5" name="Rectangle 4"/>
          <p:cNvSpPr/>
          <p:nvPr/>
        </p:nvSpPr>
        <p:spPr>
          <a:xfrm>
            <a:off x="838200" y="3276600"/>
            <a:ext cx="3729781" cy="523220"/>
          </a:xfrm>
          <a:prstGeom prst="rect">
            <a:avLst/>
          </a:prstGeom>
        </p:spPr>
        <p:txBody>
          <a:bodyPr wrap="square">
            <a:spAutoFit/>
          </a:bodyPr>
          <a:lstStyle/>
          <a:p>
            <a:r>
              <a:rPr lang="bn-BD" sz="2800" dirty="0" smtClean="0">
                <a:latin typeface="NikoshBAN" pitchFamily="2" charset="0"/>
                <a:cs typeface="NikoshBAN" pitchFamily="2" charset="0"/>
              </a:rPr>
              <a:t>৩। অষ্টক তত্ত্বটি বল।</a:t>
            </a:r>
            <a:endParaRPr lang="en-US" sz="2800" dirty="0"/>
          </a:p>
        </p:txBody>
      </p:sp>
    </p:spTree>
    <p:extLst>
      <p:ext uri="{BB962C8B-B14F-4D97-AF65-F5344CB8AC3E}">
        <p14:creationId xmlns:p14="http://schemas.microsoft.com/office/powerpoint/2010/main" val="346625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ppt_x</p:attrName>
                                        </p:attrNameLst>
                                      </p:cBhvr>
                                      <p:tavLst>
                                        <p:tav tm="0">
                                          <p:val>
                                            <p:strVal val="#ppt_x-.2"/>
                                          </p:val>
                                        </p:tav>
                                        <p:tav tm="100000">
                                          <p:val>
                                            <p:strVal val="#ppt_x"/>
                                          </p:val>
                                        </p:tav>
                                      </p:tavLst>
                                    </p:anim>
                                    <p:anim calcmode="lin" valueType="num">
                                      <p:cBhvr>
                                        <p:cTn id="15"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ppt_x</p:attrName>
                                        </p:attrNameLst>
                                      </p:cBhvr>
                                      <p:tavLst>
                                        <p:tav tm="0">
                                          <p:val>
                                            <p:strVal val="#ppt_x-.2"/>
                                          </p:val>
                                        </p:tav>
                                        <p:tav tm="100000">
                                          <p:val>
                                            <p:strVal val="#ppt_x"/>
                                          </p:val>
                                        </p:tav>
                                      </p:tavLst>
                                    </p:anim>
                                    <p:anim calcmode="lin" valueType="num">
                                      <p:cBhvr>
                                        <p:cTn id="22"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47800" y="2438400"/>
            <a:ext cx="6553200" cy="1754326"/>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100000" b="100000"/>
            </a:path>
            <a:tileRect t="-100000" r="-100000"/>
          </a:gradFill>
        </p:spPr>
        <p:txBody>
          <a:bodyPr wrap="square" rtlCol="0">
            <a:spAutoFit/>
          </a:bodyPr>
          <a:lstStyle/>
          <a:p>
            <a:r>
              <a:rPr lang="en-US" sz="3600" dirty="0" smtClean="0">
                <a:cs typeface="NikoshBAN" pitchFamily="2" charset="0"/>
              </a:rPr>
              <a:t>IUPAC, </a:t>
            </a:r>
            <a:r>
              <a:rPr lang="bn-BD" sz="3600" dirty="0" smtClean="0">
                <a:latin typeface="NikoshBAN" pitchFamily="2" charset="0"/>
                <a:cs typeface="NikoshBAN" pitchFamily="2" charset="0"/>
              </a:rPr>
              <a:t>অধিক সক্রিয় ধাতু, কম সক্রিয় ধাতু, ত্রয়ীসূত্র, অষ্টক তত্ত্ব, পর্যায় সূত্র, পারমাণবিক ভর, পারমাণবিক সংখ্যা। </a:t>
            </a:r>
            <a:r>
              <a:rPr lang="en-US" sz="3600" dirty="0" err="1" smtClean="0">
                <a:latin typeface="NikoshBAN" pitchFamily="2" charset="0"/>
                <a:cs typeface="NikoshBAN" pitchFamily="2" charset="0"/>
              </a:rPr>
              <a:t>ব্যাখ্যা</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a:t>
            </a:r>
            <a:r>
              <a:rPr lang="en-US" sz="3600" dirty="0" smtClean="0">
                <a:latin typeface="NikoshBAN" pitchFamily="2" charset="0"/>
                <a:cs typeface="NikoshBAN" pitchFamily="2" charset="0"/>
              </a:rPr>
              <a:t> ।</a:t>
            </a:r>
            <a:endParaRPr lang="en-US" sz="3600" dirty="0">
              <a:cs typeface="NikoshBAN" pitchFamily="2" charset="0"/>
            </a:endParaRPr>
          </a:p>
        </p:txBody>
      </p:sp>
      <p:sp>
        <p:nvSpPr>
          <p:cNvPr id="4" name="Rectangle 3"/>
          <p:cNvSpPr/>
          <p:nvPr/>
        </p:nvSpPr>
        <p:spPr>
          <a:xfrm>
            <a:off x="3744880" y="647215"/>
            <a:ext cx="3528530" cy="923330"/>
          </a:xfrm>
          <a:prstGeom prst="rect">
            <a:avLst/>
          </a:prstGeom>
          <a:noFill/>
        </p:spPr>
        <p:txBody>
          <a:bodyPr wrap="none" lIns="91440" tIns="45720" rIns="91440" bIns="45720">
            <a:spAutoFit/>
          </a:bodyPr>
          <a:lstStyle/>
          <a:p>
            <a:pPr algn="ctr"/>
            <a:r>
              <a:rPr lang="en-US" sz="5400" dirty="0" err="1" smtClean="0">
                <a:ln w="0"/>
                <a:effectLst>
                  <a:outerShdw blurRad="38100" dist="19050" dir="2700000" algn="tl" rotWithShape="0">
                    <a:schemeClr val="dk1">
                      <a:alpha val="40000"/>
                    </a:schemeClr>
                  </a:outerShdw>
                </a:effectLst>
              </a:rPr>
              <a:t>বাড়ির</a:t>
            </a:r>
            <a:r>
              <a:rPr lang="en-US" sz="5400" dirty="0" smtClean="0">
                <a:ln w="0"/>
                <a:effectLst>
                  <a:outerShdw blurRad="38100" dist="19050" dir="2700000" algn="tl" rotWithShape="0">
                    <a:schemeClr val="dk1">
                      <a:alpha val="40000"/>
                    </a:schemeClr>
                  </a:outerShdw>
                </a:effectLst>
              </a:rPr>
              <a:t> </a:t>
            </a:r>
            <a:r>
              <a:rPr lang="en-US" sz="5400" dirty="0" err="1" smtClean="0">
                <a:ln w="0"/>
                <a:effectLst>
                  <a:outerShdw blurRad="38100" dist="19050" dir="2700000" algn="tl" rotWithShape="0">
                    <a:schemeClr val="dk1">
                      <a:alpha val="40000"/>
                    </a:schemeClr>
                  </a:outerShdw>
                </a:effectLst>
              </a:rPr>
              <a:t>কাজ</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976575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79542" y="1661194"/>
            <a:ext cx="4987263" cy="2646878"/>
          </a:xfrm>
          <a:prstGeom prst="rect">
            <a:avLst/>
          </a:prstGeom>
        </p:spPr>
        <p:txBody>
          <a:bodyPr wrap="none">
            <a:spAutoFit/>
          </a:bodyPr>
          <a:lstStyle/>
          <a:p>
            <a:pPr algn="ctr"/>
            <a:r>
              <a:rPr lang="bn-BD" sz="16600" dirty="0" smtClean="0">
                <a:solidFill>
                  <a:srgbClr val="FF0000"/>
                </a:solidFill>
                <a:latin typeface="NikoshBAN" pitchFamily="2" charset="0"/>
                <a:cs typeface="NikoshBAN" pitchFamily="2" charset="0"/>
              </a:rPr>
              <a:t>ধন্যবাদ</a:t>
            </a:r>
            <a:endParaRPr lang="en-US" sz="166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2482469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28600" y="3048000"/>
            <a:ext cx="4114801" cy="3276600"/>
          </a:xfrm>
          <a:prstGeom prst="round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dirty="0" err="1" smtClean="0">
                <a:solidFill>
                  <a:srgbClr val="00B0F0"/>
                </a:solidFill>
                <a:latin typeface="NikoshBAN" pitchFamily="2" charset="0"/>
                <a:cs typeface="NikoshBAN" pitchFamily="2" charset="0"/>
              </a:rPr>
              <a:t>মোঃ</a:t>
            </a:r>
            <a:r>
              <a:rPr lang="en-US" sz="3200" dirty="0" smtClean="0">
                <a:solidFill>
                  <a:srgbClr val="00B0F0"/>
                </a:solidFill>
                <a:latin typeface="NikoshBAN" pitchFamily="2" charset="0"/>
                <a:cs typeface="NikoshBAN" pitchFamily="2" charset="0"/>
              </a:rPr>
              <a:t> </a:t>
            </a:r>
            <a:r>
              <a:rPr lang="en-US" sz="3200" dirty="0" err="1" smtClean="0">
                <a:solidFill>
                  <a:srgbClr val="00B0F0"/>
                </a:solidFill>
                <a:latin typeface="NikoshBAN" pitchFamily="2" charset="0"/>
                <a:cs typeface="NikoshBAN" pitchFamily="2" charset="0"/>
              </a:rPr>
              <a:t>সেলিম</a:t>
            </a:r>
            <a:r>
              <a:rPr lang="en-US" sz="3200" dirty="0" smtClean="0">
                <a:solidFill>
                  <a:srgbClr val="00B0F0"/>
                </a:solidFill>
                <a:latin typeface="NikoshBAN" pitchFamily="2" charset="0"/>
                <a:cs typeface="NikoshBAN" pitchFamily="2" charset="0"/>
              </a:rPr>
              <a:t> </a:t>
            </a:r>
            <a:endParaRPr lang="bn-BD" sz="3200" dirty="0" smtClean="0">
              <a:solidFill>
                <a:srgbClr val="00B0F0"/>
              </a:solidFill>
              <a:latin typeface="NikoshBAN" pitchFamily="2" charset="0"/>
              <a:cs typeface="NikoshBAN" pitchFamily="2" charset="0"/>
            </a:endParaRPr>
          </a:p>
          <a:p>
            <a:pPr algn="ctr"/>
            <a:r>
              <a:rPr lang="en-US" sz="2000" dirty="0" err="1" smtClean="0">
                <a:solidFill>
                  <a:srgbClr val="00B0F0"/>
                </a:solidFill>
                <a:latin typeface="NikoshBAN" pitchFamily="2" charset="0"/>
                <a:cs typeface="NikoshBAN" pitchFamily="2" charset="0"/>
              </a:rPr>
              <a:t>সহকা</a:t>
            </a:r>
            <a:r>
              <a:rPr lang="bn-BD" sz="2000" dirty="0" smtClean="0">
                <a:solidFill>
                  <a:srgbClr val="00B0F0"/>
                </a:solidFill>
                <a:latin typeface="NikoshBAN" pitchFamily="2" charset="0"/>
                <a:cs typeface="NikoshBAN" pitchFamily="2" charset="0"/>
              </a:rPr>
              <a:t>রী</a:t>
            </a:r>
            <a:r>
              <a:rPr lang="en-US" sz="2000" dirty="0" smtClean="0">
                <a:solidFill>
                  <a:srgbClr val="00B0F0"/>
                </a:solidFill>
                <a:latin typeface="NikoshBAN" pitchFamily="2" charset="0"/>
                <a:cs typeface="NikoshBAN" pitchFamily="2" charset="0"/>
              </a:rPr>
              <a:t> </a:t>
            </a:r>
            <a:r>
              <a:rPr lang="en-US" sz="2000" dirty="0" err="1" smtClean="0">
                <a:solidFill>
                  <a:srgbClr val="00B0F0"/>
                </a:solidFill>
                <a:latin typeface="NikoshBAN" pitchFamily="2" charset="0"/>
                <a:cs typeface="NikoshBAN" pitchFamily="2" charset="0"/>
              </a:rPr>
              <a:t>শিক্ষক</a:t>
            </a:r>
            <a:endParaRPr lang="en-US" sz="2000" dirty="0" smtClean="0">
              <a:solidFill>
                <a:srgbClr val="00B0F0"/>
              </a:solidFill>
              <a:latin typeface="NikoshBAN" pitchFamily="2" charset="0"/>
              <a:cs typeface="NikoshBAN" pitchFamily="2" charset="0"/>
            </a:endParaRPr>
          </a:p>
          <a:p>
            <a:pPr algn="ctr"/>
            <a:r>
              <a:rPr lang="en-US" sz="2400" dirty="0" err="1" smtClean="0">
                <a:solidFill>
                  <a:srgbClr val="00B0F0"/>
                </a:solidFill>
                <a:latin typeface="NikoshBAN" pitchFamily="2" charset="0"/>
                <a:cs typeface="NikoshBAN" pitchFamily="2" charset="0"/>
              </a:rPr>
              <a:t>দীঘা</a:t>
            </a:r>
            <a:r>
              <a:rPr lang="en-US" sz="2400" dirty="0" smtClean="0">
                <a:solidFill>
                  <a:srgbClr val="00B0F0"/>
                </a:solidFill>
                <a:latin typeface="NikoshBAN" pitchFamily="2" charset="0"/>
                <a:cs typeface="NikoshBAN" pitchFamily="2" charset="0"/>
              </a:rPr>
              <a:t>  </a:t>
            </a:r>
            <a:r>
              <a:rPr lang="en-US" sz="2400" dirty="0" err="1" smtClean="0">
                <a:solidFill>
                  <a:srgbClr val="00B0F0"/>
                </a:solidFill>
                <a:latin typeface="NikoshBAN" pitchFamily="2" charset="0"/>
                <a:cs typeface="NikoshBAN" pitchFamily="2" charset="0"/>
              </a:rPr>
              <a:t>উচ্চ</a:t>
            </a:r>
            <a:r>
              <a:rPr lang="en-US" sz="2400" dirty="0" smtClean="0">
                <a:solidFill>
                  <a:srgbClr val="00B0F0"/>
                </a:solidFill>
                <a:latin typeface="NikoshBAN" pitchFamily="2" charset="0"/>
                <a:cs typeface="NikoshBAN" pitchFamily="2" charset="0"/>
              </a:rPr>
              <a:t> </a:t>
            </a:r>
            <a:r>
              <a:rPr lang="en-US" sz="2400" dirty="0" err="1" smtClean="0">
                <a:solidFill>
                  <a:srgbClr val="00B0F0"/>
                </a:solidFill>
                <a:latin typeface="NikoshBAN" pitchFamily="2" charset="0"/>
                <a:cs typeface="NikoshBAN" pitchFamily="2" charset="0"/>
              </a:rPr>
              <a:t>বিদ্যালয়</a:t>
            </a:r>
            <a:endParaRPr lang="en-US" sz="2400" dirty="0">
              <a:solidFill>
                <a:srgbClr val="00B0F0"/>
              </a:solidFill>
              <a:latin typeface="NikoshBAN" pitchFamily="2" charset="0"/>
              <a:cs typeface="NikoshBAN" pitchFamily="2" charset="0"/>
            </a:endParaRPr>
          </a:p>
          <a:p>
            <a:pPr algn="ctr"/>
            <a:r>
              <a:rPr lang="en-US" sz="2400" dirty="0" err="1" smtClean="0">
                <a:solidFill>
                  <a:srgbClr val="00B0F0"/>
                </a:solidFill>
                <a:latin typeface="NikoshBAN" pitchFamily="2" charset="0"/>
                <a:cs typeface="NikoshBAN" pitchFamily="2" charset="0"/>
              </a:rPr>
              <a:t>গফরগাঁও,মোমেনশাহী</a:t>
            </a:r>
            <a:r>
              <a:rPr lang="en-US" sz="2400" dirty="0" smtClean="0">
                <a:solidFill>
                  <a:srgbClr val="00B0F0"/>
                </a:solidFill>
                <a:latin typeface="NikoshBAN" pitchFamily="2" charset="0"/>
                <a:cs typeface="NikoshBAN" pitchFamily="2" charset="0"/>
              </a:rPr>
              <a:t> </a:t>
            </a:r>
          </a:p>
          <a:p>
            <a:pPr algn="ctr"/>
            <a:endParaRPr lang="bn-BD" sz="2400" dirty="0" smtClean="0">
              <a:solidFill>
                <a:srgbClr val="00B0F0"/>
              </a:solidFill>
              <a:latin typeface="NikoshBAN" pitchFamily="2" charset="0"/>
              <a:cs typeface="NikoshBAN" pitchFamily="2" charset="0"/>
            </a:endParaRPr>
          </a:p>
        </p:txBody>
      </p:sp>
      <p:sp>
        <p:nvSpPr>
          <p:cNvPr id="3" name="Rounded Rectangle 2"/>
          <p:cNvSpPr/>
          <p:nvPr/>
        </p:nvSpPr>
        <p:spPr>
          <a:xfrm>
            <a:off x="4716439" y="2742062"/>
            <a:ext cx="4114799" cy="3200400"/>
          </a:xfrm>
          <a:prstGeom prst="round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bn-BD" sz="2800" dirty="0" smtClean="0">
                <a:solidFill>
                  <a:schemeClr val="tx1"/>
                </a:solidFill>
                <a:latin typeface="NikoshBAN" pitchFamily="2" charset="0"/>
                <a:cs typeface="NikoshBAN" pitchFamily="2" charset="0"/>
              </a:rPr>
              <a:t>শ্রেণি</a:t>
            </a:r>
            <a:r>
              <a:rPr lang="en-US" sz="2800" dirty="0" smtClean="0">
                <a:solidFill>
                  <a:schemeClr val="tx1"/>
                </a:solidFill>
                <a:latin typeface="NikoshBAN" pitchFamily="2" charset="0"/>
                <a:cs typeface="NikoshBAN" pitchFamily="2" charset="0"/>
              </a:rPr>
              <a:t>:</a:t>
            </a:r>
            <a:r>
              <a:rPr lang="bn-BD" sz="2800" dirty="0" smtClean="0">
                <a:solidFill>
                  <a:schemeClr val="tx1"/>
                </a:solidFill>
                <a:latin typeface="NikoshBAN" pitchFamily="2" charset="0"/>
                <a:cs typeface="NikoshBAN" pitchFamily="2" charset="0"/>
              </a:rPr>
              <a:t> নবম</a:t>
            </a:r>
          </a:p>
          <a:p>
            <a:pPr algn="ctr"/>
            <a:r>
              <a:rPr lang="en-US" sz="2800" dirty="0" smtClean="0">
                <a:solidFill>
                  <a:schemeClr val="tx1"/>
                </a:solidFill>
                <a:latin typeface="NikoshBAN" pitchFamily="2" charset="0"/>
                <a:cs typeface="NikoshBAN" pitchFamily="2" charset="0"/>
              </a:rPr>
              <a:t>  </a:t>
            </a:r>
            <a:r>
              <a:rPr lang="bn-BD" sz="2800" dirty="0" smtClean="0">
                <a:solidFill>
                  <a:schemeClr val="tx1"/>
                </a:solidFill>
                <a:latin typeface="NikoshBAN" pitchFamily="2" charset="0"/>
                <a:cs typeface="NikoshBAN" pitchFamily="2" charset="0"/>
              </a:rPr>
              <a:t>বিষয়</a:t>
            </a:r>
            <a:r>
              <a:rPr lang="en-US" sz="2800" dirty="0" smtClean="0">
                <a:solidFill>
                  <a:schemeClr val="tx1"/>
                </a:solidFill>
                <a:latin typeface="NikoshBAN" pitchFamily="2" charset="0"/>
                <a:cs typeface="NikoshBAN" pitchFamily="2" charset="0"/>
              </a:rPr>
              <a:t>: </a:t>
            </a:r>
            <a:r>
              <a:rPr lang="bn-BD" sz="2800" dirty="0" smtClean="0">
                <a:solidFill>
                  <a:schemeClr val="tx1"/>
                </a:solidFill>
                <a:latin typeface="NikoshBAN" pitchFamily="2" charset="0"/>
                <a:cs typeface="NikoshBAN" pitchFamily="2" charset="0"/>
              </a:rPr>
              <a:t>রসায়ন</a:t>
            </a:r>
          </a:p>
          <a:p>
            <a:pPr algn="ctr"/>
            <a:r>
              <a:rPr lang="bn-BD" sz="2800" dirty="0" smtClean="0">
                <a:solidFill>
                  <a:schemeClr val="tx1"/>
                </a:solidFill>
                <a:latin typeface="NikoshBAN" pitchFamily="2" charset="0"/>
                <a:cs typeface="NikoshBAN" pitchFamily="2" charset="0"/>
              </a:rPr>
              <a:t>অধ্যায়</a:t>
            </a:r>
            <a:r>
              <a:rPr lang="en-US" sz="2800" dirty="0" smtClean="0">
                <a:solidFill>
                  <a:schemeClr val="tx1"/>
                </a:solidFill>
                <a:latin typeface="NikoshBAN" pitchFamily="2" charset="0"/>
                <a:cs typeface="NikoshBAN" pitchFamily="2" charset="0"/>
              </a:rPr>
              <a:t>:৩য়</a:t>
            </a:r>
          </a:p>
          <a:p>
            <a:pPr algn="ctr"/>
            <a:r>
              <a:rPr lang="en-US" sz="2800" dirty="0" err="1" smtClean="0">
                <a:solidFill>
                  <a:schemeClr val="tx1"/>
                </a:solidFill>
                <a:latin typeface="NikoshBAN" pitchFamily="2" charset="0"/>
                <a:cs typeface="NikoshBAN" pitchFamily="2" charset="0"/>
              </a:rPr>
              <a:t>তারিখঃ</a:t>
            </a:r>
            <a:r>
              <a:rPr lang="en-US" sz="2800" dirty="0" smtClean="0">
                <a:solidFill>
                  <a:schemeClr val="tx1"/>
                </a:solidFill>
                <a:latin typeface="NikoshBAN" pitchFamily="2" charset="0"/>
                <a:cs typeface="NikoshBAN" pitchFamily="2" charset="0"/>
              </a:rPr>
              <a:t> ১২/৯/২০১৯ </a:t>
            </a:r>
            <a:endParaRPr lang="bn-BD" sz="2800" dirty="0" smtClean="0">
              <a:solidFill>
                <a:schemeClr val="tx1"/>
              </a:solidFill>
              <a:latin typeface="NikoshBAN" pitchFamily="2" charset="0"/>
              <a:cs typeface="NikoshBAN" pitchFamily="2" charset="0"/>
            </a:endParaRPr>
          </a:p>
        </p:txBody>
      </p:sp>
      <p:sp>
        <p:nvSpPr>
          <p:cNvPr id="4" name="Rectangle 3"/>
          <p:cNvSpPr/>
          <p:nvPr/>
        </p:nvSpPr>
        <p:spPr>
          <a:xfrm>
            <a:off x="3014133" y="954881"/>
            <a:ext cx="2844800" cy="6905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tx1"/>
                </a:solidFill>
                <a:latin typeface="NikoshBAN" pitchFamily="2" charset="0"/>
                <a:cs typeface="NikoshBAN" pitchFamily="2" charset="0"/>
              </a:rPr>
              <a:t> পরিচিতি</a:t>
            </a:r>
            <a:endParaRPr lang="en-US" sz="3600" dirty="0">
              <a:solidFill>
                <a:schemeClr val="tx1"/>
              </a:solidFill>
              <a:latin typeface="NikoshBAN" pitchFamily="2" charset="0"/>
              <a:cs typeface="NikoshBAN" pitchFamily="2" charset="0"/>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21015" t="5644"/>
          <a:stretch/>
        </p:blipFill>
        <p:spPr>
          <a:xfrm>
            <a:off x="6676031" y="949420"/>
            <a:ext cx="1212375" cy="17926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4300" y="2292623"/>
            <a:ext cx="858926" cy="1053552"/>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468631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eriodic Table.gif"/>
          <p:cNvPicPr>
            <a:picLocks noChangeAspect="1"/>
          </p:cNvPicPr>
          <p:nvPr/>
        </p:nvPicPr>
        <p:blipFill>
          <a:blip r:embed="rId2"/>
          <a:stretch>
            <a:fillRect/>
          </a:stretch>
        </p:blipFill>
        <p:spPr>
          <a:xfrm>
            <a:off x="1295400" y="1295400"/>
            <a:ext cx="6619875" cy="5057775"/>
          </a:xfrm>
          <a:prstGeom prst="rect">
            <a:avLst/>
          </a:prstGeom>
        </p:spPr>
      </p:pic>
      <p:sp>
        <p:nvSpPr>
          <p:cNvPr id="3" name="TextBox 2"/>
          <p:cNvSpPr txBox="1"/>
          <p:nvPr/>
        </p:nvSpPr>
        <p:spPr>
          <a:xfrm>
            <a:off x="1447800" y="533400"/>
            <a:ext cx="5638800" cy="523220"/>
          </a:xfrm>
          <a:prstGeom prst="rect">
            <a:avLst/>
          </a:prstGeom>
          <a:noFill/>
        </p:spPr>
        <p:txBody>
          <a:bodyPr wrap="square" rtlCol="0">
            <a:spAutoFit/>
          </a:bodyPr>
          <a:lstStyle/>
          <a:p>
            <a:pPr algn="ctr"/>
            <a:r>
              <a:rPr lang="en-US" sz="2800" dirty="0" err="1" smtClean="0">
                <a:latin typeface="NikoshBAN" pitchFamily="2" charset="0"/>
                <a:cs typeface="NikoshBAN" pitchFamily="2" charset="0"/>
              </a:rPr>
              <a:t>নিচের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ছকটিকে</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কী </a:t>
            </a:r>
            <a:r>
              <a:rPr lang="en-US" sz="2800" dirty="0" err="1" smtClean="0">
                <a:latin typeface="NikoshBAN" pitchFamily="2" charset="0"/>
                <a:cs typeface="NikoshBAN" pitchFamily="2" charset="0"/>
              </a:rPr>
              <a:t>তোমরা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চেন</a:t>
            </a:r>
            <a:r>
              <a:rPr lang="en-US"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1195259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457200"/>
            <a:ext cx="4648200" cy="707886"/>
          </a:xfrm>
          <a:prstGeom prst="rect">
            <a:avLst/>
          </a:prstGeom>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4000" dirty="0" err="1" smtClean="0">
                <a:latin typeface="NikoshBAN" pitchFamily="2" charset="0"/>
                <a:cs typeface="NikoshBAN" pitchFamily="2" charset="0"/>
              </a:rPr>
              <a:t>পর্যায়</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সারণির</a:t>
            </a:r>
            <a:r>
              <a:rPr lang="en-US" sz="4000" dirty="0" smtClean="0">
                <a:latin typeface="NikoshBAN" pitchFamily="2" charset="0"/>
                <a:cs typeface="NikoshBAN" pitchFamily="2" charset="0"/>
              </a:rPr>
              <a:t> </a:t>
            </a:r>
            <a:r>
              <a:rPr lang="bn-BD" sz="4000" dirty="0" smtClean="0">
                <a:latin typeface="NikoshBAN" pitchFamily="2" charset="0"/>
                <a:cs typeface="NikoshBAN" pitchFamily="2" charset="0"/>
              </a:rPr>
              <a:t>বৈশিষ্ট্য</a:t>
            </a:r>
            <a:endParaRPr lang="en-US" sz="4000" dirty="0">
              <a:latin typeface="NikoshBAN" pitchFamily="2" charset="0"/>
              <a:cs typeface="NikoshBAN" pitchFamily="2" charset="0"/>
            </a:endParaRPr>
          </a:p>
        </p:txBody>
      </p:sp>
      <p:pic>
        <p:nvPicPr>
          <p:cNvPr id="3" name="Picture 2" descr="index.jpgnnnnn.jpg"/>
          <p:cNvPicPr>
            <a:picLocks noChangeAspect="1"/>
          </p:cNvPicPr>
          <p:nvPr/>
        </p:nvPicPr>
        <p:blipFill>
          <a:blip r:embed="rId2"/>
          <a:stretch>
            <a:fillRect/>
          </a:stretch>
        </p:blipFill>
        <p:spPr>
          <a:xfrm>
            <a:off x="1676400" y="1447800"/>
            <a:ext cx="6248400" cy="4692339"/>
          </a:xfrm>
          <a:prstGeom prst="rect">
            <a:avLst/>
          </a:prstGeom>
        </p:spPr>
      </p:pic>
    </p:spTree>
    <p:extLst>
      <p:ext uri="{BB962C8B-B14F-4D97-AF65-F5344CB8AC3E}">
        <p14:creationId xmlns:p14="http://schemas.microsoft.com/office/powerpoint/2010/main" val="635783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533400"/>
            <a:ext cx="4038600" cy="769441"/>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p:spPr>
        <p:txBody>
          <a:bodyPr wrap="square" rtlCol="0">
            <a:spAutoFit/>
          </a:bodyPr>
          <a:lstStyle/>
          <a:p>
            <a:pPr algn="ctr"/>
            <a:r>
              <a:rPr lang="bn-BD" sz="4400" dirty="0" smtClean="0">
                <a:solidFill>
                  <a:srgbClr val="FF0000"/>
                </a:solidFill>
                <a:latin typeface="NikoshBAN" pitchFamily="2" charset="0"/>
                <a:cs typeface="NikoshBAN" pitchFamily="2" charset="0"/>
              </a:rPr>
              <a:t>শিখনফল</a:t>
            </a:r>
            <a:endParaRPr lang="en-US" sz="4400" dirty="0">
              <a:solidFill>
                <a:srgbClr val="FF0000"/>
              </a:solidFill>
              <a:latin typeface="NikoshBAN" pitchFamily="2" charset="0"/>
              <a:cs typeface="NikoshBAN" pitchFamily="2" charset="0"/>
            </a:endParaRPr>
          </a:p>
        </p:txBody>
      </p:sp>
      <p:sp>
        <p:nvSpPr>
          <p:cNvPr id="3" name="TextBox 2"/>
          <p:cNvSpPr txBox="1"/>
          <p:nvPr/>
        </p:nvSpPr>
        <p:spPr>
          <a:xfrm>
            <a:off x="2209800" y="1905000"/>
            <a:ext cx="5562600" cy="2246769"/>
          </a:xfrm>
          <a:prstGeom prst="rect">
            <a:avLst/>
          </a:prstGeom>
          <a:solidFill>
            <a:schemeClr val="accent4">
              <a:lumMod val="20000"/>
              <a:lumOff val="80000"/>
            </a:schemeClr>
          </a:solidFill>
          <a:ln w="28575">
            <a:solidFill>
              <a:srgbClr val="92D05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r>
              <a:rPr lang="en-US" sz="2800" dirty="0" err="1" smtClean="0">
                <a:latin typeface="NikoshBAN" pitchFamily="2" charset="0"/>
                <a:cs typeface="NikoshBAN" pitchFamily="2" charset="0"/>
              </a:rPr>
              <a:t>এই</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পাঠ</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শেষে</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শিক্ষার্থীরা</a:t>
            </a:r>
            <a:r>
              <a:rPr lang="en-US" sz="2800" dirty="0" smtClean="0">
                <a:latin typeface="NikoshBAN" pitchFamily="2" charset="0"/>
                <a:cs typeface="NikoshBAN" pitchFamily="2" charset="0"/>
              </a:rPr>
              <a:t>-</a:t>
            </a:r>
            <a:r>
              <a:rPr lang="bn-BD" sz="2800" dirty="0" smtClean="0">
                <a:latin typeface="NikoshBAN" pitchFamily="2" charset="0"/>
                <a:cs typeface="NikoshBAN" pitchFamily="2" charset="0"/>
              </a:rPr>
              <a:t>--</a:t>
            </a:r>
            <a:endParaRPr lang="en-US" sz="2800" dirty="0" smtClean="0">
              <a:latin typeface="NikoshBAN" pitchFamily="2" charset="0"/>
              <a:cs typeface="NikoshBAN" pitchFamily="2" charset="0"/>
            </a:endParaRPr>
          </a:p>
          <a:p>
            <a:r>
              <a:rPr lang="bn-BD" sz="2800" dirty="0" smtClean="0">
                <a:latin typeface="NikoshBAN" pitchFamily="2" charset="0"/>
                <a:cs typeface="NikoshBAN" pitchFamily="2" charset="0"/>
              </a:rPr>
              <a:t>১। পর্যায় সারণির বৈশিষ্ট্য বর্ণনা করতে পারবে</a:t>
            </a:r>
          </a:p>
          <a:p>
            <a:r>
              <a:rPr lang="bn-BD" sz="2800" dirty="0" smtClean="0">
                <a:latin typeface="NikoshBAN" pitchFamily="2" charset="0"/>
                <a:cs typeface="NikoshBAN" pitchFamily="2" charset="0"/>
              </a:rPr>
              <a:t>২। </a:t>
            </a:r>
            <a:r>
              <a:rPr lang="en-US" sz="2800" dirty="0" err="1" smtClean="0">
                <a:latin typeface="NikoshBAN" pitchFamily="2" charset="0"/>
                <a:cs typeface="NikoshBAN" pitchFamily="2" charset="0"/>
              </a:rPr>
              <a:t>ম্যান্ডেলিফের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পর্যায়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সূত্র</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বর্ণনা করতে পারবে</a:t>
            </a:r>
          </a:p>
          <a:p>
            <a:r>
              <a:rPr lang="bn-BD" sz="2800" dirty="0" smtClean="0">
                <a:latin typeface="NikoshBAN" pitchFamily="2" charset="0"/>
                <a:cs typeface="NikoshBAN" pitchFamily="2" charset="0"/>
              </a:rPr>
              <a:t>৩। পর্যায় সারণির গুরুত্ব ব্যাখ্যা করতে পারবে</a:t>
            </a:r>
          </a:p>
          <a:p>
            <a:r>
              <a:rPr lang="bn-BD" sz="2800" dirty="0" smtClean="0">
                <a:latin typeface="NikoshBAN" pitchFamily="2" charset="0"/>
                <a:cs typeface="NikoshBAN" pitchFamily="2" charset="0"/>
              </a:rPr>
              <a:t>৪। </a:t>
            </a:r>
            <a:r>
              <a:rPr lang="en-US" sz="2800" dirty="0" err="1" smtClean="0">
                <a:latin typeface="NikoshBAN" pitchFamily="2" charset="0"/>
                <a:cs typeface="NikoshBAN" pitchFamily="2" charset="0"/>
              </a:rPr>
              <a:t>ত্রয়ী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সূত্র</a:t>
            </a:r>
            <a:r>
              <a:rPr lang="bn-BD" sz="2800" dirty="0" smtClean="0">
                <a:latin typeface="NikoshBAN" pitchFamily="2" charset="0"/>
                <a:cs typeface="NikoshBAN" pitchFamily="2" charset="0"/>
              </a:rPr>
              <a:t> এবং </a:t>
            </a:r>
            <a:r>
              <a:rPr lang="en-US" sz="2800" dirty="0" err="1" smtClean="0">
                <a:latin typeface="NikoshBAN" pitchFamily="2" charset="0"/>
                <a:cs typeface="NikoshBAN" pitchFamily="2" charset="0"/>
              </a:rPr>
              <a:t>অষ্টক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তত্ত্ব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ব্যাখ্যা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পারবে</a:t>
            </a:r>
            <a:r>
              <a:rPr lang="en-US" sz="2800" dirty="0" smtClean="0">
                <a:latin typeface="NikoshBAN" pitchFamily="2" charset="0"/>
                <a:cs typeface="NikoshBAN" pitchFamily="2" charset="0"/>
              </a:rPr>
              <a:t>।</a:t>
            </a:r>
            <a:endParaRPr lang="bn-BD" sz="2800" dirty="0" smtClean="0">
              <a:latin typeface="NikoshBAN" pitchFamily="2" charset="0"/>
              <a:cs typeface="NikoshBAN" pitchFamily="2" charset="0"/>
            </a:endParaRPr>
          </a:p>
        </p:txBody>
      </p:sp>
    </p:spTree>
    <p:extLst>
      <p:ext uri="{BB962C8B-B14F-4D97-AF65-F5344CB8AC3E}">
        <p14:creationId xmlns:p14="http://schemas.microsoft.com/office/powerpoint/2010/main" val="4165314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mmm.jpg"/>
          <p:cNvPicPr>
            <a:picLocks noChangeAspect="1"/>
          </p:cNvPicPr>
          <p:nvPr/>
        </p:nvPicPr>
        <p:blipFill>
          <a:blip r:embed="rId2"/>
          <a:stretch>
            <a:fillRect/>
          </a:stretch>
        </p:blipFill>
        <p:spPr>
          <a:xfrm>
            <a:off x="381000" y="1219200"/>
            <a:ext cx="5109912" cy="426593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 name="Picture 2" descr="index.jpgnnnnn.jpg"/>
          <p:cNvPicPr>
            <a:picLocks noChangeAspect="1"/>
          </p:cNvPicPr>
          <p:nvPr/>
        </p:nvPicPr>
        <p:blipFill>
          <a:blip r:embed="rId3"/>
          <a:stretch>
            <a:fillRect/>
          </a:stretch>
        </p:blipFill>
        <p:spPr>
          <a:xfrm>
            <a:off x="5638800" y="1219200"/>
            <a:ext cx="3209925" cy="428541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TextBox 3"/>
          <p:cNvSpPr txBox="1"/>
          <p:nvPr/>
        </p:nvSpPr>
        <p:spPr>
          <a:xfrm>
            <a:off x="1981200" y="457200"/>
            <a:ext cx="5486400" cy="584775"/>
          </a:xfrm>
          <a:prstGeom prst="rect">
            <a:avLst/>
          </a:prstGeom>
          <a:noFill/>
        </p:spPr>
        <p:txBody>
          <a:bodyPr wrap="square" rtlCol="0">
            <a:spAutoFit/>
          </a:bodyPr>
          <a:lstStyle/>
          <a:p>
            <a:pPr algn="ctr"/>
            <a:r>
              <a:rPr lang="bn-BD" sz="3200" dirty="0" smtClean="0">
                <a:latin typeface="NikoshBAN" pitchFamily="2" charset="0"/>
                <a:cs typeface="NikoshBAN" pitchFamily="2" charset="0"/>
              </a:rPr>
              <a:t>এগুলোকে কী বলে? </a:t>
            </a:r>
            <a:endParaRPr lang="en-US" sz="3200" dirty="0">
              <a:latin typeface="NikoshBAN" pitchFamily="2" charset="0"/>
              <a:cs typeface="NikoshBAN" pitchFamily="2" charset="0"/>
            </a:endParaRPr>
          </a:p>
        </p:txBody>
      </p:sp>
      <p:sp>
        <p:nvSpPr>
          <p:cNvPr id="5" name="TextBox 4"/>
          <p:cNvSpPr txBox="1"/>
          <p:nvPr/>
        </p:nvSpPr>
        <p:spPr>
          <a:xfrm>
            <a:off x="2895600" y="6019800"/>
            <a:ext cx="3810000" cy="584775"/>
          </a:xfrm>
          <a:prstGeom prst="rect">
            <a:avLst/>
          </a:prstGeom>
          <a:noFill/>
        </p:spPr>
        <p:txBody>
          <a:bodyPr wrap="square" rtlCol="0">
            <a:spAutoFit/>
          </a:bodyPr>
          <a:lstStyle/>
          <a:p>
            <a:pPr algn="ctr"/>
            <a:r>
              <a:rPr lang="bn-BD" sz="3200" dirty="0" smtClean="0">
                <a:latin typeface="NikoshBAN" pitchFamily="2" charset="0"/>
                <a:cs typeface="NikoshBAN" pitchFamily="2" charset="0"/>
              </a:rPr>
              <a:t>কলাম বা খাড়া স্তম্ভ</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940985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ppt_x</p:attrName>
                                        </p:attrNameLst>
                                      </p:cBhvr>
                                      <p:tavLst>
                                        <p:tav tm="0">
                                          <p:val>
                                            <p:strVal val="#ppt_x-.2"/>
                                          </p:val>
                                        </p:tav>
                                        <p:tav tm="100000">
                                          <p:val>
                                            <p:strVal val="#ppt_x"/>
                                          </p:val>
                                        </p:tav>
                                      </p:tavLst>
                                    </p:anim>
                                    <p:anim calcmode="lin" valueType="num">
                                      <p:cBhvr>
                                        <p:cTn id="15"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2863" y="0"/>
            <a:ext cx="8915400" cy="461665"/>
          </a:xfrm>
          <a:prstGeom prst="rect">
            <a:avLst/>
          </a:prstGeom>
          <a:noFill/>
        </p:spPr>
        <p:txBody>
          <a:bodyPr wrap="square" rtlCol="0">
            <a:spAutoFit/>
          </a:bodyPr>
          <a:lstStyle/>
          <a:p>
            <a:r>
              <a:rPr lang="en-US" sz="2400" dirty="0" smtClean="0"/>
              <a:t>1         2      3      4   5    6     7      8     9    10 11  12  13  14   15 16  17   18</a:t>
            </a:r>
            <a:endParaRPr lang="en-US" sz="2400" dirty="0"/>
          </a:p>
        </p:txBody>
      </p:sp>
      <p:grpSp>
        <p:nvGrpSpPr>
          <p:cNvPr id="3" name="Group 66"/>
          <p:cNvGrpSpPr/>
          <p:nvPr/>
        </p:nvGrpSpPr>
        <p:grpSpPr>
          <a:xfrm>
            <a:off x="1675263" y="609600"/>
            <a:ext cx="8534400" cy="3886200"/>
            <a:chOff x="228600" y="1295400"/>
            <a:chExt cx="8535988" cy="4953000"/>
          </a:xfrm>
        </p:grpSpPr>
        <p:cxnSp>
          <p:nvCxnSpPr>
            <p:cNvPr id="4" name="Straight Connector 3"/>
            <p:cNvCxnSpPr/>
            <p:nvPr/>
          </p:nvCxnSpPr>
          <p:spPr>
            <a:xfrm rot="5400000">
              <a:off x="-1715294" y="3771900"/>
              <a:ext cx="4801394" cy="794"/>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1143794" y="3733800"/>
              <a:ext cx="4877594" cy="794"/>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646906" y="3771106"/>
              <a:ext cx="4800600" cy="1588"/>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267494" y="3771106"/>
              <a:ext cx="4800600" cy="1588"/>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4694" y="3771106"/>
              <a:ext cx="4800600" cy="1588"/>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258094" y="3771106"/>
              <a:ext cx="48006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1791494" y="3771106"/>
              <a:ext cx="48006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248694" y="3847306"/>
              <a:ext cx="48006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782094" y="3847306"/>
              <a:ext cx="48006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3620294" y="3847306"/>
              <a:ext cx="48006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4001294" y="3847306"/>
              <a:ext cx="48006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4534694" y="3847306"/>
              <a:ext cx="48006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4915694" y="3847306"/>
              <a:ext cx="48006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5296694" y="3847306"/>
              <a:ext cx="48006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363494" y="3847306"/>
              <a:ext cx="48006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89706" y="3771106"/>
              <a:ext cx="4800600" cy="1588"/>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3163094" y="3847306"/>
              <a:ext cx="48006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2170906" y="3771106"/>
              <a:ext cx="4800600" cy="1588"/>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5830094" y="3847306"/>
              <a:ext cx="4800600" cy="1588"/>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23" name="Group 67"/>
          <p:cNvGrpSpPr/>
          <p:nvPr/>
        </p:nvGrpSpPr>
        <p:grpSpPr>
          <a:xfrm>
            <a:off x="1430885" y="669387"/>
            <a:ext cx="7876888" cy="3543303"/>
            <a:chOff x="-76200" y="1371600"/>
            <a:chExt cx="8915400" cy="3810000"/>
          </a:xfrm>
        </p:grpSpPr>
        <p:cxnSp>
          <p:nvCxnSpPr>
            <p:cNvPr id="24" name="Straight Connector 23"/>
            <p:cNvCxnSpPr/>
            <p:nvPr/>
          </p:nvCxnSpPr>
          <p:spPr>
            <a:xfrm>
              <a:off x="228600" y="1371600"/>
              <a:ext cx="8610600" cy="76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28600" y="2667000"/>
              <a:ext cx="8610600" cy="76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28600" y="3200400"/>
              <a:ext cx="8534400" cy="76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28600" y="3733800"/>
              <a:ext cx="8534400" cy="76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28600" y="4191000"/>
              <a:ext cx="8534400" cy="76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28600" y="4572000"/>
              <a:ext cx="8534400" cy="76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28600" y="5105400"/>
              <a:ext cx="8610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28600" y="2057400"/>
              <a:ext cx="8458200" cy="76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76200" y="1447800"/>
              <a:ext cx="228600" cy="523220"/>
            </a:xfrm>
            <a:prstGeom prst="rect">
              <a:avLst/>
            </a:prstGeom>
            <a:noFill/>
          </p:spPr>
          <p:txBody>
            <a:bodyPr wrap="square" rtlCol="0">
              <a:spAutoFit/>
            </a:bodyPr>
            <a:lstStyle/>
            <a:p>
              <a:r>
                <a:rPr lang="en-US" sz="2800" dirty="0" smtClean="0"/>
                <a:t>1</a:t>
              </a:r>
              <a:endParaRPr lang="en-US" sz="2800" dirty="0"/>
            </a:p>
          </p:txBody>
        </p:sp>
        <p:sp>
          <p:nvSpPr>
            <p:cNvPr id="33" name="TextBox 32"/>
            <p:cNvSpPr txBox="1"/>
            <p:nvPr/>
          </p:nvSpPr>
          <p:spPr>
            <a:xfrm>
              <a:off x="-76200" y="2057400"/>
              <a:ext cx="228600" cy="523220"/>
            </a:xfrm>
            <a:prstGeom prst="rect">
              <a:avLst/>
            </a:prstGeom>
            <a:noFill/>
          </p:spPr>
          <p:txBody>
            <a:bodyPr wrap="square" rtlCol="0">
              <a:spAutoFit/>
            </a:bodyPr>
            <a:lstStyle/>
            <a:p>
              <a:r>
                <a:rPr lang="en-US" sz="2800" dirty="0" smtClean="0"/>
                <a:t>2</a:t>
              </a:r>
              <a:endParaRPr lang="en-US" sz="2800" dirty="0"/>
            </a:p>
          </p:txBody>
        </p:sp>
        <p:sp>
          <p:nvSpPr>
            <p:cNvPr id="34" name="TextBox 33"/>
            <p:cNvSpPr txBox="1"/>
            <p:nvPr/>
          </p:nvSpPr>
          <p:spPr>
            <a:xfrm>
              <a:off x="-76200" y="2743200"/>
              <a:ext cx="228600" cy="523220"/>
            </a:xfrm>
            <a:prstGeom prst="rect">
              <a:avLst/>
            </a:prstGeom>
            <a:noFill/>
          </p:spPr>
          <p:txBody>
            <a:bodyPr wrap="square" rtlCol="0">
              <a:spAutoFit/>
            </a:bodyPr>
            <a:lstStyle/>
            <a:p>
              <a:r>
                <a:rPr lang="en-US" sz="2800" dirty="0" smtClean="0"/>
                <a:t>3</a:t>
              </a:r>
              <a:endParaRPr lang="en-US" sz="2800" dirty="0"/>
            </a:p>
          </p:txBody>
        </p:sp>
        <p:sp>
          <p:nvSpPr>
            <p:cNvPr id="35" name="TextBox 34"/>
            <p:cNvSpPr txBox="1"/>
            <p:nvPr/>
          </p:nvSpPr>
          <p:spPr>
            <a:xfrm>
              <a:off x="-76200" y="3276600"/>
              <a:ext cx="228600" cy="523220"/>
            </a:xfrm>
            <a:prstGeom prst="rect">
              <a:avLst/>
            </a:prstGeom>
            <a:noFill/>
          </p:spPr>
          <p:txBody>
            <a:bodyPr wrap="square" rtlCol="0">
              <a:spAutoFit/>
            </a:bodyPr>
            <a:lstStyle/>
            <a:p>
              <a:r>
                <a:rPr lang="en-US" sz="2800" dirty="0" smtClean="0"/>
                <a:t>4</a:t>
              </a:r>
              <a:endParaRPr lang="en-US" sz="2800" dirty="0"/>
            </a:p>
          </p:txBody>
        </p:sp>
        <p:sp>
          <p:nvSpPr>
            <p:cNvPr id="36" name="TextBox 35"/>
            <p:cNvSpPr txBox="1"/>
            <p:nvPr/>
          </p:nvSpPr>
          <p:spPr>
            <a:xfrm>
              <a:off x="-76200" y="3733800"/>
              <a:ext cx="228600" cy="523220"/>
            </a:xfrm>
            <a:prstGeom prst="rect">
              <a:avLst/>
            </a:prstGeom>
            <a:noFill/>
          </p:spPr>
          <p:txBody>
            <a:bodyPr wrap="square" rtlCol="0">
              <a:spAutoFit/>
            </a:bodyPr>
            <a:lstStyle/>
            <a:p>
              <a:r>
                <a:rPr lang="en-US" sz="2800" dirty="0" smtClean="0"/>
                <a:t>5</a:t>
              </a:r>
              <a:endParaRPr lang="en-US" sz="2800" dirty="0"/>
            </a:p>
          </p:txBody>
        </p:sp>
        <p:sp>
          <p:nvSpPr>
            <p:cNvPr id="37" name="TextBox 36"/>
            <p:cNvSpPr txBox="1"/>
            <p:nvPr/>
          </p:nvSpPr>
          <p:spPr>
            <a:xfrm>
              <a:off x="-76200" y="4124980"/>
              <a:ext cx="228600" cy="523220"/>
            </a:xfrm>
            <a:prstGeom prst="rect">
              <a:avLst/>
            </a:prstGeom>
            <a:noFill/>
          </p:spPr>
          <p:txBody>
            <a:bodyPr wrap="square" rtlCol="0">
              <a:spAutoFit/>
            </a:bodyPr>
            <a:lstStyle/>
            <a:p>
              <a:r>
                <a:rPr lang="en-US" sz="2800" dirty="0" smtClean="0"/>
                <a:t>6</a:t>
              </a:r>
              <a:endParaRPr lang="en-US" sz="2800" dirty="0"/>
            </a:p>
          </p:txBody>
        </p:sp>
        <p:sp>
          <p:nvSpPr>
            <p:cNvPr id="38" name="TextBox 37"/>
            <p:cNvSpPr txBox="1"/>
            <p:nvPr/>
          </p:nvSpPr>
          <p:spPr>
            <a:xfrm>
              <a:off x="-76200" y="4572000"/>
              <a:ext cx="228600" cy="523220"/>
            </a:xfrm>
            <a:prstGeom prst="rect">
              <a:avLst/>
            </a:prstGeom>
            <a:noFill/>
          </p:spPr>
          <p:txBody>
            <a:bodyPr wrap="square" rtlCol="0">
              <a:spAutoFit/>
            </a:bodyPr>
            <a:lstStyle/>
            <a:p>
              <a:r>
                <a:rPr lang="en-US" sz="2800" dirty="0" smtClean="0"/>
                <a:t>7</a:t>
              </a:r>
              <a:endParaRPr lang="en-US" sz="2800" dirty="0"/>
            </a:p>
          </p:txBody>
        </p:sp>
      </p:grpSp>
      <p:sp>
        <p:nvSpPr>
          <p:cNvPr id="39" name="TextBox 38"/>
          <p:cNvSpPr txBox="1"/>
          <p:nvPr/>
        </p:nvSpPr>
        <p:spPr>
          <a:xfrm>
            <a:off x="1751463" y="5486400"/>
            <a:ext cx="8229600" cy="52322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bn-BD" sz="2800" dirty="0" smtClean="0">
                <a:latin typeface="NikoshBAN" pitchFamily="2" charset="0"/>
                <a:cs typeface="NikoshBAN" pitchFamily="2" charset="0"/>
              </a:rPr>
              <a:t>১৮টি উলম্ব কলামকে গ্রুপ বলে।  ৭ টি আনুভূমিক সারিকে পর্যায় বলে।</a:t>
            </a:r>
            <a:endParaRPr lang="en-US" sz="2800" dirty="0">
              <a:latin typeface="NikoshBAN" pitchFamily="2" charset="0"/>
              <a:cs typeface="NikoshBAN" pitchFamily="2" charset="0"/>
            </a:endParaRPr>
          </a:p>
        </p:txBody>
      </p:sp>
      <p:sp>
        <p:nvSpPr>
          <p:cNvPr id="40" name="TextBox 39"/>
          <p:cNvSpPr txBox="1"/>
          <p:nvPr/>
        </p:nvSpPr>
        <p:spPr>
          <a:xfrm>
            <a:off x="2665863" y="3048000"/>
            <a:ext cx="2286000" cy="523220"/>
          </a:xfrm>
          <a:prstGeom prst="rect">
            <a:avLst/>
          </a:prstGeom>
          <a:noFill/>
        </p:spPr>
        <p:txBody>
          <a:bodyPr wrap="square" rtlCol="0">
            <a:spAutoFit/>
          </a:bodyPr>
          <a:lstStyle/>
          <a:p>
            <a:r>
              <a:rPr lang="bn-BD" sz="2800" dirty="0" smtClean="0">
                <a:latin typeface="NikoshBAN" pitchFamily="2" charset="0"/>
                <a:cs typeface="NikoshBAN" pitchFamily="2" charset="0"/>
              </a:rPr>
              <a:t>উলম্ব কলাম / গ্রুপ</a:t>
            </a:r>
            <a:endParaRPr lang="en-US" sz="2800" dirty="0">
              <a:latin typeface="NikoshBAN" pitchFamily="2" charset="0"/>
              <a:cs typeface="NikoshBAN" pitchFamily="2" charset="0"/>
            </a:endParaRPr>
          </a:p>
        </p:txBody>
      </p:sp>
      <p:sp>
        <p:nvSpPr>
          <p:cNvPr id="41" name="TextBox 40"/>
          <p:cNvSpPr txBox="1"/>
          <p:nvPr/>
        </p:nvSpPr>
        <p:spPr>
          <a:xfrm>
            <a:off x="3656463" y="1219200"/>
            <a:ext cx="3048000" cy="584775"/>
          </a:xfrm>
          <a:prstGeom prst="rect">
            <a:avLst/>
          </a:prstGeom>
          <a:noFill/>
        </p:spPr>
        <p:txBody>
          <a:bodyPr wrap="square" rtlCol="0">
            <a:spAutoFit/>
          </a:bodyPr>
          <a:lstStyle/>
          <a:p>
            <a:r>
              <a:rPr lang="bn-BD" sz="3200" dirty="0" smtClean="0">
                <a:latin typeface="NikoshBAN" pitchFamily="2" charset="0"/>
                <a:cs typeface="NikoshBAN" pitchFamily="2" charset="0"/>
              </a:rPr>
              <a:t>আনুভূমিক সারি/ পর্যায়</a:t>
            </a:r>
            <a:endParaRPr lang="en-US" sz="3200" dirty="0">
              <a:latin typeface="NikoshBAN" pitchFamily="2" charset="0"/>
              <a:cs typeface="NikoshBAN" pitchFamily="2" charset="0"/>
            </a:endParaRPr>
          </a:p>
        </p:txBody>
      </p:sp>
      <p:grpSp>
        <p:nvGrpSpPr>
          <p:cNvPr id="42" name="Group 98"/>
          <p:cNvGrpSpPr/>
          <p:nvPr/>
        </p:nvGrpSpPr>
        <p:grpSpPr>
          <a:xfrm>
            <a:off x="3625983" y="4648200"/>
            <a:ext cx="4849277" cy="381001"/>
            <a:chOff x="2179320" y="5334000"/>
            <a:chExt cx="6629400" cy="762794"/>
          </a:xfrm>
        </p:grpSpPr>
        <p:sp>
          <p:nvSpPr>
            <p:cNvPr id="43" name="Rectangle 42"/>
            <p:cNvSpPr/>
            <p:nvPr/>
          </p:nvSpPr>
          <p:spPr>
            <a:xfrm>
              <a:off x="2179320" y="5334000"/>
              <a:ext cx="6629400" cy="7620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p:cNvCxnSpPr>
              <a:stCxn id="43" idx="1"/>
              <a:endCxn id="43" idx="3"/>
            </p:cNvCxnSpPr>
            <p:nvPr/>
          </p:nvCxnSpPr>
          <p:spPr>
            <a:xfrm rot="10800000" flipH="1">
              <a:off x="2179320" y="5715000"/>
              <a:ext cx="66294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2255520" y="5715000"/>
              <a:ext cx="7620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4266406" y="5714206"/>
              <a:ext cx="7620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4799806" y="5714206"/>
              <a:ext cx="7620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5182394" y="5714206"/>
              <a:ext cx="7620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5638006" y="5714206"/>
              <a:ext cx="7620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019006" y="5714206"/>
              <a:ext cx="7620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552406" y="5714206"/>
              <a:ext cx="7620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6933405" y="5714206"/>
              <a:ext cx="7620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7314405" y="5714206"/>
              <a:ext cx="7620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7849394" y="5714206"/>
              <a:ext cx="7620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2713514" y="5714206"/>
              <a:ext cx="7620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780314" y="5714206"/>
              <a:ext cx="762000" cy="1588"/>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3246914" y="5714206"/>
              <a:ext cx="762000" cy="1588"/>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60" name="TextBox 59"/>
          <p:cNvSpPr txBox="1"/>
          <p:nvPr/>
        </p:nvSpPr>
        <p:spPr>
          <a:xfrm>
            <a:off x="2131584" y="6459270"/>
            <a:ext cx="2286000" cy="523220"/>
          </a:xfrm>
          <a:prstGeom prst="rect">
            <a:avLst/>
          </a:prstGeom>
          <a:noFill/>
        </p:spPr>
        <p:txBody>
          <a:bodyPr wrap="square" rtlCol="0">
            <a:spAutoFit/>
          </a:bodyPr>
          <a:lstStyle/>
          <a:p>
            <a:r>
              <a:rPr lang="bn-BD" sz="2800" dirty="0" smtClean="0">
                <a:latin typeface="NikoshBAN" pitchFamily="2" charset="0"/>
                <a:cs typeface="NikoshBAN" pitchFamily="2" charset="0"/>
              </a:rPr>
              <a:t>কতটি গ্রুপ আছে?</a:t>
            </a:r>
            <a:endParaRPr lang="en-US" sz="2800" dirty="0">
              <a:latin typeface="NikoshBAN" pitchFamily="2" charset="0"/>
              <a:cs typeface="NikoshBAN" pitchFamily="2" charset="0"/>
            </a:endParaRPr>
          </a:p>
        </p:txBody>
      </p:sp>
      <p:sp>
        <p:nvSpPr>
          <p:cNvPr id="61" name="TextBox 60"/>
          <p:cNvSpPr txBox="1"/>
          <p:nvPr/>
        </p:nvSpPr>
        <p:spPr>
          <a:xfrm>
            <a:off x="2047401" y="6194286"/>
            <a:ext cx="4495800" cy="523220"/>
          </a:xfrm>
          <a:prstGeom prst="rect">
            <a:avLst/>
          </a:prstGeom>
          <a:noFill/>
        </p:spPr>
        <p:txBody>
          <a:bodyPr wrap="square" rtlCol="0">
            <a:spAutoFit/>
          </a:bodyPr>
          <a:lstStyle/>
          <a:p>
            <a:r>
              <a:rPr lang="bn-BD" sz="2800" dirty="0" smtClean="0">
                <a:latin typeface="NikoshBAN" pitchFamily="2" charset="0"/>
                <a:cs typeface="NikoshBAN" pitchFamily="2" charset="0"/>
              </a:rPr>
              <a:t>কতটি আনুভূমিক সারি/ পর্যায় আছে? </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3525791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anim calcmode="lin" valueType="num">
                                      <p:cBhvr>
                                        <p:cTn id="15" dur="1000" fill="hold"/>
                                        <p:tgtEl>
                                          <p:spTgt spid="40"/>
                                        </p:tgtEl>
                                        <p:attrNameLst>
                                          <p:attrName>ppt_x</p:attrName>
                                        </p:attrNameLst>
                                      </p:cBhvr>
                                      <p:tavLst>
                                        <p:tav tm="0">
                                          <p:val>
                                            <p:strVal val="#ppt_x-.2"/>
                                          </p:val>
                                        </p:tav>
                                        <p:tav tm="100000">
                                          <p:val>
                                            <p:strVal val="#ppt_x"/>
                                          </p:val>
                                        </p:tav>
                                      </p:tavLst>
                                    </p:anim>
                                    <p:anim calcmode="lin" valueType="num">
                                      <p:cBhvr>
                                        <p:cTn id="16" dur="1000" fill="hold"/>
                                        <p:tgtEl>
                                          <p:spTgt spid="40"/>
                                        </p:tgtEl>
                                        <p:attrNameLst>
                                          <p:attrName>ppt_y</p:attrName>
                                        </p:attrNameLst>
                                      </p:cBhvr>
                                      <p:tavLst>
                                        <p:tav tm="0">
                                          <p:val>
                                            <p:strVal val="#ppt_y"/>
                                          </p:val>
                                        </p:tav>
                                        <p:tav tm="100000">
                                          <p:val>
                                            <p:strVal val="#ppt_y"/>
                                          </p:val>
                                        </p:tav>
                                      </p:tavLst>
                                    </p:anim>
                                    <p:animEffect transition="in" filter="wipe(right)" prLst="gradientSize: 0.1">
                                      <p:cBhvr>
                                        <p:cTn id="17" dur="10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29" presetClass="entr" presetSubtype="0" fill="hold" grpId="0" nodeType="clickEffect">
                                  <p:stCondLst>
                                    <p:cond delay="0"/>
                                  </p:stCondLst>
                                  <p:childTnLst>
                                    <p:set>
                                      <p:cBhvr>
                                        <p:cTn id="21" dur="1" fill="hold">
                                          <p:stCondLst>
                                            <p:cond delay="0"/>
                                          </p:stCondLst>
                                        </p:cTn>
                                        <p:tgtEl>
                                          <p:spTgt spid="60"/>
                                        </p:tgtEl>
                                        <p:attrNameLst>
                                          <p:attrName>style.visibility</p:attrName>
                                        </p:attrNameLst>
                                      </p:cBhvr>
                                      <p:to>
                                        <p:strVal val="visible"/>
                                      </p:to>
                                    </p:set>
                                    <p:anim calcmode="lin" valueType="num">
                                      <p:cBhvr>
                                        <p:cTn id="22" dur="1000" fill="hold"/>
                                        <p:tgtEl>
                                          <p:spTgt spid="60"/>
                                        </p:tgtEl>
                                        <p:attrNameLst>
                                          <p:attrName>ppt_x</p:attrName>
                                        </p:attrNameLst>
                                      </p:cBhvr>
                                      <p:tavLst>
                                        <p:tav tm="0">
                                          <p:val>
                                            <p:strVal val="#ppt_x-.2"/>
                                          </p:val>
                                        </p:tav>
                                        <p:tav tm="100000">
                                          <p:val>
                                            <p:strVal val="#ppt_x"/>
                                          </p:val>
                                        </p:tav>
                                      </p:tavLst>
                                    </p:anim>
                                    <p:anim calcmode="lin" valueType="num">
                                      <p:cBhvr>
                                        <p:cTn id="23" dur="1000" fill="hold"/>
                                        <p:tgtEl>
                                          <p:spTgt spid="60"/>
                                        </p:tgtEl>
                                        <p:attrNameLst>
                                          <p:attrName>ppt_y</p:attrName>
                                        </p:attrNameLst>
                                      </p:cBhvr>
                                      <p:tavLst>
                                        <p:tav tm="0">
                                          <p:val>
                                            <p:strVal val="#ppt_y"/>
                                          </p:val>
                                        </p:tav>
                                        <p:tav tm="100000">
                                          <p:val>
                                            <p:strVal val="#ppt_y"/>
                                          </p:val>
                                        </p:tav>
                                      </p:tavLst>
                                    </p:anim>
                                    <p:animEffect transition="in" filter="wipe(right)" prLst="gradientSize: 0.1">
                                      <p:cBhvr>
                                        <p:cTn id="24" dur="1000"/>
                                        <p:tgtEl>
                                          <p:spTgt spid="60"/>
                                        </p:tgtEl>
                                      </p:cBhvr>
                                    </p:animEffect>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1000"/>
                                        <p:tgtEl>
                                          <p:spTgt spid="2"/>
                                        </p:tgtEl>
                                      </p:cBhvr>
                                    </p:animEffect>
                                    <p:anim calcmode="lin" valueType="num">
                                      <p:cBhvr>
                                        <p:cTn id="30" dur="1000" fill="hold"/>
                                        <p:tgtEl>
                                          <p:spTgt spid="2"/>
                                        </p:tgtEl>
                                        <p:attrNameLst>
                                          <p:attrName>ppt_x</p:attrName>
                                        </p:attrNameLst>
                                      </p:cBhvr>
                                      <p:tavLst>
                                        <p:tav tm="0">
                                          <p:val>
                                            <p:strVal val="#ppt_x"/>
                                          </p:val>
                                        </p:tav>
                                        <p:tav tm="100000">
                                          <p:val>
                                            <p:strVal val="#ppt_x"/>
                                          </p:val>
                                        </p:tav>
                                      </p:tavLst>
                                    </p:anim>
                                    <p:anim calcmode="lin" valueType="num">
                                      <p:cBhvr>
                                        <p:cTn id="31" dur="900" decel="100000" fill="hold"/>
                                        <p:tgtEl>
                                          <p:spTgt spid="2"/>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5" presetClass="exit" presetSubtype="0" fill="hold" grpId="1" nodeType="clickEffect">
                                  <p:stCondLst>
                                    <p:cond delay="0"/>
                                  </p:stCondLst>
                                  <p:childTnLst>
                                    <p:animEffect transition="out" filter="fade">
                                      <p:cBhvr>
                                        <p:cTn id="36" dur="1000" accel="50000">
                                          <p:stCondLst>
                                            <p:cond delay="0"/>
                                          </p:stCondLst>
                                        </p:cTn>
                                        <p:tgtEl>
                                          <p:spTgt spid="60"/>
                                        </p:tgtEl>
                                      </p:cBhvr>
                                    </p:animEffect>
                                    <p:anim calcmode="lin" valueType="num">
                                      <p:cBhvr>
                                        <p:cTn id="37" dur="500" accel="50000">
                                          <p:stCondLst>
                                            <p:cond delay="0"/>
                                          </p:stCondLst>
                                        </p:cTn>
                                        <p:tgtEl>
                                          <p:spTgt spid="60"/>
                                        </p:tgtEl>
                                        <p:attrNameLst>
                                          <p:attrName>ppt_y</p:attrName>
                                        </p:attrNameLst>
                                      </p:cBhvr>
                                      <p:tavLst>
                                        <p:tav tm="0">
                                          <p:val>
                                            <p:strVal val="ppt_y"/>
                                          </p:val>
                                        </p:tav>
                                        <p:tav tm="100000">
                                          <p:val>
                                            <p:strVal val="ppt_y+.1"/>
                                          </p:val>
                                        </p:tav>
                                      </p:tavLst>
                                    </p:anim>
                                    <p:anim calcmode="lin" valueType="num">
                                      <p:cBhvr>
                                        <p:cTn id="38" dur="500" decel="50000">
                                          <p:stCondLst>
                                            <p:cond delay="500"/>
                                          </p:stCondLst>
                                        </p:cTn>
                                        <p:tgtEl>
                                          <p:spTgt spid="60"/>
                                        </p:tgtEl>
                                        <p:attrNameLst>
                                          <p:attrName>ppt_y</p:attrName>
                                        </p:attrNameLst>
                                      </p:cBhvr>
                                      <p:tavLst>
                                        <p:tav tm="0">
                                          <p:val>
                                            <p:strVal val="ppt_y"/>
                                          </p:val>
                                        </p:tav>
                                        <p:tav tm="100000">
                                          <p:val>
                                            <p:strVal val="ppt_y-.1"/>
                                          </p:val>
                                        </p:tav>
                                      </p:tavLst>
                                    </p:anim>
                                    <p:anim calcmode="lin" valueType="num">
                                      <p:cBhvr>
                                        <p:cTn id="39" dur="500" accel="50000">
                                          <p:stCondLst>
                                            <p:cond delay="500"/>
                                          </p:stCondLst>
                                        </p:cTn>
                                        <p:tgtEl>
                                          <p:spTgt spid="60"/>
                                        </p:tgtEl>
                                        <p:attrNameLst>
                                          <p:attrName>ppt_x</p:attrName>
                                        </p:attrNameLst>
                                      </p:cBhvr>
                                      <p:tavLst>
                                        <p:tav tm="0">
                                          <p:val>
                                            <p:strVal val="ppt_x"/>
                                          </p:val>
                                        </p:tav>
                                        <p:tav tm="100000">
                                          <p:val>
                                            <p:strVal val="ppt_x+.4"/>
                                          </p:val>
                                        </p:tav>
                                      </p:tavLst>
                                    </p:anim>
                                    <p:anim calcmode="lin" valueType="num">
                                      <p:cBhvr>
                                        <p:cTn id="40" dur="1000"/>
                                        <p:tgtEl>
                                          <p:spTgt spid="60"/>
                                        </p:tgtEl>
                                        <p:attrNameLst>
                                          <p:attrName>ppt_h</p:attrName>
                                        </p:attrNameLst>
                                      </p:cBhvr>
                                      <p:tavLst>
                                        <p:tav tm="0">
                                          <p:val>
                                            <p:strVal val="ppt_h"/>
                                          </p:val>
                                        </p:tav>
                                        <p:tav tm="100000">
                                          <p:val>
                                            <p:strVal val="ppt_h"/>
                                          </p:val>
                                        </p:tav>
                                      </p:tavLst>
                                    </p:anim>
                                    <p:anim calcmode="lin" valueType="num">
                                      <p:cBhvr>
                                        <p:cTn id="41" dur="500" accel="50000">
                                          <p:stCondLst>
                                            <p:cond delay="0"/>
                                          </p:stCondLst>
                                        </p:cTn>
                                        <p:tgtEl>
                                          <p:spTgt spid="60"/>
                                        </p:tgtEl>
                                        <p:attrNameLst>
                                          <p:attrName>ppt_w</p:attrName>
                                        </p:attrNameLst>
                                      </p:cBhvr>
                                      <p:tavLst>
                                        <p:tav tm="0">
                                          <p:val>
                                            <p:strVal val="ppt_w"/>
                                          </p:val>
                                        </p:tav>
                                        <p:tav tm="100000">
                                          <p:val>
                                            <p:strVal val="ppt_w*.05"/>
                                          </p:val>
                                        </p:tav>
                                      </p:tavLst>
                                    </p:anim>
                                    <p:anim calcmode="lin" valueType="num">
                                      <p:cBhvr>
                                        <p:cTn id="42" dur="500" decel="50000">
                                          <p:stCondLst>
                                            <p:cond delay="500"/>
                                          </p:stCondLst>
                                        </p:cTn>
                                        <p:tgtEl>
                                          <p:spTgt spid="60"/>
                                        </p:tgtEl>
                                        <p:attrNameLst>
                                          <p:attrName>ppt_w</p:attrName>
                                        </p:attrNameLst>
                                      </p:cBhvr>
                                      <p:tavLst>
                                        <p:tav tm="0">
                                          <p:val>
                                            <p:strVal val="ppt_w"/>
                                          </p:val>
                                        </p:tav>
                                        <p:tav tm="100000">
                                          <p:val>
                                            <p:strVal val="ppt_w/.05"/>
                                          </p:val>
                                        </p:tav>
                                      </p:tavLst>
                                    </p:anim>
                                    <p:anim calcmode="lin" valueType="num">
                                      <p:cBhvr>
                                        <p:cTn id="43" dur="500" accel="50000">
                                          <p:stCondLst>
                                            <p:cond delay="500"/>
                                          </p:stCondLst>
                                        </p:cTn>
                                        <p:tgtEl>
                                          <p:spTgt spid="60"/>
                                        </p:tgtEl>
                                        <p:attrNameLst>
                                          <p:attrName>style.rotation</p:attrName>
                                        </p:attrNameLst>
                                      </p:cBhvr>
                                      <p:tavLst>
                                        <p:tav tm="0">
                                          <p:val>
                                            <p:fltVal val="0"/>
                                          </p:val>
                                        </p:tav>
                                        <p:tav tm="100000">
                                          <p:val>
                                            <p:fltVal val="-90"/>
                                          </p:val>
                                        </p:tav>
                                      </p:tavLst>
                                    </p:anim>
                                    <p:set>
                                      <p:cBhvr>
                                        <p:cTn id="44" dur="1" fill="hold">
                                          <p:stCondLst>
                                            <p:cond delay="999"/>
                                          </p:stCondLst>
                                        </p:cTn>
                                        <p:tgtEl>
                                          <p:spTgt spid="60"/>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p:cTn id="49" dur="1000" fill="hold"/>
                                        <p:tgtEl>
                                          <p:spTgt spid="23"/>
                                        </p:tgtEl>
                                        <p:attrNameLst>
                                          <p:attrName>ppt_x</p:attrName>
                                        </p:attrNameLst>
                                      </p:cBhvr>
                                      <p:tavLst>
                                        <p:tav tm="0">
                                          <p:val>
                                            <p:strVal val="#ppt_x-.2"/>
                                          </p:val>
                                        </p:tav>
                                        <p:tav tm="100000">
                                          <p:val>
                                            <p:strVal val="#ppt_x"/>
                                          </p:val>
                                        </p:tav>
                                      </p:tavLst>
                                    </p:anim>
                                    <p:anim calcmode="lin" valueType="num">
                                      <p:cBhvr>
                                        <p:cTn id="50" dur="1000" fill="hold"/>
                                        <p:tgtEl>
                                          <p:spTgt spid="23"/>
                                        </p:tgtEl>
                                        <p:attrNameLst>
                                          <p:attrName>ppt_y</p:attrName>
                                        </p:attrNameLst>
                                      </p:cBhvr>
                                      <p:tavLst>
                                        <p:tav tm="0">
                                          <p:val>
                                            <p:strVal val="#ppt_y"/>
                                          </p:val>
                                        </p:tav>
                                        <p:tav tm="100000">
                                          <p:val>
                                            <p:strVal val="#ppt_y"/>
                                          </p:val>
                                        </p:tav>
                                      </p:tavLst>
                                    </p:anim>
                                    <p:animEffect transition="in" filter="wipe(right)" prLst="gradientSize: 0.1">
                                      <p:cBhvr>
                                        <p:cTn id="51" dur="1000"/>
                                        <p:tgtEl>
                                          <p:spTgt spid="23"/>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41"/>
                                        </p:tgtEl>
                                        <p:attrNameLst>
                                          <p:attrName>style.visibility</p:attrName>
                                        </p:attrNameLst>
                                      </p:cBhvr>
                                      <p:to>
                                        <p:strVal val="visible"/>
                                      </p:to>
                                    </p:set>
                                    <p:anim calcmode="lin" valueType="num">
                                      <p:cBhvr>
                                        <p:cTn id="56" dur="1000" fill="hold"/>
                                        <p:tgtEl>
                                          <p:spTgt spid="41"/>
                                        </p:tgtEl>
                                        <p:attrNameLst>
                                          <p:attrName>ppt_x</p:attrName>
                                        </p:attrNameLst>
                                      </p:cBhvr>
                                      <p:tavLst>
                                        <p:tav tm="0">
                                          <p:val>
                                            <p:strVal val="#ppt_x-.2"/>
                                          </p:val>
                                        </p:tav>
                                        <p:tav tm="100000">
                                          <p:val>
                                            <p:strVal val="#ppt_x"/>
                                          </p:val>
                                        </p:tav>
                                      </p:tavLst>
                                    </p:anim>
                                    <p:anim calcmode="lin" valueType="num">
                                      <p:cBhvr>
                                        <p:cTn id="57" dur="1000" fill="hold"/>
                                        <p:tgtEl>
                                          <p:spTgt spid="41"/>
                                        </p:tgtEl>
                                        <p:attrNameLst>
                                          <p:attrName>ppt_y</p:attrName>
                                        </p:attrNameLst>
                                      </p:cBhvr>
                                      <p:tavLst>
                                        <p:tav tm="0">
                                          <p:val>
                                            <p:strVal val="#ppt_y"/>
                                          </p:val>
                                        </p:tav>
                                        <p:tav tm="100000">
                                          <p:val>
                                            <p:strVal val="#ppt_y"/>
                                          </p:val>
                                        </p:tav>
                                      </p:tavLst>
                                    </p:anim>
                                    <p:animEffect transition="in" filter="wipe(right)" prLst="gradientSize: 0.1">
                                      <p:cBhvr>
                                        <p:cTn id="58" dur="1000"/>
                                        <p:tgtEl>
                                          <p:spTgt spid="41"/>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grpId="0" nodeType="clickEffect">
                                  <p:stCondLst>
                                    <p:cond delay="0"/>
                                  </p:stCondLst>
                                  <p:childTnLst>
                                    <p:set>
                                      <p:cBhvr>
                                        <p:cTn id="62" dur="1" fill="hold">
                                          <p:stCondLst>
                                            <p:cond delay="0"/>
                                          </p:stCondLst>
                                        </p:cTn>
                                        <p:tgtEl>
                                          <p:spTgt spid="61"/>
                                        </p:tgtEl>
                                        <p:attrNameLst>
                                          <p:attrName>style.visibility</p:attrName>
                                        </p:attrNameLst>
                                      </p:cBhvr>
                                      <p:to>
                                        <p:strVal val="visible"/>
                                      </p:to>
                                    </p:set>
                                    <p:anim calcmode="lin" valueType="num">
                                      <p:cBhvr>
                                        <p:cTn id="63" dur="1000" fill="hold"/>
                                        <p:tgtEl>
                                          <p:spTgt spid="61"/>
                                        </p:tgtEl>
                                        <p:attrNameLst>
                                          <p:attrName>ppt_x</p:attrName>
                                        </p:attrNameLst>
                                      </p:cBhvr>
                                      <p:tavLst>
                                        <p:tav tm="0">
                                          <p:val>
                                            <p:strVal val="#ppt_x-.2"/>
                                          </p:val>
                                        </p:tav>
                                        <p:tav tm="100000">
                                          <p:val>
                                            <p:strVal val="#ppt_x"/>
                                          </p:val>
                                        </p:tav>
                                      </p:tavLst>
                                    </p:anim>
                                    <p:anim calcmode="lin" valueType="num">
                                      <p:cBhvr>
                                        <p:cTn id="64" dur="1000" fill="hold"/>
                                        <p:tgtEl>
                                          <p:spTgt spid="61"/>
                                        </p:tgtEl>
                                        <p:attrNameLst>
                                          <p:attrName>ppt_y</p:attrName>
                                        </p:attrNameLst>
                                      </p:cBhvr>
                                      <p:tavLst>
                                        <p:tav tm="0">
                                          <p:val>
                                            <p:strVal val="#ppt_y"/>
                                          </p:val>
                                        </p:tav>
                                        <p:tav tm="100000">
                                          <p:val>
                                            <p:strVal val="#ppt_y"/>
                                          </p:val>
                                        </p:tav>
                                      </p:tavLst>
                                    </p:anim>
                                    <p:animEffect transition="in" filter="wipe(right)" prLst="gradientSize: 0.1">
                                      <p:cBhvr>
                                        <p:cTn id="65" dur="1000"/>
                                        <p:tgtEl>
                                          <p:spTgt spid="61"/>
                                        </p:tgtEl>
                                      </p:cBhvr>
                                    </p:animEffect>
                                  </p:childTnLst>
                                </p:cTn>
                              </p:par>
                            </p:childTnLst>
                          </p:cTn>
                        </p:par>
                      </p:childTnLst>
                    </p:cTn>
                  </p:par>
                  <p:par>
                    <p:cTn id="66" fill="hold">
                      <p:stCondLst>
                        <p:cond delay="indefinite"/>
                      </p:stCondLst>
                      <p:childTnLst>
                        <p:par>
                          <p:cTn id="67" fill="hold">
                            <p:stCondLst>
                              <p:cond delay="0"/>
                            </p:stCondLst>
                            <p:childTnLst>
                              <p:par>
                                <p:cTn id="68" presetID="25" presetClass="exit" presetSubtype="0" fill="hold" grpId="1" nodeType="clickEffect">
                                  <p:stCondLst>
                                    <p:cond delay="0"/>
                                  </p:stCondLst>
                                  <p:childTnLst>
                                    <p:animEffect transition="out" filter="fade">
                                      <p:cBhvr>
                                        <p:cTn id="69" dur="1000" accel="50000">
                                          <p:stCondLst>
                                            <p:cond delay="0"/>
                                          </p:stCondLst>
                                        </p:cTn>
                                        <p:tgtEl>
                                          <p:spTgt spid="61"/>
                                        </p:tgtEl>
                                      </p:cBhvr>
                                    </p:animEffect>
                                    <p:anim calcmode="lin" valueType="num">
                                      <p:cBhvr>
                                        <p:cTn id="70" dur="500" accel="50000">
                                          <p:stCondLst>
                                            <p:cond delay="0"/>
                                          </p:stCondLst>
                                        </p:cTn>
                                        <p:tgtEl>
                                          <p:spTgt spid="61"/>
                                        </p:tgtEl>
                                        <p:attrNameLst>
                                          <p:attrName>ppt_y</p:attrName>
                                        </p:attrNameLst>
                                      </p:cBhvr>
                                      <p:tavLst>
                                        <p:tav tm="0">
                                          <p:val>
                                            <p:strVal val="ppt_y"/>
                                          </p:val>
                                        </p:tav>
                                        <p:tav tm="100000">
                                          <p:val>
                                            <p:strVal val="ppt_y+.1"/>
                                          </p:val>
                                        </p:tav>
                                      </p:tavLst>
                                    </p:anim>
                                    <p:anim calcmode="lin" valueType="num">
                                      <p:cBhvr>
                                        <p:cTn id="71" dur="500" decel="50000">
                                          <p:stCondLst>
                                            <p:cond delay="500"/>
                                          </p:stCondLst>
                                        </p:cTn>
                                        <p:tgtEl>
                                          <p:spTgt spid="61"/>
                                        </p:tgtEl>
                                        <p:attrNameLst>
                                          <p:attrName>ppt_y</p:attrName>
                                        </p:attrNameLst>
                                      </p:cBhvr>
                                      <p:tavLst>
                                        <p:tav tm="0">
                                          <p:val>
                                            <p:strVal val="ppt_y"/>
                                          </p:val>
                                        </p:tav>
                                        <p:tav tm="100000">
                                          <p:val>
                                            <p:strVal val="ppt_y-.1"/>
                                          </p:val>
                                        </p:tav>
                                      </p:tavLst>
                                    </p:anim>
                                    <p:anim calcmode="lin" valueType="num">
                                      <p:cBhvr>
                                        <p:cTn id="72" dur="500" accel="50000">
                                          <p:stCondLst>
                                            <p:cond delay="500"/>
                                          </p:stCondLst>
                                        </p:cTn>
                                        <p:tgtEl>
                                          <p:spTgt spid="61"/>
                                        </p:tgtEl>
                                        <p:attrNameLst>
                                          <p:attrName>ppt_x</p:attrName>
                                        </p:attrNameLst>
                                      </p:cBhvr>
                                      <p:tavLst>
                                        <p:tav tm="0">
                                          <p:val>
                                            <p:strVal val="ppt_x"/>
                                          </p:val>
                                        </p:tav>
                                        <p:tav tm="100000">
                                          <p:val>
                                            <p:strVal val="ppt_x+.4"/>
                                          </p:val>
                                        </p:tav>
                                      </p:tavLst>
                                    </p:anim>
                                    <p:anim calcmode="lin" valueType="num">
                                      <p:cBhvr>
                                        <p:cTn id="73" dur="1000"/>
                                        <p:tgtEl>
                                          <p:spTgt spid="61"/>
                                        </p:tgtEl>
                                        <p:attrNameLst>
                                          <p:attrName>ppt_h</p:attrName>
                                        </p:attrNameLst>
                                      </p:cBhvr>
                                      <p:tavLst>
                                        <p:tav tm="0">
                                          <p:val>
                                            <p:strVal val="ppt_h"/>
                                          </p:val>
                                        </p:tav>
                                        <p:tav tm="100000">
                                          <p:val>
                                            <p:strVal val="ppt_h"/>
                                          </p:val>
                                        </p:tav>
                                      </p:tavLst>
                                    </p:anim>
                                    <p:anim calcmode="lin" valueType="num">
                                      <p:cBhvr>
                                        <p:cTn id="74" dur="500" accel="50000">
                                          <p:stCondLst>
                                            <p:cond delay="0"/>
                                          </p:stCondLst>
                                        </p:cTn>
                                        <p:tgtEl>
                                          <p:spTgt spid="61"/>
                                        </p:tgtEl>
                                        <p:attrNameLst>
                                          <p:attrName>ppt_w</p:attrName>
                                        </p:attrNameLst>
                                      </p:cBhvr>
                                      <p:tavLst>
                                        <p:tav tm="0">
                                          <p:val>
                                            <p:strVal val="ppt_w"/>
                                          </p:val>
                                        </p:tav>
                                        <p:tav tm="100000">
                                          <p:val>
                                            <p:strVal val="ppt_w*.05"/>
                                          </p:val>
                                        </p:tav>
                                      </p:tavLst>
                                    </p:anim>
                                    <p:anim calcmode="lin" valueType="num">
                                      <p:cBhvr>
                                        <p:cTn id="75" dur="500" decel="50000">
                                          <p:stCondLst>
                                            <p:cond delay="500"/>
                                          </p:stCondLst>
                                        </p:cTn>
                                        <p:tgtEl>
                                          <p:spTgt spid="61"/>
                                        </p:tgtEl>
                                        <p:attrNameLst>
                                          <p:attrName>ppt_w</p:attrName>
                                        </p:attrNameLst>
                                      </p:cBhvr>
                                      <p:tavLst>
                                        <p:tav tm="0">
                                          <p:val>
                                            <p:strVal val="ppt_w"/>
                                          </p:val>
                                        </p:tav>
                                        <p:tav tm="100000">
                                          <p:val>
                                            <p:strVal val="ppt_w/.05"/>
                                          </p:val>
                                        </p:tav>
                                      </p:tavLst>
                                    </p:anim>
                                    <p:anim calcmode="lin" valueType="num">
                                      <p:cBhvr>
                                        <p:cTn id="76" dur="500" accel="50000">
                                          <p:stCondLst>
                                            <p:cond delay="500"/>
                                          </p:stCondLst>
                                        </p:cTn>
                                        <p:tgtEl>
                                          <p:spTgt spid="61"/>
                                        </p:tgtEl>
                                        <p:attrNameLst>
                                          <p:attrName>style.rotation</p:attrName>
                                        </p:attrNameLst>
                                      </p:cBhvr>
                                      <p:tavLst>
                                        <p:tav tm="0">
                                          <p:val>
                                            <p:fltVal val="0"/>
                                          </p:val>
                                        </p:tav>
                                        <p:tav tm="100000">
                                          <p:val>
                                            <p:fltVal val="-90"/>
                                          </p:val>
                                        </p:tav>
                                      </p:tavLst>
                                    </p:anim>
                                    <p:set>
                                      <p:cBhvr>
                                        <p:cTn id="77" dur="1" fill="hold">
                                          <p:stCondLst>
                                            <p:cond delay="999"/>
                                          </p:stCondLst>
                                        </p:cTn>
                                        <p:tgtEl>
                                          <p:spTgt spid="61"/>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29" presetClass="entr" presetSubtype="0" fill="hold" grpId="0" nodeType="clickEffect">
                                  <p:stCondLst>
                                    <p:cond delay="0"/>
                                  </p:stCondLst>
                                  <p:childTnLst>
                                    <p:set>
                                      <p:cBhvr>
                                        <p:cTn id="81" dur="1" fill="hold">
                                          <p:stCondLst>
                                            <p:cond delay="0"/>
                                          </p:stCondLst>
                                        </p:cTn>
                                        <p:tgtEl>
                                          <p:spTgt spid="39"/>
                                        </p:tgtEl>
                                        <p:attrNameLst>
                                          <p:attrName>style.visibility</p:attrName>
                                        </p:attrNameLst>
                                      </p:cBhvr>
                                      <p:to>
                                        <p:strVal val="visible"/>
                                      </p:to>
                                    </p:set>
                                    <p:anim calcmode="lin" valueType="num">
                                      <p:cBhvr>
                                        <p:cTn id="82" dur="1000" fill="hold"/>
                                        <p:tgtEl>
                                          <p:spTgt spid="39"/>
                                        </p:tgtEl>
                                        <p:attrNameLst>
                                          <p:attrName>ppt_x</p:attrName>
                                        </p:attrNameLst>
                                      </p:cBhvr>
                                      <p:tavLst>
                                        <p:tav tm="0">
                                          <p:val>
                                            <p:strVal val="#ppt_x-.2"/>
                                          </p:val>
                                        </p:tav>
                                        <p:tav tm="100000">
                                          <p:val>
                                            <p:strVal val="#ppt_x"/>
                                          </p:val>
                                        </p:tav>
                                      </p:tavLst>
                                    </p:anim>
                                    <p:anim calcmode="lin" valueType="num">
                                      <p:cBhvr>
                                        <p:cTn id="83" dur="1000" fill="hold"/>
                                        <p:tgtEl>
                                          <p:spTgt spid="39"/>
                                        </p:tgtEl>
                                        <p:attrNameLst>
                                          <p:attrName>ppt_y</p:attrName>
                                        </p:attrNameLst>
                                      </p:cBhvr>
                                      <p:tavLst>
                                        <p:tav tm="0">
                                          <p:val>
                                            <p:strVal val="#ppt_y"/>
                                          </p:val>
                                        </p:tav>
                                        <p:tav tm="100000">
                                          <p:val>
                                            <p:strVal val="#ppt_y"/>
                                          </p:val>
                                        </p:tav>
                                      </p:tavLst>
                                    </p:anim>
                                    <p:animEffect transition="in" filter="wipe(right)" prLst="gradientSize: 0.1">
                                      <p:cBhvr>
                                        <p:cTn id="84" dur="1000"/>
                                        <p:tgtEl>
                                          <p:spTgt spid="39"/>
                                        </p:tgtEl>
                                      </p:cBhvr>
                                    </p:animEffect>
                                  </p:childTnLst>
                                </p:cTn>
                              </p:par>
                            </p:childTnLst>
                          </p:cTn>
                        </p:par>
                      </p:childTnLst>
                    </p:cTn>
                  </p:par>
                  <p:par>
                    <p:cTn id="85" fill="hold">
                      <p:stCondLst>
                        <p:cond delay="indefinite"/>
                      </p:stCondLst>
                      <p:childTnLst>
                        <p:par>
                          <p:cTn id="86" fill="hold">
                            <p:stCondLst>
                              <p:cond delay="0"/>
                            </p:stCondLst>
                            <p:childTnLst>
                              <p:par>
                                <p:cTn id="87" presetID="25" presetClass="exit" presetSubtype="0" fill="hold" grpId="1" nodeType="clickEffect">
                                  <p:stCondLst>
                                    <p:cond delay="0"/>
                                  </p:stCondLst>
                                  <p:childTnLst>
                                    <p:animEffect transition="out" filter="fade">
                                      <p:cBhvr>
                                        <p:cTn id="88" dur="1000" accel="50000">
                                          <p:stCondLst>
                                            <p:cond delay="0"/>
                                          </p:stCondLst>
                                        </p:cTn>
                                        <p:tgtEl>
                                          <p:spTgt spid="39"/>
                                        </p:tgtEl>
                                      </p:cBhvr>
                                    </p:animEffect>
                                    <p:anim calcmode="lin" valueType="num">
                                      <p:cBhvr>
                                        <p:cTn id="89" dur="500" accel="50000">
                                          <p:stCondLst>
                                            <p:cond delay="0"/>
                                          </p:stCondLst>
                                        </p:cTn>
                                        <p:tgtEl>
                                          <p:spTgt spid="39"/>
                                        </p:tgtEl>
                                        <p:attrNameLst>
                                          <p:attrName>ppt_y</p:attrName>
                                        </p:attrNameLst>
                                      </p:cBhvr>
                                      <p:tavLst>
                                        <p:tav tm="0">
                                          <p:val>
                                            <p:strVal val="ppt_y"/>
                                          </p:val>
                                        </p:tav>
                                        <p:tav tm="100000">
                                          <p:val>
                                            <p:strVal val="ppt_y+.1"/>
                                          </p:val>
                                        </p:tav>
                                      </p:tavLst>
                                    </p:anim>
                                    <p:anim calcmode="lin" valueType="num">
                                      <p:cBhvr>
                                        <p:cTn id="90" dur="500" decel="50000">
                                          <p:stCondLst>
                                            <p:cond delay="500"/>
                                          </p:stCondLst>
                                        </p:cTn>
                                        <p:tgtEl>
                                          <p:spTgt spid="39"/>
                                        </p:tgtEl>
                                        <p:attrNameLst>
                                          <p:attrName>ppt_y</p:attrName>
                                        </p:attrNameLst>
                                      </p:cBhvr>
                                      <p:tavLst>
                                        <p:tav tm="0">
                                          <p:val>
                                            <p:strVal val="ppt_y"/>
                                          </p:val>
                                        </p:tav>
                                        <p:tav tm="100000">
                                          <p:val>
                                            <p:strVal val="ppt_y-.1"/>
                                          </p:val>
                                        </p:tav>
                                      </p:tavLst>
                                    </p:anim>
                                    <p:anim calcmode="lin" valueType="num">
                                      <p:cBhvr>
                                        <p:cTn id="91" dur="500" accel="50000">
                                          <p:stCondLst>
                                            <p:cond delay="500"/>
                                          </p:stCondLst>
                                        </p:cTn>
                                        <p:tgtEl>
                                          <p:spTgt spid="39"/>
                                        </p:tgtEl>
                                        <p:attrNameLst>
                                          <p:attrName>ppt_x</p:attrName>
                                        </p:attrNameLst>
                                      </p:cBhvr>
                                      <p:tavLst>
                                        <p:tav tm="0">
                                          <p:val>
                                            <p:strVal val="ppt_x"/>
                                          </p:val>
                                        </p:tav>
                                        <p:tav tm="100000">
                                          <p:val>
                                            <p:strVal val="ppt_x+.4"/>
                                          </p:val>
                                        </p:tav>
                                      </p:tavLst>
                                    </p:anim>
                                    <p:anim calcmode="lin" valueType="num">
                                      <p:cBhvr>
                                        <p:cTn id="92" dur="1000"/>
                                        <p:tgtEl>
                                          <p:spTgt spid="39"/>
                                        </p:tgtEl>
                                        <p:attrNameLst>
                                          <p:attrName>ppt_h</p:attrName>
                                        </p:attrNameLst>
                                      </p:cBhvr>
                                      <p:tavLst>
                                        <p:tav tm="0">
                                          <p:val>
                                            <p:strVal val="ppt_h"/>
                                          </p:val>
                                        </p:tav>
                                        <p:tav tm="100000">
                                          <p:val>
                                            <p:strVal val="ppt_h"/>
                                          </p:val>
                                        </p:tav>
                                      </p:tavLst>
                                    </p:anim>
                                    <p:anim calcmode="lin" valueType="num">
                                      <p:cBhvr>
                                        <p:cTn id="93" dur="500" accel="50000">
                                          <p:stCondLst>
                                            <p:cond delay="0"/>
                                          </p:stCondLst>
                                        </p:cTn>
                                        <p:tgtEl>
                                          <p:spTgt spid="39"/>
                                        </p:tgtEl>
                                        <p:attrNameLst>
                                          <p:attrName>ppt_w</p:attrName>
                                        </p:attrNameLst>
                                      </p:cBhvr>
                                      <p:tavLst>
                                        <p:tav tm="0">
                                          <p:val>
                                            <p:strVal val="ppt_w"/>
                                          </p:val>
                                        </p:tav>
                                        <p:tav tm="100000">
                                          <p:val>
                                            <p:strVal val="ppt_w*.05"/>
                                          </p:val>
                                        </p:tav>
                                      </p:tavLst>
                                    </p:anim>
                                    <p:anim calcmode="lin" valueType="num">
                                      <p:cBhvr>
                                        <p:cTn id="94" dur="500" decel="50000">
                                          <p:stCondLst>
                                            <p:cond delay="500"/>
                                          </p:stCondLst>
                                        </p:cTn>
                                        <p:tgtEl>
                                          <p:spTgt spid="39"/>
                                        </p:tgtEl>
                                        <p:attrNameLst>
                                          <p:attrName>ppt_w</p:attrName>
                                        </p:attrNameLst>
                                      </p:cBhvr>
                                      <p:tavLst>
                                        <p:tav tm="0">
                                          <p:val>
                                            <p:strVal val="ppt_w"/>
                                          </p:val>
                                        </p:tav>
                                        <p:tav tm="100000">
                                          <p:val>
                                            <p:strVal val="ppt_w/.05"/>
                                          </p:val>
                                        </p:tav>
                                      </p:tavLst>
                                    </p:anim>
                                    <p:anim calcmode="lin" valueType="num">
                                      <p:cBhvr>
                                        <p:cTn id="95" dur="500" accel="50000">
                                          <p:stCondLst>
                                            <p:cond delay="500"/>
                                          </p:stCondLst>
                                        </p:cTn>
                                        <p:tgtEl>
                                          <p:spTgt spid="39"/>
                                        </p:tgtEl>
                                        <p:attrNameLst>
                                          <p:attrName>style.rotation</p:attrName>
                                        </p:attrNameLst>
                                      </p:cBhvr>
                                      <p:tavLst>
                                        <p:tav tm="0">
                                          <p:val>
                                            <p:fltVal val="0"/>
                                          </p:val>
                                        </p:tav>
                                        <p:tav tm="100000">
                                          <p:val>
                                            <p:fltVal val="-90"/>
                                          </p:val>
                                        </p:tav>
                                      </p:tavLst>
                                    </p:anim>
                                    <p:set>
                                      <p:cBhvr>
                                        <p:cTn id="96" dur="1" fill="hold">
                                          <p:stCondLst>
                                            <p:cond delay="999"/>
                                          </p:stCondLst>
                                        </p:cTn>
                                        <p:tgtEl>
                                          <p:spTgt spid="39"/>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29" presetClass="entr" presetSubtype="0" fill="hold" nodeType="clickEffect">
                                  <p:stCondLst>
                                    <p:cond delay="0"/>
                                  </p:stCondLst>
                                  <p:childTnLst>
                                    <p:set>
                                      <p:cBhvr>
                                        <p:cTn id="100" dur="1" fill="hold">
                                          <p:stCondLst>
                                            <p:cond delay="0"/>
                                          </p:stCondLst>
                                        </p:cTn>
                                        <p:tgtEl>
                                          <p:spTgt spid="42"/>
                                        </p:tgtEl>
                                        <p:attrNameLst>
                                          <p:attrName>style.visibility</p:attrName>
                                        </p:attrNameLst>
                                      </p:cBhvr>
                                      <p:to>
                                        <p:strVal val="visible"/>
                                      </p:to>
                                    </p:set>
                                    <p:anim calcmode="lin" valueType="num">
                                      <p:cBhvr>
                                        <p:cTn id="101" dur="1000" fill="hold"/>
                                        <p:tgtEl>
                                          <p:spTgt spid="42"/>
                                        </p:tgtEl>
                                        <p:attrNameLst>
                                          <p:attrName>ppt_x</p:attrName>
                                        </p:attrNameLst>
                                      </p:cBhvr>
                                      <p:tavLst>
                                        <p:tav tm="0">
                                          <p:val>
                                            <p:strVal val="#ppt_x-.2"/>
                                          </p:val>
                                        </p:tav>
                                        <p:tav tm="100000">
                                          <p:val>
                                            <p:strVal val="#ppt_x"/>
                                          </p:val>
                                        </p:tav>
                                      </p:tavLst>
                                    </p:anim>
                                    <p:anim calcmode="lin" valueType="num">
                                      <p:cBhvr>
                                        <p:cTn id="102" dur="1000" fill="hold"/>
                                        <p:tgtEl>
                                          <p:spTgt spid="42"/>
                                        </p:tgtEl>
                                        <p:attrNameLst>
                                          <p:attrName>ppt_y</p:attrName>
                                        </p:attrNameLst>
                                      </p:cBhvr>
                                      <p:tavLst>
                                        <p:tav tm="0">
                                          <p:val>
                                            <p:strVal val="#ppt_y"/>
                                          </p:val>
                                        </p:tav>
                                        <p:tav tm="100000">
                                          <p:val>
                                            <p:strVal val="#ppt_y"/>
                                          </p:val>
                                        </p:tav>
                                      </p:tavLst>
                                    </p:anim>
                                    <p:animEffect transition="in" filter="wipe(right)" prLst="gradientSize: 0.1">
                                      <p:cBhvr>
                                        <p:cTn id="103" dur="1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9" grpId="0"/>
      <p:bldP spid="39" grpId="1"/>
      <p:bldP spid="40" grpId="0"/>
      <p:bldP spid="41" grpId="0"/>
      <p:bldP spid="60" grpId="0"/>
      <p:bldP spid="60" grpId="1"/>
      <p:bldP spid="61" grpId="0"/>
      <p:bldP spid="61"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228600"/>
            <a:ext cx="5791200" cy="523220"/>
          </a:xfrm>
          <a:prstGeom prst="rect">
            <a:avLst/>
          </a:prstGeom>
          <a:gradFill flip="none" rotWithShape="1">
            <a:gsLst>
              <a:gs pos="0">
                <a:schemeClr val="accent5">
                  <a:lumMod val="60000"/>
                  <a:lumOff val="40000"/>
                  <a:tint val="66000"/>
                  <a:satMod val="160000"/>
                </a:schemeClr>
              </a:gs>
              <a:gs pos="50000">
                <a:schemeClr val="accent5">
                  <a:lumMod val="60000"/>
                  <a:lumOff val="40000"/>
                  <a:tint val="44500"/>
                  <a:satMod val="160000"/>
                </a:schemeClr>
              </a:gs>
              <a:gs pos="100000">
                <a:schemeClr val="accent5">
                  <a:lumMod val="60000"/>
                  <a:lumOff val="40000"/>
                  <a:tint val="23500"/>
                  <a:satMod val="160000"/>
                </a:schemeClr>
              </a:gs>
            </a:gsLst>
            <a:lin ang="16200000" scaled="1"/>
            <a:tileRect/>
          </a:gradFill>
        </p:spPr>
        <p:txBody>
          <a:bodyPr wrap="square" rtlCol="0">
            <a:spAutoFit/>
          </a:bodyPr>
          <a:lstStyle/>
          <a:p>
            <a:pPr algn="ct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মৌলসমূহের ব্যপারে প্রথমদিকের বিজ্ঞানীদের ধারণা </a:t>
            </a:r>
            <a:endParaRPr lang="en-US" sz="2800" dirty="0">
              <a:latin typeface="NikoshBAN" pitchFamily="2" charset="0"/>
              <a:cs typeface="NikoshBAN" pitchFamily="2" charset="0"/>
            </a:endParaRPr>
          </a:p>
        </p:txBody>
      </p:sp>
      <p:grpSp>
        <p:nvGrpSpPr>
          <p:cNvPr id="3" name="Group 2"/>
          <p:cNvGrpSpPr/>
          <p:nvPr/>
        </p:nvGrpSpPr>
        <p:grpSpPr>
          <a:xfrm>
            <a:off x="228600" y="877669"/>
            <a:ext cx="8686800" cy="4724638"/>
            <a:chOff x="152400" y="877669"/>
            <a:chExt cx="8686800" cy="4724638"/>
          </a:xfrm>
        </p:grpSpPr>
        <p:sp>
          <p:nvSpPr>
            <p:cNvPr id="4" name="TextBox 3"/>
            <p:cNvSpPr txBox="1"/>
            <p:nvPr/>
          </p:nvSpPr>
          <p:spPr>
            <a:xfrm>
              <a:off x="3962400" y="877669"/>
              <a:ext cx="2057400" cy="646331"/>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r="100000" b="100000"/>
              </a:path>
              <a:tileRect l="-100000" t="-100000"/>
            </a:gradFill>
          </p:spPr>
          <p:txBody>
            <a:bodyPr wrap="square" rtlCol="0">
              <a:spAutoFit/>
            </a:bodyPr>
            <a:lstStyle/>
            <a:p>
              <a:pPr algn="ctr"/>
              <a:r>
                <a:rPr lang="bn-BD" sz="3600" dirty="0" smtClean="0">
                  <a:latin typeface="NikoshBAN" pitchFamily="2" charset="0"/>
                  <a:cs typeface="NikoshBAN" pitchFamily="2" charset="0"/>
                </a:rPr>
                <a:t>মৌল</a:t>
              </a:r>
              <a:endParaRPr lang="en-US" sz="3600" dirty="0">
                <a:latin typeface="NikoshBAN" pitchFamily="2" charset="0"/>
                <a:cs typeface="NikoshBAN" pitchFamily="2" charset="0"/>
              </a:endParaRPr>
            </a:p>
          </p:txBody>
        </p:sp>
        <p:cxnSp>
          <p:nvCxnSpPr>
            <p:cNvPr id="5" name="Straight Connector 4"/>
            <p:cNvCxnSpPr/>
            <p:nvPr/>
          </p:nvCxnSpPr>
          <p:spPr>
            <a:xfrm>
              <a:off x="2209800" y="2057400"/>
              <a:ext cx="5867400" cy="1588"/>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1942306" y="2324100"/>
              <a:ext cx="5334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7809706" y="2323306"/>
              <a:ext cx="5334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600200" y="2667000"/>
              <a:ext cx="1447800" cy="646331"/>
            </a:xfrm>
            <a:prstGeom prst="rect">
              <a:avLst/>
            </a:prstGeo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10800000" scaled="1"/>
              <a:tileRect/>
            </a:gradFill>
          </p:spPr>
          <p:txBody>
            <a:bodyPr wrap="square" rtlCol="0">
              <a:spAutoFit/>
            </a:bodyPr>
            <a:lstStyle/>
            <a:p>
              <a:pPr algn="ctr"/>
              <a:r>
                <a:rPr lang="bn-BD" sz="3600" dirty="0" smtClean="0">
                  <a:latin typeface="NikoshBAN" pitchFamily="2" charset="0"/>
                  <a:cs typeface="NikoshBAN" pitchFamily="2" charset="0"/>
                </a:rPr>
                <a:t>ধাতু</a:t>
              </a:r>
              <a:endParaRPr lang="en-US" sz="3600" dirty="0">
                <a:latin typeface="NikoshBAN" pitchFamily="2" charset="0"/>
                <a:cs typeface="NikoshBAN" pitchFamily="2" charset="0"/>
              </a:endParaRPr>
            </a:p>
          </p:txBody>
        </p:sp>
        <p:sp>
          <p:nvSpPr>
            <p:cNvPr id="9" name="TextBox 8"/>
            <p:cNvSpPr txBox="1"/>
            <p:nvPr/>
          </p:nvSpPr>
          <p:spPr>
            <a:xfrm>
              <a:off x="7391400" y="2819400"/>
              <a:ext cx="1447800" cy="646331"/>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p:spPr>
          <p:txBody>
            <a:bodyPr wrap="square" rtlCol="0">
              <a:spAutoFit/>
            </a:bodyPr>
            <a:lstStyle/>
            <a:p>
              <a:pPr algn="ctr"/>
              <a:r>
                <a:rPr lang="bn-BD" sz="3600" dirty="0" smtClean="0">
                  <a:latin typeface="NikoshBAN" pitchFamily="2" charset="0"/>
                  <a:cs typeface="NikoshBAN" pitchFamily="2" charset="0"/>
                </a:rPr>
                <a:t>অধাতু</a:t>
              </a:r>
              <a:endParaRPr lang="en-US" sz="3600" dirty="0">
                <a:latin typeface="NikoshBAN" pitchFamily="2" charset="0"/>
                <a:cs typeface="NikoshBAN" pitchFamily="2" charset="0"/>
              </a:endParaRPr>
            </a:p>
          </p:txBody>
        </p:sp>
        <p:cxnSp>
          <p:nvCxnSpPr>
            <p:cNvPr id="10" name="Straight Arrow Connector 9"/>
            <p:cNvCxnSpPr/>
            <p:nvPr/>
          </p:nvCxnSpPr>
          <p:spPr>
            <a:xfrm rot="5400000">
              <a:off x="191294" y="4228306"/>
              <a:ext cx="5334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4001294" y="4228306"/>
              <a:ext cx="5334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2096294" y="3618706"/>
              <a:ext cx="5334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7200" y="3962400"/>
              <a:ext cx="38100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4837906" y="1789906"/>
              <a:ext cx="533400" cy="1588"/>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52400" y="4648200"/>
              <a:ext cx="2286000" cy="954107"/>
            </a:xfrm>
            <a:prstGeom prst="rect">
              <a:avLst/>
            </a:prstGeom>
            <a:gradFill flip="none" rotWithShape="1">
              <a:gsLst>
                <a:gs pos="0">
                  <a:schemeClr val="accent5">
                    <a:lumMod val="60000"/>
                    <a:lumOff val="40000"/>
                    <a:tint val="66000"/>
                    <a:satMod val="160000"/>
                  </a:schemeClr>
                </a:gs>
                <a:gs pos="50000">
                  <a:schemeClr val="accent5">
                    <a:lumMod val="60000"/>
                    <a:lumOff val="40000"/>
                    <a:tint val="44500"/>
                    <a:satMod val="160000"/>
                  </a:schemeClr>
                </a:gs>
                <a:gs pos="100000">
                  <a:schemeClr val="accent5">
                    <a:lumMod val="60000"/>
                    <a:lumOff val="40000"/>
                    <a:tint val="23500"/>
                    <a:satMod val="160000"/>
                  </a:schemeClr>
                </a:gs>
              </a:gsLst>
              <a:path path="circle">
                <a:fillToRect l="100000" b="100000"/>
              </a:path>
              <a:tileRect t="-100000" r="-100000"/>
            </a:gradFill>
          </p:spPr>
          <p:txBody>
            <a:bodyPr wrap="square" rtlCol="0">
              <a:spAutoFit/>
            </a:bodyPr>
            <a:lstStyle/>
            <a:p>
              <a:r>
                <a:rPr lang="bn-BD" sz="2800" dirty="0" smtClean="0">
                  <a:latin typeface="NikoshBAN" pitchFamily="2" charset="0"/>
                  <a:cs typeface="NikoshBAN" pitchFamily="2" charset="0"/>
                </a:rPr>
                <a:t>কম সক্রিয় ধাতু</a:t>
              </a:r>
            </a:p>
            <a:p>
              <a:r>
                <a:rPr lang="bn-BD" sz="2800" dirty="0" smtClean="0">
                  <a:latin typeface="NikoshBAN" pitchFamily="2" charset="0"/>
                  <a:cs typeface="NikoshBAN" pitchFamily="2" charset="0"/>
                </a:rPr>
                <a:t>যেমনঃ সোনা,রূপা</a:t>
              </a:r>
              <a:endParaRPr lang="en-US" sz="2800" dirty="0">
                <a:latin typeface="NikoshBAN" pitchFamily="2" charset="0"/>
                <a:cs typeface="NikoshBAN" pitchFamily="2" charset="0"/>
              </a:endParaRPr>
            </a:p>
          </p:txBody>
        </p:sp>
        <p:sp>
          <p:nvSpPr>
            <p:cNvPr id="16" name="TextBox 15"/>
            <p:cNvSpPr txBox="1"/>
            <p:nvPr/>
          </p:nvSpPr>
          <p:spPr>
            <a:xfrm>
              <a:off x="3276600" y="4648200"/>
              <a:ext cx="2286000" cy="954107"/>
            </a:xfrm>
            <a:prstGeom prst="rect">
              <a:avLst/>
            </a:prstGeom>
            <a:gradFill flip="none" rotWithShape="1">
              <a:gsLst>
                <a:gs pos="0">
                  <a:schemeClr val="accent5">
                    <a:lumMod val="60000"/>
                    <a:lumOff val="40000"/>
                    <a:tint val="66000"/>
                    <a:satMod val="160000"/>
                  </a:schemeClr>
                </a:gs>
                <a:gs pos="50000">
                  <a:schemeClr val="accent5">
                    <a:lumMod val="60000"/>
                    <a:lumOff val="40000"/>
                    <a:tint val="44500"/>
                    <a:satMod val="160000"/>
                  </a:schemeClr>
                </a:gs>
                <a:gs pos="100000">
                  <a:schemeClr val="accent5">
                    <a:lumMod val="60000"/>
                    <a:lumOff val="40000"/>
                    <a:tint val="23500"/>
                    <a:satMod val="160000"/>
                  </a:schemeClr>
                </a:gs>
              </a:gsLst>
              <a:lin ang="10800000" scaled="1"/>
              <a:tileRect/>
            </a:gradFill>
          </p:spPr>
          <p:txBody>
            <a:bodyPr wrap="square" rtlCol="0">
              <a:spAutoFit/>
            </a:bodyPr>
            <a:lstStyle/>
            <a:p>
              <a:r>
                <a:rPr lang="bn-BD" sz="2800" dirty="0" smtClean="0">
                  <a:latin typeface="NikoshBAN" pitchFamily="2" charset="0"/>
                  <a:cs typeface="NikoshBAN" pitchFamily="2" charset="0"/>
                </a:rPr>
                <a:t>অধিক সক্রিয় ধাতু</a:t>
              </a:r>
            </a:p>
            <a:p>
              <a:r>
                <a:rPr lang="bn-BD" sz="2800" dirty="0" smtClean="0">
                  <a:latin typeface="NikoshBAN" pitchFamily="2" charset="0"/>
                  <a:cs typeface="NikoshBAN" pitchFamily="2" charset="0"/>
                </a:rPr>
                <a:t>যেমনঃ লোহা, দস্তা</a:t>
              </a:r>
              <a:endParaRPr lang="en-US" sz="2800" dirty="0">
                <a:latin typeface="NikoshBAN" pitchFamily="2" charset="0"/>
                <a:cs typeface="NikoshBAN" pitchFamily="2" charset="0"/>
              </a:endParaRPr>
            </a:p>
          </p:txBody>
        </p:sp>
      </p:grpSp>
    </p:spTree>
    <p:extLst>
      <p:ext uri="{BB962C8B-B14F-4D97-AF65-F5344CB8AC3E}">
        <p14:creationId xmlns:p14="http://schemas.microsoft.com/office/powerpoint/2010/main" val="980394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46768684"/>
              </p:ext>
            </p:extLst>
          </p:nvPr>
        </p:nvGraphicFramePr>
        <p:xfrm>
          <a:off x="304800" y="518160"/>
          <a:ext cx="8610600" cy="2834640"/>
        </p:xfrm>
        <a:graphic>
          <a:graphicData uri="http://schemas.openxmlformats.org/drawingml/2006/table">
            <a:tbl>
              <a:tblPr firstRow="1" bandRow="1">
                <a:tableStyleId>{5940675A-B579-460E-94D1-54222C63F5DA}</a:tableStyleId>
              </a:tblPr>
              <a:tblGrid>
                <a:gridCol w="1722120"/>
                <a:gridCol w="1722120"/>
                <a:gridCol w="1722120"/>
                <a:gridCol w="1767840"/>
                <a:gridCol w="1676400"/>
              </a:tblGrid>
              <a:tr h="370840">
                <a:tc>
                  <a:txBody>
                    <a:bodyPr/>
                    <a:lstStyle/>
                    <a:p>
                      <a:pPr algn="ctr"/>
                      <a:r>
                        <a:rPr lang="en-US" sz="2400" dirty="0" err="1" smtClean="0">
                          <a:latin typeface="NikoshBAN" pitchFamily="2" charset="0"/>
                          <a:cs typeface="NikoshBAN" pitchFamily="2" charset="0"/>
                        </a:rPr>
                        <a:t>মৌলের</a:t>
                      </a:r>
                      <a:r>
                        <a:rPr lang="en-US" sz="2400" baseline="0" dirty="0" smtClean="0">
                          <a:latin typeface="NikoshBAN" pitchFamily="2" charset="0"/>
                          <a:cs typeface="NikoshBAN" pitchFamily="2" charset="0"/>
                        </a:rPr>
                        <a:t> </a:t>
                      </a:r>
                      <a:r>
                        <a:rPr lang="en-US" sz="2400" baseline="0" dirty="0" err="1" smtClean="0">
                          <a:latin typeface="NikoshBAN" pitchFamily="2" charset="0"/>
                          <a:cs typeface="NikoshBAN" pitchFamily="2" charset="0"/>
                        </a:rPr>
                        <a:t>নাম</a:t>
                      </a:r>
                      <a:endParaRPr lang="en-US" sz="2400" dirty="0"/>
                    </a:p>
                  </a:txBody>
                  <a:tcPr/>
                </a:tc>
                <a:tc>
                  <a:txBody>
                    <a:bodyPr/>
                    <a:lstStyle/>
                    <a:p>
                      <a:pPr algn="ctr"/>
                      <a:r>
                        <a:rPr lang="bn-BD" sz="2400" dirty="0" smtClean="0">
                          <a:latin typeface="NikoshBAN" pitchFamily="2" charset="0"/>
                          <a:cs typeface="NikoshBAN" pitchFamily="2" charset="0"/>
                        </a:rPr>
                        <a:t>প্রতীক</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n-BD" sz="2400" dirty="0" smtClean="0">
                          <a:latin typeface="NikoshBAN" pitchFamily="2" charset="0"/>
                          <a:cs typeface="NikoshBAN" pitchFamily="2" charset="0"/>
                        </a:rPr>
                        <a:t>পারমাণবিক ভর</a:t>
                      </a:r>
                      <a:endParaRPr lang="en-US" sz="2400" dirty="0" smtClean="0">
                        <a:latin typeface="NikoshBAN" pitchFamily="2" charset="0"/>
                        <a:cs typeface="NikoshBAN" pitchFamily="2" charset="0"/>
                      </a:endParaRPr>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n-BD" sz="2400" dirty="0" smtClean="0">
                          <a:latin typeface="NikoshBAN" pitchFamily="2" charset="0"/>
                          <a:cs typeface="NikoshBAN" pitchFamily="2" charset="0"/>
                        </a:rPr>
                        <a:t>পারমাণবিক</a:t>
                      </a:r>
                      <a:r>
                        <a:rPr lang="bn-BD" sz="2400" baseline="0" dirty="0" smtClean="0">
                          <a:latin typeface="NikoshBAN" pitchFamily="2" charset="0"/>
                          <a:cs typeface="NikoshBAN" pitchFamily="2" charset="0"/>
                        </a:rPr>
                        <a:t> ভরের সমষ্টি</a:t>
                      </a:r>
                      <a:endParaRPr lang="en-US" sz="2400" dirty="0" smtClean="0">
                        <a:latin typeface="NikoshBAN" pitchFamily="2" charset="0"/>
                        <a:cs typeface="NikoshBAN" pitchFamily="2" charset="0"/>
                      </a:endParaRP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2400" dirty="0" smtClean="0">
                          <a:latin typeface="NikoshBAN" pitchFamily="2" charset="0"/>
                          <a:cs typeface="NikoshBAN" pitchFamily="2" charset="0"/>
                        </a:rPr>
                        <a:t>পারমাণবিক</a:t>
                      </a:r>
                      <a:r>
                        <a:rPr lang="bn-BD" sz="2400" baseline="0" dirty="0" smtClean="0">
                          <a:latin typeface="NikoshBAN" pitchFamily="2" charset="0"/>
                          <a:cs typeface="NikoshBAN" pitchFamily="2" charset="0"/>
                        </a:rPr>
                        <a:t> ভরের গড়</a:t>
                      </a:r>
                      <a:endParaRPr lang="en-US" sz="2400" dirty="0" smtClean="0">
                        <a:latin typeface="NikoshBAN" pitchFamily="2" charset="0"/>
                        <a:cs typeface="NikoshBAN" pitchFamily="2" charset="0"/>
                      </a:endParaRPr>
                    </a:p>
                    <a:p>
                      <a:endParaRPr lang="en-US" dirty="0"/>
                    </a:p>
                  </a:txBody>
                  <a:tcPr/>
                </a:tc>
              </a:tr>
              <a:tr h="370840">
                <a:tc>
                  <a:txBody>
                    <a:bodyPr/>
                    <a:lstStyle/>
                    <a:p>
                      <a:r>
                        <a:rPr lang="bn-BD" sz="3200" dirty="0" smtClean="0">
                          <a:latin typeface="NikoshBAN" pitchFamily="2" charset="0"/>
                          <a:cs typeface="NikoshBAN" pitchFamily="2" charset="0"/>
                        </a:rPr>
                        <a:t>লিথিয়াম</a:t>
                      </a:r>
                      <a:endParaRPr lang="en-US" sz="3200" dirty="0">
                        <a:latin typeface="NikoshBAN" pitchFamily="2" charset="0"/>
                        <a:cs typeface="NikoshBAN" pitchFamily="2" charset="0"/>
                      </a:endParaRPr>
                    </a:p>
                  </a:txBody>
                  <a:tcPr/>
                </a:tc>
                <a:tc>
                  <a:txBody>
                    <a:bodyPr/>
                    <a:lstStyle/>
                    <a:p>
                      <a:pPr algn="ctr"/>
                      <a:endParaRPr lang="en-US" sz="3200" dirty="0">
                        <a:latin typeface="NikoshBAN" pitchFamily="2" charset="0"/>
                        <a:cs typeface="NikoshBAN" pitchFamily="2" charset="0"/>
                      </a:endParaRPr>
                    </a:p>
                  </a:txBody>
                  <a:tcPr/>
                </a:tc>
                <a:tc>
                  <a:txBody>
                    <a:bodyPr/>
                    <a:lstStyle/>
                    <a:p>
                      <a:pPr algn="ctr"/>
                      <a:endParaRPr lang="en-US" sz="3200" dirty="0">
                        <a:latin typeface="NikoshBAN" pitchFamily="2" charset="0"/>
                        <a:cs typeface="NikoshBAN" pitchFamily="2" charset="0"/>
                      </a:endParaRPr>
                    </a:p>
                  </a:txBody>
                  <a:tcPr/>
                </a:tc>
                <a:tc rowSpan="3">
                  <a:txBody>
                    <a:bodyPr/>
                    <a:lstStyle/>
                    <a:p>
                      <a:pPr algn="ctr"/>
                      <a:endParaRPr lang="bn-BD" sz="3200" dirty="0" smtClean="0">
                        <a:latin typeface="NikoshBAN" pitchFamily="2" charset="0"/>
                        <a:cs typeface="NikoshBAN" pitchFamily="2" charset="0"/>
                      </a:endParaRPr>
                    </a:p>
                    <a:p>
                      <a:pPr algn="ctr"/>
                      <a:endParaRPr lang="en-US" sz="3200" dirty="0">
                        <a:latin typeface="NikoshBAN" pitchFamily="2" charset="0"/>
                        <a:cs typeface="NikoshBAN" pitchFamily="2" charset="0"/>
                      </a:endParaRPr>
                    </a:p>
                  </a:txBody>
                  <a:tcPr/>
                </a:tc>
                <a:tc rowSpan="3">
                  <a:txBody>
                    <a:bodyPr/>
                    <a:lstStyle/>
                    <a:p>
                      <a:endParaRPr lang="bn-BD" dirty="0" smtClean="0"/>
                    </a:p>
                    <a:p>
                      <a:endParaRPr lang="bn-BD" dirty="0" smtClean="0"/>
                    </a:p>
                    <a:p>
                      <a:pPr algn="ctr"/>
                      <a:endParaRPr lang="en-US" sz="3200" dirty="0">
                        <a:latin typeface="NikoshBAN" pitchFamily="2" charset="0"/>
                        <a:cs typeface="NikoshBAN" pitchFamily="2" charset="0"/>
                      </a:endParaRPr>
                    </a:p>
                  </a:txBody>
                  <a:tcPr/>
                </a:tc>
              </a:tr>
              <a:tr h="370840">
                <a:tc>
                  <a:txBody>
                    <a:bodyPr/>
                    <a:lstStyle/>
                    <a:p>
                      <a:r>
                        <a:rPr lang="bn-BD" sz="3200" dirty="0" smtClean="0">
                          <a:latin typeface="NikoshBAN" pitchFamily="2" charset="0"/>
                          <a:cs typeface="NikoshBAN" pitchFamily="2" charset="0"/>
                        </a:rPr>
                        <a:t>সোডিয়াম</a:t>
                      </a:r>
                      <a:endParaRPr lang="en-US" sz="3200" dirty="0">
                        <a:latin typeface="NikoshBAN" pitchFamily="2" charset="0"/>
                        <a:cs typeface="NikoshBAN" pitchFamily="2" charset="0"/>
                      </a:endParaRPr>
                    </a:p>
                  </a:txBody>
                  <a:tcPr/>
                </a:tc>
                <a:tc>
                  <a:txBody>
                    <a:bodyPr/>
                    <a:lstStyle/>
                    <a:p>
                      <a:pPr algn="ctr"/>
                      <a:endParaRPr lang="en-US" sz="3200" dirty="0">
                        <a:latin typeface="NikoshBAN" pitchFamily="2" charset="0"/>
                        <a:cs typeface="NikoshBAN" pitchFamily="2" charset="0"/>
                      </a:endParaRPr>
                    </a:p>
                  </a:txBody>
                  <a:tcPr/>
                </a:tc>
                <a:tc>
                  <a:txBody>
                    <a:bodyPr/>
                    <a:lstStyle/>
                    <a:p>
                      <a:pPr algn="ctr"/>
                      <a:endParaRPr lang="en-US" sz="3200" dirty="0">
                        <a:latin typeface="NikoshBAN" pitchFamily="2" charset="0"/>
                        <a:cs typeface="NikoshBAN" pitchFamily="2" charset="0"/>
                      </a:endParaRPr>
                    </a:p>
                  </a:txBody>
                  <a:tcPr/>
                </a:tc>
                <a:tc vMerge="1">
                  <a:txBody>
                    <a:bodyPr/>
                    <a:lstStyle/>
                    <a:p>
                      <a:endParaRPr lang="en-US" dirty="0"/>
                    </a:p>
                  </a:txBody>
                  <a:tcPr/>
                </a:tc>
                <a:tc vMerge="1">
                  <a:txBody>
                    <a:bodyPr/>
                    <a:lstStyle/>
                    <a:p>
                      <a:endParaRPr lang="en-US" dirty="0"/>
                    </a:p>
                  </a:txBody>
                  <a:tcPr/>
                </a:tc>
              </a:tr>
              <a:tr h="487680">
                <a:tc>
                  <a:txBody>
                    <a:bodyPr/>
                    <a:lstStyle/>
                    <a:p>
                      <a:r>
                        <a:rPr lang="bn-BD" sz="3200" dirty="0" smtClean="0">
                          <a:latin typeface="NikoshBAN" pitchFamily="2" charset="0"/>
                          <a:cs typeface="NikoshBAN" pitchFamily="2" charset="0"/>
                        </a:rPr>
                        <a:t>পটাসিয়াম</a:t>
                      </a:r>
                      <a:endParaRPr lang="en-US" sz="3200" dirty="0">
                        <a:latin typeface="NikoshBAN" pitchFamily="2" charset="0"/>
                        <a:cs typeface="NikoshBAN" pitchFamily="2" charset="0"/>
                      </a:endParaRPr>
                    </a:p>
                  </a:txBody>
                  <a:tcPr/>
                </a:tc>
                <a:tc>
                  <a:txBody>
                    <a:bodyPr/>
                    <a:lstStyle/>
                    <a:p>
                      <a:pPr algn="l"/>
                      <a:r>
                        <a:rPr lang="bn-BD" dirty="0" smtClean="0">
                          <a:latin typeface="NikoshBAN" pitchFamily="2" charset="0"/>
                          <a:cs typeface="NikoshBAN" pitchFamily="2" charset="0"/>
                        </a:rPr>
                        <a:t>          </a:t>
                      </a:r>
                      <a:r>
                        <a:rPr lang="bn-BD" sz="3200" dirty="0" smtClean="0">
                          <a:latin typeface="NikoshBAN" pitchFamily="2" charset="0"/>
                          <a:cs typeface="NikoshBAN" pitchFamily="2" charset="0"/>
                        </a:rPr>
                        <a:t> </a:t>
                      </a:r>
                      <a:endParaRPr lang="en-US" dirty="0">
                        <a:latin typeface="NikoshBAN" pitchFamily="2" charset="0"/>
                        <a:cs typeface="NikoshBAN" pitchFamily="2" charset="0"/>
                      </a:endParaRPr>
                    </a:p>
                  </a:txBody>
                  <a:tcPr/>
                </a:tc>
                <a:tc>
                  <a:txBody>
                    <a:bodyPr/>
                    <a:lstStyle/>
                    <a:p>
                      <a:pPr algn="ctr"/>
                      <a:endParaRPr lang="en-US" sz="3200" dirty="0">
                        <a:latin typeface="NikoshBAN" pitchFamily="2" charset="0"/>
                        <a:cs typeface="NikoshBAN" pitchFamily="2" charset="0"/>
                      </a:endParaRPr>
                    </a:p>
                  </a:txBody>
                  <a:tcPr/>
                </a:tc>
                <a:tc vMerge="1">
                  <a:txBody>
                    <a:bodyPr/>
                    <a:lstStyle/>
                    <a:p>
                      <a:endParaRPr lang="en-US" dirty="0"/>
                    </a:p>
                  </a:txBody>
                  <a:tcPr/>
                </a:tc>
                <a:tc vMerge="1">
                  <a:txBody>
                    <a:bodyPr/>
                    <a:lstStyle/>
                    <a:p>
                      <a:endParaRPr lang="en-US" dirty="0"/>
                    </a:p>
                  </a:txBody>
                  <a:tcPr/>
                </a:tc>
              </a:tr>
            </a:tbl>
          </a:graphicData>
        </a:graphic>
      </p:graphicFrame>
      <p:sp>
        <p:nvSpPr>
          <p:cNvPr id="3" name="TextBox 2"/>
          <p:cNvSpPr txBox="1"/>
          <p:nvPr/>
        </p:nvSpPr>
        <p:spPr>
          <a:xfrm>
            <a:off x="2362200" y="1752600"/>
            <a:ext cx="914400" cy="584775"/>
          </a:xfrm>
          <a:prstGeom prst="rect">
            <a:avLst/>
          </a:prstGeom>
          <a:noFill/>
        </p:spPr>
        <p:txBody>
          <a:bodyPr wrap="square" rtlCol="0">
            <a:spAutoFit/>
          </a:bodyPr>
          <a:lstStyle/>
          <a:p>
            <a:pPr algn="ctr"/>
            <a:r>
              <a:rPr lang="bn-BD"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
        <p:nvSpPr>
          <p:cNvPr id="4" name="TextBox 3"/>
          <p:cNvSpPr txBox="1"/>
          <p:nvPr/>
        </p:nvSpPr>
        <p:spPr>
          <a:xfrm>
            <a:off x="2362200" y="2895600"/>
            <a:ext cx="914400" cy="584775"/>
          </a:xfrm>
          <a:prstGeom prst="rect">
            <a:avLst/>
          </a:prstGeom>
          <a:noFill/>
        </p:spPr>
        <p:txBody>
          <a:bodyPr wrap="square" rtlCol="0">
            <a:spAutoFit/>
          </a:bodyPr>
          <a:lstStyle/>
          <a:p>
            <a:pPr algn="ctr"/>
            <a:r>
              <a:rPr lang="bn-BD"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
        <p:nvSpPr>
          <p:cNvPr id="5" name="TextBox 4"/>
          <p:cNvSpPr txBox="1"/>
          <p:nvPr/>
        </p:nvSpPr>
        <p:spPr>
          <a:xfrm>
            <a:off x="7620000" y="2286000"/>
            <a:ext cx="914400" cy="584775"/>
          </a:xfrm>
          <a:prstGeom prst="rect">
            <a:avLst/>
          </a:prstGeom>
          <a:noFill/>
        </p:spPr>
        <p:txBody>
          <a:bodyPr wrap="square" rtlCol="0">
            <a:spAutoFit/>
          </a:bodyPr>
          <a:lstStyle/>
          <a:p>
            <a:pPr algn="ctr"/>
            <a:r>
              <a:rPr lang="bn-BD"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
        <p:nvSpPr>
          <p:cNvPr id="6" name="TextBox 5"/>
          <p:cNvSpPr txBox="1"/>
          <p:nvPr/>
        </p:nvSpPr>
        <p:spPr>
          <a:xfrm>
            <a:off x="5943600" y="2286000"/>
            <a:ext cx="914400" cy="584775"/>
          </a:xfrm>
          <a:prstGeom prst="rect">
            <a:avLst/>
          </a:prstGeom>
          <a:noFill/>
        </p:spPr>
        <p:txBody>
          <a:bodyPr wrap="square" rtlCol="0">
            <a:spAutoFit/>
          </a:bodyPr>
          <a:lstStyle/>
          <a:p>
            <a:pPr algn="ctr"/>
            <a:r>
              <a:rPr lang="bn-BD"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
        <p:nvSpPr>
          <p:cNvPr id="7" name="TextBox 6"/>
          <p:cNvSpPr txBox="1"/>
          <p:nvPr/>
        </p:nvSpPr>
        <p:spPr>
          <a:xfrm>
            <a:off x="2362200" y="2286000"/>
            <a:ext cx="914400" cy="584775"/>
          </a:xfrm>
          <a:prstGeom prst="rect">
            <a:avLst/>
          </a:prstGeom>
          <a:noFill/>
        </p:spPr>
        <p:txBody>
          <a:bodyPr wrap="square" rtlCol="0">
            <a:spAutoFit/>
          </a:bodyPr>
          <a:lstStyle/>
          <a:p>
            <a:pPr algn="ctr"/>
            <a:r>
              <a:rPr lang="en-US" sz="3200" dirty="0" smtClean="0">
                <a:cs typeface="NikoshBAN" pitchFamily="2" charset="0"/>
              </a:rPr>
              <a:t>Na</a:t>
            </a:r>
            <a:endParaRPr lang="en-US" sz="3200" dirty="0">
              <a:cs typeface="NikoshBAN" pitchFamily="2" charset="0"/>
            </a:endParaRPr>
          </a:p>
        </p:txBody>
      </p:sp>
      <p:sp>
        <p:nvSpPr>
          <p:cNvPr id="8" name="TextBox 7"/>
          <p:cNvSpPr txBox="1"/>
          <p:nvPr/>
        </p:nvSpPr>
        <p:spPr>
          <a:xfrm>
            <a:off x="4191000" y="1752600"/>
            <a:ext cx="914400" cy="584775"/>
          </a:xfrm>
          <a:prstGeom prst="rect">
            <a:avLst/>
          </a:prstGeom>
          <a:noFill/>
        </p:spPr>
        <p:txBody>
          <a:bodyPr wrap="square" rtlCol="0">
            <a:spAutoFit/>
          </a:bodyPr>
          <a:lstStyle/>
          <a:p>
            <a:pPr algn="ctr"/>
            <a:r>
              <a:rPr lang="bn-BD"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
        <p:nvSpPr>
          <p:cNvPr id="9" name="TextBox 8"/>
          <p:cNvSpPr txBox="1"/>
          <p:nvPr/>
        </p:nvSpPr>
        <p:spPr>
          <a:xfrm>
            <a:off x="4114800" y="2286000"/>
            <a:ext cx="914400" cy="584775"/>
          </a:xfrm>
          <a:prstGeom prst="rect">
            <a:avLst/>
          </a:prstGeom>
          <a:solidFill>
            <a:schemeClr val="tx2">
              <a:lumMod val="40000"/>
              <a:lumOff val="60000"/>
            </a:schemeClr>
          </a:solidFill>
        </p:spPr>
        <p:txBody>
          <a:bodyPr wrap="square" rtlCol="0">
            <a:spAutoFit/>
          </a:bodyPr>
          <a:lstStyle/>
          <a:p>
            <a:pPr algn="ctr"/>
            <a:r>
              <a:rPr lang="en-US" sz="3200" dirty="0" smtClean="0">
                <a:cs typeface="NikoshBAN" pitchFamily="2" charset="0"/>
              </a:rPr>
              <a:t>23</a:t>
            </a:r>
            <a:endParaRPr lang="en-US" sz="3200" dirty="0">
              <a:cs typeface="NikoshBAN" pitchFamily="2" charset="0"/>
            </a:endParaRPr>
          </a:p>
        </p:txBody>
      </p:sp>
      <p:sp>
        <p:nvSpPr>
          <p:cNvPr id="10" name="TextBox 9"/>
          <p:cNvSpPr txBox="1"/>
          <p:nvPr/>
        </p:nvSpPr>
        <p:spPr>
          <a:xfrm>
            <a:off x="4114800" y="2895600"/>
            <a:ext cx="914400" cy="584775"/>
          </a:xfrm>
          <a:prstGeom prst="rect">
            <a:avLst/>
          </a:prstGeom>
          <a:noFill/>
        </p:spPr>
        <p:txBody>
          <a:bodyPr wrap="square" rtlCol="0">
            <a:spAutoFit/>
          </a:bodyPr>
          <a:lstStyle/>
          <a:p>
            <a:pPr algn="ctr"/>
            <a:r>
              <a:rPr lang="bn-BD"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graphicFrame>
        <p:nvGraphicFramePr>
          <p:cNvPr id="11" name="Table 10"/>
          <p:cNvGraphicFramePr>
            <a:graphicFrameLocks noGrp="1"/>
          </p:cNvGraphicFramePr>
          <p:nvPr/>
        </p:nvGraphicFramePr>
        <p:xfrm>
          <a:off x="762000" y="3886200"/>
          <a:ext cx="7848600" cy="2834640"/>
        </p:xfrm>
        <a:graphic>
          <a:graphicData uri="http://schemas.openxmlformats.org/drawingml/2006/table">
            <a:tbl>
              <a:tblPr firstRow="1" bandRow="1">
                <a:tableStyleId>{5940675A-B579-460E-94D1-54222C63F5DA}</a:tableStyleId>
              </a:tblPr>
              <a:tblGrid>
                <a:gridCol w="1569720"/>
                <a:gridCol w="1249680"/>
                <a:gridCol w="1371600"/>
                <a:gridCol w="1905000"/>
                <a:gridCol w="1752600"/>
              </a:tblGrid>
              <a:tr h="831809">
                <a:tc>
                  <a:txBody>
                    <a:bodyPr/>
                    <a:lstStyle/>
                    <a:p>
                      <a:pPr algn="ctr"/>
                      <a:r>
                        <a:rPr lang="en-US" sz="2400" dirty="0" err="1" smtClean="0">
                          <a:latin typeface="NikoshBAN" pitchFamily="2" charset="0"/>
                          <a:cs typeface="NikoshBAN" pitchFamily="2" charset="0"/>
                        </a:rPr>
                        <a:t>মৌলের</a:t>
                      </a:r>
                      <a:r>
                        <a:rPr lang="en-US" sz="2400" baseline="0" dirty="0" smtClean="0">
                          <a:latin typeface="NikoshBAN" pitchFamily="2" charset="0"/>
                          <a:cs typeface="NikoshBAN" pitchFamily="2" charset="0"/>
                        </a:rPr>
                        <a:t> </a:t>
                      </a:r>
                      <a:r>
                        <a:rPr lang="en-US" sz="2400" baseline="0" dirty="0" err="1" smtClean="0">
                          <a:latin typeface="NikoshBAN" pitchFamily="2" charset="0"/>
                          <a:cs typeface="NikoshBAN" pitchFamily="2" charset="0"/>
                        </a:rPr>
                        <a:t>নাম</a:t>
                      </a:r>
                      <a:endParaRPr lang="en-US" sz="2400" dirty="0"/>
                    </a:p>
                  </a:txBody>
                  <a:tcPr/>
                </a:tc>
                <a:tc>
                  <a:txBody>
                    <a:bodyPr/>
                    <a:lstStyle/>
                    <a:p>
                      <a:pPr algn="ctr"/>
                      <a:r>
                        <a:rPr lang="bn-BD" sz="2400" dirty="0" smtClean="0">
                          <a:latin typeface="NikoshBAN" pitchFamily="2" charset="0"/>
                          <a:cs typeface="NikoshBAN" pitchFamily="2" charset="0"/>
                        </a:rPr>
                        <a:t>প্রতীক</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n-BD" sz="2400" dirty="0" smtClean="0">
                          <a:latin typeface="NikoshBAN" pitchFamily="2" charset="0"/>
                          <a:cs typeface="NikoshBAN" pitchFamily="2" charset="0"/>
                        </a:rPr>
                        <a:t>পারমাণবিক ভর</a:t>
                      </a:r>
                      <a:endParaRPr lang="en-US" sz="2400" dirty="0" smtClean="0">
                        <a:latin typeface="NikoshBAN" pitchFamily="2" charset="0"/>
                        <a:cs typeface="NikoshBAN" pitchFamily="2" charset="0"/>
                      </a:endParaRPr>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n-BD" sz="2400" dirty="0" smtClean="0">
                          <a:latin typeface="NikoshBAN" pitchFamily="2" charset="0"/>
                          <a:cs typeface="NikoshBAN" pitchFamily="2" charset="0"/>
                        </a:rPr>
                        <a:t>পারমাণবিক</a:t>
                      </a:r>
                      <a:r>
                        <a:rPr lang="bn-BD" sz="2400" baseline="0" dirty="0" smtClean="0">
                          <a:latin typeface="NikoshBAN" pitchFamily="2" charset="0"/>
                          <a:cs typeface="NikoshBAN" pitchFamily="2" charset="0"/>
                        </a:rPr>
                        <a:t> ভরের সমষ্টি</a:t>
                      </a:r>
                      <a:endParaRPr lang="en-US" sz="2400" dirty="0" smtClean="0">
                        <a:latin typeface="NikoshBAN" pitchFamily="2" charset="0"/>
                        <a:cs typeface="NikoshBAN" pitchFamily="2" charset="0"/>
                      </a:endParaRP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2400" dirty="0" smtClean="0">
                          <a:latin typeface="NikoshBAN" pitchFamily="2" charset="0"/>
                          <a:cs typeface="NikoshBAN" pitchFamily="2" charset="0"/>
                        </a:rPr>
                        <a:t>পারমাণবিক</a:t>
                      </a:r>
                      <a:r>
                        <a:rPr lang="bn-BD" sz="2400" baseline="0" dirty="0" smtClean="0">
                          <a:latin typeface="NikoshBAN" pitchFamily="2" charset="0"/>
                          <a:cs typeface="NikoshBAN" pitchFamily="2" charset="0"/>
                        </a:rPr>
                        <a:t> ভরের সমষ্টি</a:t>
                      </a:r>
                      <a:endParaRPr lang="en-US" sz="2400" dirty="0" smtClean="0">
                        <a:latin typeface="NikoshBAN" pitchFamily="2" charset="0"/>
                        <a:cs typeface="NikoshBAN" pitchFamily="2" charset="0"/>
                      </a:endParaRPr>
                    </a:p>
                    <a:p>
                      <a:endParaRPr lang="en-US" dirty="0"/>
                    </a:p>
                  </a:txBody>
                  <a:tcPr/>
                </a:tc>
              </a:tr>
              <a:tr h="439010">
                <a:tc>
                  <a:txBody>
                    <a:bodyPr/>
                    <a:lstStyle/>
                    <a:p>
                      <a:r>
                        <a:rPr lang="bn-BD" sz="3200" dirty="0" smtClean="0">
                          <a:latin typeface="NikoshBAN" pitchFamily="2" charset="0"/>
                          <a:cs typeface="NikoshBAN" pitchFamily="2" charset="0"/>
                        </a:rPr>
                        <a:t>লিথিয়াম</a:t>
                      </a:r>
                      <a:endParaRPr lang="en-US" sz="3200" dirty="0">
                        <a:latin typeface="NikoshBAN" pitchFamily="2" charset="0"/>
                        <a:cs typeface="NikoshBAN" pitchFamily="2" charset="0"/>
                      </a:endParaRPr>
                    </a:p>
                  </a:txBody>
                  <a:tcPr/>
                </a:tc>
                <a:tc>
                  <a:txBody>
                    <a:bodyPr/>
                    <a:lstStyle/>
                    <a:p>
                      <a:pPr algn="ctr"/>
                      <a:r>
                        <a:rPr lang="en-US" sz="3200" dirty="0" smtClean="0">
                          <a:latin typeface="+mn-lt"/>
                          <a:cs typeface="NikoshBAN" pitchFamily="2" charset="0"/>
                        </a:rPr>
                        <a:t>Li</a:t>
                      </a:r>
                      <a:endParaRPr lang="en-US" sz="3200" dirty="0">
                        <a:latin typeface="+mn-lt"/>
                        <a:cs typeface="NikoshBAN" pitchFamily="2" charset="0"/>
                      </a:endParaRPr>
                    </a:p>
                  </a:txBody>
                  <a:tcPr/>
                </a:tc>
                <a:tc>
                  <a:txBody>
                    <a:bodyPr/>
                    <a:lstStyle/>
                    <a:p>
                      <a:pPr algn="ctr"/>
                      <a:r>
                        <a:rPr lang="en-US" sz="3200" dirty="0" smtClean="0">
                          <a:latin typeface="+mn-lt"/>
                          <a:cs typeface="NikoshBAN" pitchFamily="2" charset="0"/>
                        </a:rPr>
                        <a:t>7</a:t>
                      </a:r>
                      <a:endParaRPr lang="en-US" sz="3200" dirty="0">
                        <a:latin typeface="+mn-lt"/>
                        <a:cs typeface="NikoshBAN" pitchFamily="2" charset="0"/>
                      </a:endParaRPr>
                    </a:p>
                  </a:txBody>
                  <a:tcPr/>
                </a:tc>
                <a:tc rowSpan="3">
                  <a:txBody>
                    <a:bodyPr/>
                    <a:lstStyle/>
                    <a:p>
                      <a:pPr algn="ctr"/>
                      <a:endParaRPr lang="en-US" sz="3200" dirty="0" smtClean="0">
                        <a:latin typeface="+mn-lt"/>
                        <a:cs typeface="NikoshBAN" pitchFamily="2" charset="0"/>
                      </a:endParaRPr>
                    </a:p>
                    <a:p>
                      <a:pPr algn="ctr"/>
                      <a:r>
                        <a:rPr lang="en-US" sz="3200" dirty="0" smtClean="0">
                          <a:latin typeface="+mn-lt"/>
                          <a:cs typeface="NikoshBAN" pitchFamily="2" charset="0"/>
                        </a:rPr>
                        <a:t>7+39=46</a:t>
                      </a:r>
                      <a:endParaRPr lang="bn-BD" sz="3200" dirty="0" smtClean="0">
                        <a:latin typeface="+mn-lt"/>
                        <a:cs typeface="NikoshBAN" pitchFamily="2" charset="0"/>
                      </a:endParaRPr>
                    </a:p>
                    <a:p>
                      <a:pPr algn="ctr"/>
                      <a:endParaRPr lang="en-US" sz="3200" dirty="0">
                        <a:latin typeface="+mn-lt"/>
                        <a:cs typeface="NikoshBAN" pitchFamily="2" charset="0"/>
                      </a:endParaRPr>
                    </a:p>
                  </a:txBody>
                  <a:tcPr/>
                </a:tc>
                <a:tc rowSpan="3">
                  <a:txBody>
                    <a:bodyPr/>
                    <a:lstStyle/>
                    <a:p>
                      <a:endParaRPr lang="bn-BD" dirty="0" smtClean="0"/>
                    </a:p>
                    <a:p>
                      <a:r>
                        <a:rPr lang="en-US" sz="2800" dirty="0" smtClean="0"/>
                        <a:t>46÷2=</a:t>
                      </a:r>
                      <a:endParaRPr lang="bn-BD" sz="2800" dirty="0" smtClean="0"/>
                    </a:p>
                    <a:p>
                      <a:pPr algn="ctr"/>
                      <a:endParaRPr lang="en-US" sz="3200" dirty="0">
                        <a:latin typeface="NikoshBAN" pitchFamily="2" charset="0"/>
                        <a:cs typeface="NikoshBAN" pitchFamily="2" charset="0"/>
                      </a:endParaRPr>
                    </a:p>
                  </a:txBody>
                  <a:tcPr/>
                </a:tc>
              </a:tr>
              <a:tr h="439010">
                <a:tc>
                  <a:txBody>
                    <a:bodyPr/>
                    <a:lstStyle/>
                    <a:p>
                      <a:r>
                        <a:rPr lang="bn-BD" sz="3200" dirty="0" smtClean="0">
                          <a:latin typeface="NikoshBAN" pitchFamily="2" charset="0"/>
                          <a:cs typeface="NikoshBAN" pitchFamily="2" charset="0"/>
                        </a:rPr>
                        <a:t>সোডিয়াম</a:t>
                      </a:r>
                      <a:endParaRPr lang="en-US" sz="3200" dirty="0">
                        <a:latin typeface="NikoshBAN" pitchFamily="2" charset="0"/>
                        <a:cs typeface="NikoshBAN" pitchFamily="2" charset="0"/>
                      </a:endParaRPr>
                    </a:p>
                  </a:txBody>
                  <a:tcPr/>
                </a:tc>
                <a:tc>
                  <a:txBody>
                    <a:bodyPr/>
                    <a:lstStyle/>
                    <a:p>
                      <a:pPr algn="ctr"/>
                      <a:r>
                        <a:rPr lang="en-US" sz="3200" dirty="0" smtClean="0">
                          <a:latin typeface="NikoshBAN" pitchFamily="2" charset="0"/>
                          <a:cs typeface="NikoshBAN" pitchFamily="2" charset="0"/>
                        </a:rPr>
                        <a:t>Na</a:t>
                      </a:r>
                      <a:endParaRPr lang="en-US" sz="3200" dirty="0">
                        <a:latin typeface="NikoshBAN" pitchFamily="2" charset="0"/>
                        <a:cs typeface="NikoshBAN" pitchFamily="2" charset="0"/>
                      </a:endParaRPr>
                    </a:p>
                  </a:txBody>
                  <a:tcPr/>
                </a:tc>
                <a:tc>
                  <a:txBody>
                    <a:bodyPr/>
                    <a:lstStyle/>
                    <a:p>
                      <a:pPr algn="ctr"/>
                      <a:endParaRPr lang="en-US" sz="3200" dirty="0">
                        <a:latin typeface="+mn-lt"/>
                        <a:cs typeface="NikoshBAN" pitchFamily="2" charset="0"/>
                      </a:endParaRPr>
                    </a:p>
                  </a:txBody>
                  <a:tcPr/>
                </a:tc>
                <a:tc vMerge="1">
                  <a:txBody>
                    <a:bodyPr/>
                    <a:lstStyle/>
                    <a:p>
                      <a:endParaRPr lang="en-US" dirty="0"/>
                    </a:p>
                  </a:txBody>
                  <a:tcPr/>
                </a:tc>
                <a:tc vMerge="1">
                  <a:txBody>
                    <a:bodyPr/>
                    <a:lstStyle/>
                    <a:p>
                      <a:endParaRPr lang="en-US" dirty="0"/>
                    </a:p>
                  </a:txBody>
                  <a:tcPr/>
                </a:tc>
              </a:tr>
              <a:tr h="439010">
                <a:tc>
                  <a:txBody>
                    <a:bodyPr/>
                    <a:lstStyle/>
                    <a:p>
                      <a:r>
                        <a:rPr lang="bn-BD" sz="3200" dirty="0" smtClean="0">
                          <a:latin typeface="NikoshBAN" pitchFamily="2" charset="0"/>
                          <a:cs typeface="NikoshBAN" pitchFamily="2" charset="0"/>
                        </a:rPr>
                        <a:t>পটাসিয়াম</a:t>
                      </a:r>
                      <a:endParaRPr lang="en-US" sz="3200" dirty="0">
                        <a:latin typeface="NikoshBAN" pitchFamily="2" charset="0"/>
                        <a:cs typeface="NikoshBAN" pitchFamily="2" charset="0"/>
                      </a:endParaRPr>
                    </a:p>
                  </a:txBody>
                  <a:tcPr/>
                </a:tc>
                <a:tc>
                  <a:txBody>
                    <a:bodyPr/>
                    <a:lstStyle/>
                    <a:p>
                      <a:pPr algn="l"/>
                      <a:r>
                        <a:rPr lang="bn-BD" dirty="0" smtClean="0">
                          <a:latin typeface="NikoshBAN" pitchFamily="2" charset="0"/>
                          <a:cs typeface="NikoshBAN" pitchFamily="2" charset="0"/>
                        </a:rPr>
                        <a:t>      </a:t>
                      </a:r>
                      <a:r>
                        <a:rPr lang="en-US" sz="3200" dirty="0" smtClean="0">
                          <a:latin typeface="NikoshBAN" pitchFamily="2" charset="0"/>
                          <a:cs typeface="NikoshBAN" pitchFamily="2" charset="0"/>
                        </a:rPr>
                        <a:t>K</a:t>
                      </a:r>
                      <a:endParaRPr lang="en-US" dirty="0">
                        <a:latin typeface="NikoshBAN" pitchFamily="2" charset="0"/>
                        <a:cs typeface="NikoshBAN" pitchFamily="2" charset="0"/>
                      </a:endParaRPr>
                    </a:p>
                  </a:txBody>
                  <a:tcPr/>
                </a:tc>
                <a:tc>
                  <a:txBody>
                    <a:bodyPr/>
                    <a:lstStyle/>
                    <a:p>
                      <a:pPr algn="ctr"/>
                      <a:r>
                        <a:rPr lang="en-US" sz="3200" dirty="0" smtClean="0">
                          <a:latin typeface="+mn-lt"/>
                          <a:cs typeface="NikoshBAN" pitchFamily="2" charset="0"/>
                        </a:rPr>
                        <a:t>39</a:t>
                      </a:r>
                      <a:endParaRPr lang="en-US" sz="3200" dirty="0">
                        <a:latin typeface="+mn-lt"/>
                        <a:cs typeface="NikoshBAN" pitchFamily="2" charset="0"/>
                      </a:endParaRPr>
                    </a:p>
                  </a:txBody>
                  <a:tcPr/>
                </a:tc>
                <a:tc vMerge="1">
                  <a:txBody>
                    <a:bodyPr/>
                    <a:lstStyle/>
                    <a:p>
                      <a:endParaRPr lang="en-US" dirty="0"/>
                    </a:p>
                  </a:txBody>
                  <a:tcPr/>
                </a:tc>
                <a:tc vMerge="1">
                  <a:txBody>
                    <a:bodyPr/>
                    <a:lstStyle/>
                    <a:p>
                      <a:endParaRPr lang="en-US" dirty="0"/>
                    </a:p>
                  </a:txBody>
                  <a:tcPr/>
                </a:tc>
              </a:tr>
            </a:tbl>
          </a:graphicData>
        </a:graphic>
      </p:graphicFrame>
      <p:sp>
        <p:nvSpPr>
          <p:cNvPr id="12" name="TextBox 11"/>
          <p:cNvSpPr txBox="1"/>
          <p:nvPr/>
        </p:nvSpPr>
        <p:spPr>
          <a:xfrm>
            <a:off x="3886200" y="5562600"/>
            <a:ext cx="685800" cy="523220"/>
          </a:xfrm>
          <a:prstGeom prst="rect">
            <a:avLst/>
          </a:prstGeom>
          <a:solidFill>
            <a:schemeClr val="tx2">
              <a:lumMod val="60000"/>
              <a:lumOff val="40000"/>
            </a:schemeClr>
          </a:solidFill>
        </p:spPr>
        <p:txBody>
          <a:bodyPr wrap="square" rtlCol="0">
            <a:spAutoFit/>
          </a:bodyPr>
          <a:lstStyle/>
          <a:p>
            <a:pPr algn="ctr"/>
            <a:r>
              <a:rPr lang="en-US" sz="2800" dirty="0" smtClean="0"/>
              <a:t>23</a:t>
            </a:r>
            <a:endParaRPr lang="en-US" sz="2800" dirty="0"/>
          </a:p>
        </p:txBody>
      </p:sp>
      <p:sp>
        <p:nvSpPr>
          <p:cNvPr id="13" name="TextBox 12"/>
          <p:cNvSpPr txBox="1"/>
          <p:nvPr/>
        </p:nvSpPr>
        <p:spPr>
          <a:xfrm>
            <a:off x="7924800" y="5257800"/>
            <a:ext cx="685800" cy="523220"/>
          </a:xfrm>
          <a:prstGeom prst="rect">
            <a:avLst/>
          </a:prstGeom>
          <a:solidFill>
            <a:schemeClr val="tx2">
              <a:lumMod val="60000"/>
              <a:lumOff val="40000"/>
            </a:schemeClr>
          </a:solidFill>
        </p:spPr>
        <p:txBody>
          <a:bodyPr wrap="square" rtlCol="0">
            <a:spAutoFit/>
          </a:bodyPr>
          <a:lstStyle/>
          <a:p>
            <a:r>
              <a:rPr lang="en-US" sz="2800" dirty="0" smtClean="0"/>
              <a:t>23</a:t>
            </a:r>
            <a:endParaRPr lang="en-US" sz="2800" dirty="0"/>
          </a:p>
        </p:txBody>
      </p:sp>
      <p:sp>
        <p:nvSpPr>
          <p:cNvPr id="14" name="TextBox 13"/>
          <p:cNvSpPr txBox="1"/>
          <p:nvPr/>
        </p:nvSpPr>
        <p:spPr>
          <a:xfrm>
            <a:off x="3276600" y="3505200"/>
            <a:ext cx="2743200" cy="400110"/>
          </a:xfrm>
          <a:prstGeom prst="rect">
            <a:avLst/>
          </a:prstGeom>
          <a:noFill/>
        </p:spPr>
        <p:txBody>
          <a:bodyPr wrap="square" rtlCol="0">
            <a:spAutoFit/>
          </a:bodyPr>
          <a:lstStyle/>
          <a:p>
            <a:pPr algn="ctr"/>
            <a:r>
              <a:rPr lang="bn-BD" sz="2000" dirty="0" smtClean="0">
                <a:latin typeface="NikoshBAN" pitchFamily="2" charset="0"/>
                <a:cs typeface="NikoshBAN" pitchFamily="2" charset="0"/>
              </a:rPr>
              <a:t>ফলাফল মিলিয়ে নাও</a:t>
            </a:r>
            <a:endParaRPr lang="en-US" sz="2000" dirty="0">
              <a:latin typeface="NikoshBAN" pitchFamily="2" charset="0"/>
              <a:cs typeface="NikoshBAN" pitchFamily="2" charset="0"/>
            </a:endParaRPr>
          </a:p>
        </p:txBody>
      </p:sp>
      <p:sp>
        <p:nvSpPr>
          <p:cNvPr id="15" name="TextBox 14"/>
          <p:cNvSpPr txBox="1"/>
          <p:nvPr/>
        </p:nvSpPr>
        <p:spPr>
          <a:xfrm>
            <a:off x="1752600" y="0"/>
            <a:ext cx="5410200" cy="584775"/>
          </a:xfrm>
          <a:prstGeom prst="rect">
            <a:avLst/>
          </a:prstGeom>
          <a:noFill/>
        </p:spPr>
        <p:txBody>
          <a:bodyPr wrap="square" rtlCol="0">
            <a:spAutoFit/>
          </a:bodyPr>
          <a:lstStyle/>
          <a:p>
            <a:pPr algn="ctr"/>
            <a:r>
              <a:rPr lang="bn-BD" sz="3200" dirty="0" smtClean="0">
                <a:latin typeface="NikoshBAN" pitchFamily="2" charset="0"/>
                <a:cs typeface="NikoshBAN" pitchFamily="2" charset="0"/>
              </a:rPr>
              <a:t>চিন্তা করে উত্তর দাও</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220404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ppt_x</p:attrName>
                                        </p:attrNameLst>
                                      </p:cBhvr>
                                      <p:tavLst>
                                        <p:tav tm="0">
                                          <p:val>
                                            <p:strVal val="#ppt_x-.2"/>
                                          </p:val>
                                        </p:tav>
                                        <p:tav tm="100000">
                                          <p:val>
                                            <p:strVal val="#ppt_x"/>
                                          </p:val>
                                        </p:tav>
                                      </p:tavLst>
                                    </p:anim>
                                    <p:anim calcmode="lin" valueType="num">
                                      <p:cBhvr>
                                        <p:cTn id="15"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ppt_x</p:attrName>
                                        </p:attrNameLst>
                                      </p:cBhvr>
                                      <p:tavLst>
                                        <p:tav tm="0">
                                          <p:val>
                                            <p:strVal val="#ppt_x-.2"/>
                                          </p:val>
                                        </p:tav>
                                        <p:tav tm="100000">
                                          <p:val>
                                            <p:strVal val="#ppt_x"/>
                                          </p:val>
                                        </p:tav>
                                      </p:tavLst>
                                    </p:anim>
                                    <p:anim calcmode="lin" valueType="num">
                                      <p:cBhvr>
                                        <p:cTn id="22"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23" dur="10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1000" fill="hold"/>
                                        <p:tgtEl>
                                          <p:spTgt spid="10"/>
                                        </p:tgtEl>
                                        <p:attrNameLst>
                                          <p:attrName>ppt_x</p:attrName>
                                        </p:attrNameLst>
                                      </p:cBhvr>
                                      <p:tavLst>
                                        <p:tav tm="0">
                                          <p:val>
                                            <p:strVal val="#ppt_x-.2"/>
                                          </p:val>
                                        </p:tav>
                                        <p:tav tm="100000">
                                          <p:val>
                                            <p:strVal val="#ppt_x"/>
                                          </p:val>
                                        </p:tav>
                                      </p:tavLst>
                                    </p:anim>
                                    <p:anim calcmode="lin" valueType="num">
                                      <p:cBhvr>
                                        <p:cTn id="29"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1000" fill="hold"/>
                                        <p:tgtEl>
                                          <p:spTgt spid="6"/>
                                        </p:tgtEl>
                                        <p:attrNameLst>
                                          <p:attrName>ppt_x</p:attrName>
                                        </p:attrNameLst>
                                      </p:cBhvr>
                                      <p:tavLst>
                                        <p:tav tm="0">
                                          <p:val>
                                            <p:strVal val="#ppt_x-.2"/>
                                          </p:val>
                                        </p:tav>
                                        <p:tav tm="100000">
                                          <p:val>
                                            <p:strVal val="#ppt_x"/>
                                          </p:val>
                                        </p:tav>
                                      </p:tavLst>
                                    </p:anim>
                                    <p:anim calcmode="lin" valueType="num">
                                      <p:cBhvr>
                                        <p:cTn id="36"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37" dur="10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p:cTn id="42" dur="1000" fill="hold"/>
                                        <p:tgtEl>
                                          <p:spTgt spid="5"/>
                                        </p:tgtEl>
                                        <p:attrNameLst>
                                          <p:attrName>ppt_x</p:attrName>
                                        </p:attrNameLst>
                                      </p:cBhvr>
                                      <p:tavLst>
                                        <p:tav tm="0">
                                          <p:val>
                                            <p:strVal val="#ppt_x-.2"/>
                                          </p:val>
                                        </p:tav>
                                        <p:tav tm="100000">
                                          <p:val>
                                            <p:strVal val="#ppt_x"/>
                                          </p:val>
                                        </p:tav>
                                      </p:tavLst>
                                    </p:anim>
                                    <p:anim calcmode="lin" valueType="num">
                                      <p:cBhvr>
                                        <p:cTn id="43"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44" dur="1000"/>
                                        <p:tgtEl>
                                          <p:spTgt spid="5"/>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1000" fill="hold"/>
                                        <p:tgtEl>
                                          <p:spTgt spid="7"/>
                                        </p:tgtEl>
                                        <p:attrNameLst>
                                          <p:attrName>ppt_x</p:attrName>
                                        </p:attrNameLst>
                                      </p:cBhvr>
                                      <p:tavLst>
                                        <p:tav tm="0">
                                          <p:val>
                                            <p:strVal val="#ppt_x-.2"/>
                                          </p:val>
                                        </p:tav>
                                        <p:tav tm="100000">
                                          <p:val>
                                            <p:strVal val="#ppt_x"/>
                                          </p:val>
                                        </p:tav>
                                      </p:tavLst>
                                    </p:anim>
                                    <p:anim calcmode="lin" valueType="num">
                                      <p:cBhvr>
                                        <p:cTn id="50"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51" dur="1000"/>
                                        <p:tgtEl>
                                          <p:spTgt spid="7"/>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1000" fill="hold"/>
                                        <p:tgtEl>
                                          <p:spTgt spid="14"/>
                                        </p:tgtEl>
                                        <p:attrNameLst>
                                          <p:attrName>ppt_x</p:attrName>
                                        </p:attrNameLst>
                                      </p:cBhvr>
                                      <p:tavLst>
                                        <p:tav tm="0">
                                          <p:val>
                                            <p:strVal val="#ppt_x-.2"/>
                                          </p:val>
                                        </p:tav>
                                        <p:tav tm="100000">
                                          <p:val>
                                            <p:strVal val="#ppt_x"/>
                                          </p:val>
                                        </p:tav>
                                      </p:tavLst>
                                    </p:anim>
                                    <p:anim calcmode="lin" valueType="num">
                                      <p:cBhvr>
                                        <p:cTn id="57"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58" dur="1000"/>
                                        <p:tgtEl>
                                          <p:spTgt spid="14"/>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nodeType="click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p:cTn id="63" dur="1000" fill="hold"/>
                                        <p:tgtEl>
                                          <p:spTgt spid="11"/>
                                        </p:tgtEl>
                                        <p:attrNameLst>
                                          <p:attrName>ppt_x</p:attrName>
                                        </p:attrNameLst>
                                      </p:cBhvr>
                                      <p:tavLst>
                                        <p:tav tm="0">
                                          <p:val>
                                            <p:strVal val="#ppt_x-.2"/>
                                          </p:val>
                                        </p:tav>
                                        <p:tav tm="100000">
                                          <p:val>
                                            <p:strVal val="#ppt_x"/>
                                          </p:val>
                                        </p:tav>
                                      </p:tavLst>
                                    </p:anim>
                                    <p:anim calcmode="lin" valueType="num">
                                      <p:cBhvr>
                                        <p:cTn id="64"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65" dur="1000"/>
                                        <p:tgtEl>
                                          <p:spTgt spid="11"/>
                                        </p:tgtEl>
                                      </p:cBhvr>
                                    </p:animEffect>
                                  </p:childTnLst>
                                </p:cTn>
                              </p:par>
                            </p:childTnLst>
                          </p:cTn>
                        </p:par>
                      </p:childTnLst>
                    </p:cTn>
                  </p:par>
                  <p:par>
                    <p:cTn id="66" fill="hold">
                      <p:stCondLst>
                        <p:cond delay="indefinite"/>
                      </p:stCondLst>
                      <p:childTnLst>
                        <p:par>
                          <p:cTn id="67" fill="hold">
                            <p:stCondLst>
                              <p:cond delay="0"/>
                            </p:stCondLst>
                            <p:childTnLst>
                              <p:par>
                                <p:cTn id="68" presetID="23" presetClass="entr" presetSubtype="16" repeatCount="indefinite" fill="hold" grpId="0" nodeType="clickEffect">
                                  <p:stCondLst>
                                    <p:cond delay="0"/>
                                  </p:stCondLst>
                                  <p:childTnLst>
                                    <p:set>
                                      <p:cBhvr>
                                        <p:cTn id="69" dur="1" fill="hold">
                                          <p:stCondLst>
                                            <p:cond delay="0"/>
                                          </p:stCondLst>
                                        </p:cTn>
                                        <p:tgtEl>
                                          <p:spTgt spid="13"/>
                                        </p:tgtEl>
                                        <p:attrNameLst>
                                          <p:attrName>style.visibility</p:attrName>
                                        </p:attrNameLst>
                                      </p:cBhvr>
                                      <p:to>
                                        <p:strVal val="visible"/>
                                      </p:to>
                                    </p:set>
                                    <p:anim calcmode="lin" valueType="num">
                                      <p:cBhvr>
                                        <p:cTn id="70" dur="1000" fill="hold"/>
                                        <p:tgtEl>
                                          <p:spTgt spid="13"/>
                                        </p:tgtEl>
                                        <p:attrNameLst>
                                          <p:attrName>ppt_w</p:attrName>
                                        </p:attrNameLst>
                                      </p:cBhvr>
                                      <p:tavLst>
                                        <p:tav tm="0">
                                          <p:val>
                                            <p:fltVal val="0"/>
                                          </p:val>
                                        </p:tav>
                                        <p:tav tm="100000">
                                          <p:val>
                                            <p:strVal val="#ppt_w"/>
                                          </p:val>
                                        </p:tav>
                                      </p:tavLst>
                                    </p:anim>
                                    <p:anim calcmode="lin" valueType="num">
                                      <p:cBhvr>
                                        <p:cTn id="71" dur="10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72" fill="hold">
                      <p:stCondLst>
                        <p:cond delay="indefinite"/>
                      </p:stCondLst>
                      <p:childTnLst>
                        <p:par>
                          <p:cTn id="73" fill="hold">
                            <p:stCondLst>
                              <p:cond delay="0"/>
                            </p:stCondLst>
                            <p:childTnLst>
                              <p:par>
                                <p:cTn id="74" presetID="23" presetClass="entr" presetSubtype="16" repeatCount="indefinite" fill="hold" grpId="0" nodeType="clickEffect">
                                  <p:stCondLst>
                                    <p:cond delay="0"/>
                                  </p:stCondLst>
                                  <p:childTnLst>
                                    <p:set>
                                      <p:cBhvr>
                                        <p:cTn id="75" dur="1" fill="hold">
                                          <p:stCondLst>
                                            <p:cond delay="0"/>
                                          </p:stCondLst>
                                        </p:cTn>
                                        <p:tgtEl>
                                          <p:spTgt spid="12"/>
                                        </p:tgtEl>
                                        <p:attrNameLst>
                                          <p:attrName>style.visibility</p:attrName>
                                        </p:attrNameLst>
                                      </p:cBhvr>
                                      <p:to>
                                        <p:strVal val="visible"/>
                                      </p:to>
                                    </p:set>
                                    <p:anim calcmode="lin" valueType="num">
                                      <p:cBhvr>
                                        <p:cTn id="76" dur="1000" fill="hold"/>
                                        <p:tgtEl>
                                          <p:spTgt spid="12"/>
                                        </p:tgtEl>
                                        <p:attrNameLst>
                                          <p:attrName>ppt_w</p:attrName>
                                        </p:attrNameLst>
                                      </p:cBhvr>
                                      <p:tavLst>
                                        <p:tav tm="0">
                                          <p:val>
                                            <p:fltVal val="0"/>
                                          </p:val>
                                        </p:tav>
                                        <p:tav tm="100000">
                                          <p:val>
                                            <p:strVal val="#ppt_w"/>
                                          </p:val>
                                        </p:tav>
                                      </p:tavLst>
                                    </p:anim>
                                    <p:anim calcmode="lin" valueType="num">
                                      <p:cBhvr>
                                        <p:cTn id="77" dur="10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78" fill="hold">
                      <p:stCondLst>
                        <p:cond delay="indefinite"/>
                      </p:stCondLst>
                      <p:childTnLst>
                        <p:par>
                          <p:cTn id="79" fill="hold">
                            <p:stCondLst>
                              <p:cond delay="0"/>
                            </p:stCondLst>
                            <p:childTnLst>
                              <p:par>
                                <p:cTn id="80" presetID="23" presetClass="entr" presetSubtype="16" repeatCount="indefinite" fill="hold" grpId="0" nodeType="click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p:cTn id="82" dur="1000" fill="hold"/>
                                        <p:tgtEl>
                                          <p:spTgt spid="9"/>
                                        </p:tgtEl>
                                        <p:attrNameLst>
                                          <p:attrName>ppt_w</p:attrName>
                                        </p:attrNameLst>
                                      </p:cBhvr>
                                      <p:tavLst>
                                        <p:tav tm="0">
                                          <p:val>
                                            <p:fltVal val="0"/>
                                          </p:val>
                                        </p:tav>
                                        <p:tav tm="100000">
                                          <p:val>
                                            <p:strVal val="#ppt_w"/>
                                          </p:val>
                                        </p:tav>
                                      </p:tavLst>
                                    </p:anim>
                                    <p:anim calcmode="lin" valueType="num">
                                      <p:cBhvr>
                                        <p:cTn id="83" dur="10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animBg="1"/>
      <p:bldP spid="10" grpId="0"/>
      <p:bldP spid="12" grpId="0" animBg="1"/>
      <p:bldP spid="13" grpId="0" animBg="1"/>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384</Words>
  <Application>Microsoft Office PowerPoint</Application>
  <PresentationFormat>Widescreen</PresentationFormat>
  <Paragraphs>137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7</cp:revision>
  <dcterms:created xsi:type="dcterms:W3CDTF">2019-10-12T02:55:33Z</dcterms:created>
  <dcterms:modified xsi:type="dcterms:W3CDTF">2019-10-12T04:53:58Z</dcterms:modified>
</cp:coreProperties>
</file>