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88" r:id="rId3"/>
    <p:sldId id="265" r:id="rId4"/>
    <p:sldId id="269" r:id="rId5"/>
    <p:sldId id="280" r:id="rId6"/>
    <p:sldId id="277" r:id="rId7"/>
    <p:sldId id="296" r:id="rId8"/>
    <p:sldId id="278" r:id="rId9"/>
    <p:sldId id="291" r:id="rId10"/>
    <p:sldId id="290" r:id="rId11"/>
    <p:sldId id="287" r:id="rId12"/>
    <p:sldId id="289" r:id="rId13"/>
    <p:sldId id="294" r:id="rId14"/>
    <p:sldId id="292" r:id="rId15"/>
    <p:sldId id="293" r:id="rId16"/>
    <p:sldId id="295" r:id="rId17"/>
    <p:sldId id="281" r:id="rId18"/>
    <p:sldId id="28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A6A45F14-DADC-4F53-8EE1-EB29335C70B8}">
          <p14:sldIdLst>
            <p14:sldId id="266"/>
            <p14:sldId id="256"/>
          </p14:sldIdLst>
        </p14:section>
        <p14:section name="Untitled Section" id="{870963A5-FCC8-440B-9BA2-E74DC9E10EDD}">
          <p14:sldIdLst>
            <p14:sldId id="265"/>
            <p14:sldId id="280"/>
            <p14:sldId id="277"/>
            <p14:sldId id="278"/>
            <p14:sldId id="279"/>
            <p14:sldId id="269"/>
            <p14:sldId id="264"/>
            <p14:sldId id="281"/>
            <p14:sldId id="28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60093"/>
    <a:srgbClr val="102116"/>
    <a:srgbClr val="FFFF99"/>
    <a:srgbClr val="C75F09"/>
    <a:srgbClr val="006600"/>
    <a:srgbClr val="FFCC66"/>
    <a:srgbClr val="66FF33"/>
    <a:srgbClr val="CEAF3E"/>
    <a:srgbClr val="12C3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71" autoAdjust="0"/>
  </p:normalViewPr>
  <p:slideViewPr>
    <p:cSldViewPr>
      <p:cViewPr>
        <p:scale>
          <a:sx n="87" d="100"/>
          <a:sy n="87" d="100"/>
        </p:scale>
        <p:origin x="-10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DFA1E-173B-4535-8584-1FEF5DFEE940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35FB-0F0A-4EAB-8FA2-3EA416FD6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935FB-0F0A-4EAB-8FA2-3EA416FD68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935FB-0F0A-4EAB-8FA2-3EA416FD68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935FB-0F0A-4EAB-8FA2-3EA416FD682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935FB-0F0A-4EAB-8FA2-3EA416FD682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7772400" y="1066800"/>
            <a:ext cx="5486400" cy="121920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0" y="381000"/>
            <a:ext cx="9144000" cy="2438400"/>
          </a:xfrm>
          <a:prstGeom prst="downArrowCallout">
            <a:avLst>
              <a:gd name="adj1" fmla="val 36194"/>
              <a:gd name="adj2" fmla="val 25000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t="6371" r="-1053"/>
          <a:stretch/>
        </p:blipFill>
        <p:spPr>
          <a:xfrm>
            <a:off x="0" y="2137410"/>
            <a:ext cx="8991600" cy="47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4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1219200"/>
            <a:ext cx="4800600" cy="874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অর্ধ পরিবাহী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পদার্থের প্রকারভেদ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3626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অর্ধ পরিবাহী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886200" y="2094131"/>
            <a:ext cx="1219200" cy="42046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1" idx="0"/>
            <a:endCxn id="13" idx="0"/>
          </p:cNvCxnSpPr>
          <p:nvPr/>
        </p:nvCxnSpPr>
        <p:spPr>
          <a:xfrm rot="16200000" flipH="1">
            <a:off x="4337998" y="-272102"/>
            <a:ext cx="10804" cy="55626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1371600" y="2503796"/>
            <a:ext cx="381000" cy="381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34200" y="2514600"/>
            <a:ext cx="381000" cy="381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0500" y="68580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বিশুদ্ধ অর্ধ পরিবাহী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715000" y="68580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অবিশুদ্ধ অর্ধপরিবাহী</a:t>
            </a:r>
            <a:endParaRPr lang="as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4495800"/>
            <a:ext cx="3657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 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অর্ধ পরিবাহী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4495800"/>
            <a:ext cx="3429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 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অর্ধ পরিবাহী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6467901" y="3429000"/>
            <a:ext cx="618699" cy="657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5" idx="0"/>
            <a:endCxn id="27" idx="0"/>
          </p:cNvCxnSpPr>
          <p:nvPr/>
        </p:nvCxnSpPr>
        <p:spPr>
          <a:xfrm>
            <a:off x="3938801" y="4114800"/>
            <a:ext cx="4674074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>
            <a:off x="3672101" y="4114800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8382000" y="4114800"/>
            <a:ext cx="46174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3331 L 0.00417 -0.577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2914 L -3.33333E-6 -0.573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11" grpId="0" animBg="1"/>
      <p:bldP spid="13" grpId="0" animBg="1"/>
      <p:bldP spid="15" grpId="1" animBg="1"/>
      <p:bldP spid="16" grpId="1" animBg="1"/>
      <p:bldP spid="19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37481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62200" y="33671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56894" y="4038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819400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286000" y="4038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242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89779" y="37481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708778" y="3367180"/>
            <a:ext cx="1396621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028494" y="4038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190294" y="4495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657600" y="3733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495094" y="3276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486400" y="3733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105400" y="33528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400094" y="4052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486400" y="4419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029200" y="3748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7912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114800" y="25146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0" y="21336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028494" y="27432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266494" y="3276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657600" y="2514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572000" y="2057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038600" y="49673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657600" y="45863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952294" y="5195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418894" y="5653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581400" y="49530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4419600" y="4495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5410200" y="4953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5029200" y="45720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323894" y="5195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715000" y="5638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953000" y="4891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790494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667000" y="49673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286000" y="45863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580694" y="5272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047294" y="5653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209800" y="5272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048000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2743200" y="25289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2362200" y="21479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656894" y="2819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8194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286000" y="2819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124200" y="2071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5486400" y="25289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5105400" y="21479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6400094" y="27575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5486400" y="3214780"/>
            <a:ext cx="153106" cy="2142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5029200" y="2452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5791200" y="2071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6002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n-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অর্ধ পরিবাহী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858000" y="3733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477000" y="33528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695494" y="4052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6858000" y="4419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6400800" y="3748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71628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781800" y="4953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400800" y="45720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695494" y="5195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086600" y="5638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6324600" y="4891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7162094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6858000" y="25289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6477000" y="21479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7771694" y="27575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68580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6400800" y="2452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7162800" y="2071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5486400" y="3719420"/>
            <a:ext cx="609600" cy="457200"/>
          </a:xfrm>
          <a:prstGeom prst="ellipse">
            <a:avLst/>
          </a:prstGeom>
          <a:solidFill>
            <a:srgbClr val="CEAF3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5105400" y="333842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400094" y="4038600"/>
            <a:ext cx="153106" cy="2142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5486400" y="4405220"/>
            <a:ext cx="153106" cy="2142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5029200" y="3733800"/>
            <a:ext cx="153106" cy="2142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5791200" y="3200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172200" y="3429000"/>
            <a:ext cx="153106" cy="2142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6858000" y="914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086600" y="990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696200" y="801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6">
                    <a:lumMod val="50000"/>
                  </a:schemeClr>
                </a:solidFill>
              </a:rPr>
              <a:t>ইলেকট্রন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30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85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37481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62200" y="33671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56894" y="4038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819400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286000" y="4038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242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89779" y="37481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708778" y="3367180"/>
            <a:ext cx="1396621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028494" y="4038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190294" y="4495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657600" y="3733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495094" y="3276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486400" y="3733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105400" y="33528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400094" y="4052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486400" y="4419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029200" y="3748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7912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114800" y="25146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0" y="21336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028494" y="27432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266494" y="3276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657600" y="2514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572000" y="2057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038600" y="49673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657600" y="45863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952294" y="5195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418894" y="5653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581400" y="49530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4419600" y="4495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5410200" y="4953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5029200" y="45720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323894" y="5195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715000" y="5638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953000" y="4891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790494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667000" y="49673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286000" y="45863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580694" y="5272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047294" y="5653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209800" y="5272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048000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2743200" y="25289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2362200" y="21479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656894" y="2819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8194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286000" y="2819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124200" y="2071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5486400" y="25289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5105400" y="21479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6400094" y="27575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54864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5029200" y="2452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5791200" y="2071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p-</a:t>
            </a:r>
            <a:r>
              <a:rPr lang="bn-BD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অর্ধ পরিবাহী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Content Placeholder 99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858000" y="3733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477000" y="33528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695494" y="4052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6858000" y="4419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6400800" y="4052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71628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781800" y="4953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400800" y="45720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695494" y="5195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086600" y="5638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6324600" y="4891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7162094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6858000" y="25289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6477000" y="21479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7771694" y="27575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68580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6400800" y="2452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7162800" y="2071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5486400" y="3719420"/>
            <a:ext cx="685800" cy="457200"/>
          </a:xfrm>
          <a:prstGeom prst="ellipse">
            <a:avLst/>
          </a:prstGeom>
          <a:solidFill>
            <a:srgbClr val="12C3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Ga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5105400" y="333842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400800" y="3581400"/>
            <a:ext cx="153106" cy="214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5486400" y="440522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5029200" y="3733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5791200" y="3200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6858000" y="417731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6858000" y="914400"/>
            <a:ext cx="153106" cy="214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7086600" y="493931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086600" y="1066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6962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D60093"/>
                </a:solidFill>
              </a:rPr>
              <a:t>ইলেকট্রন</a:t>
            </a:r>
          </a:p>
          <a:p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7696200" y="838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D60093"/>
                </a:solidFill>
              </a:rPr>
              <a:t>হোল বা গর্ত</a:t>
            </a:r>
          </a:p>
          <a:p>
            <a:endParaRPr lang="bn-B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30422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85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7" grpId="0"/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D60093"/>
                </a:solidFill>
              </a:rPr>
              <a:t>pn</a:t>
            </a:r>
            <a:r>
              <a:rPr lang="en-US" b="1" dirty="0" smtClean="0">
                <a:solidFill>
                  <a:srgbClr val="D60093"/>
                </a:solidFill>
              </a:rPr>
              <a:t> </a:t>
            </a:r>
            <a:r>
              <a:rPr lang="bn-BD" b="1" dirty="0" smtClean="0">
                <a:solidFill>
                  <a:srgbClr val="D60093"/>
                </a:solidFill>
              </a:rPr>
              <a:t>জাংশন ডায়োডের ফরোয়ার্ড বায়াস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371600"/>
            <a:ext cx="3505200" cy="2514600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00" y="1371600"/>
            <a:ext cx="3124200" cy="2514600"/>
          </a:xfrm>
          <a:prstGeom prst="rect">
            <a:avLst/>
          </a:prstGeom>
          <a:solidFill>
            <a:srgbClr val="66FF33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457996" y="2667000"/>
            <a:ext cx="53339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-762001" y="3886201"/>
            <a:ext cx="2438404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457202" y="5105400"/>
            <a:ext cx="380999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3924297" y="5067297"/>
            <a:ext cx="685802" cy="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619205" y="2667000"/>
            <a:ext cx="609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7010400" y="3886199"/>
            <a:ext cx="24384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23606" y="5103812"/>
            <a:ext cx="350599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4533900" y="5066506"/>
            <a:ext cx="381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362200" y="39579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91200" y="397258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38600" y="1371600"/>
            <a:ext cx="838200" cy="2514600"/>
          </a:xfrm>
          <a:prstGeom prst="rect">
            <a:avLst/>
          </a:prstGeom>
          <a:solidFill>
            <a:srgbClr val="FFCC6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91706" y="28194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3352800" y="1447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3048706" y="26670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1981906" y="35052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553200" y="33671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5943600" y="19955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6324600" y="25289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7086600" y="182880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505200" y="32004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191000" y="3352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4191000" y="21336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315200" y="28337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5715000" y="37481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7390605" y="2666206"/>
            <a:ext cx="4572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762793" y="2666206"/>
            <a:ext cx="4572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4191706" y="15240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2362200" y="1828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828094" y="22860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4648906" y="35052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4648906" y="2971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4648906" y="22860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4648906" y="17526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648200" y="35195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4648200" y="29861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4648200" y="23003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4648200" y="17669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3657600" y="3962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6">
                    <a:lumMod val="50000"/>
                  </a:schemeClr>
                </a:solidFill>
              </a:rPr>
              <a:t>ডিপলেশন স্তর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00600" y="4953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0" y="4953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087306" y="1828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5944306" y="19812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324600" y="25146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315906" y="28194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553200" y="3352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715000" y="3733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59259E-6 L -0.05 -0.0342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3.7037E-7 L -0.05 -0.02315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2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3.7037E-7 L -0.05 -0.0231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1.85185E-6 L -0.05 -0.0231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7037E-7 L -0.40834 -0.0544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27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4.07407E-6 L -0.39167 -0.02315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12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3.7037E-6 L -0.49166 -0.03426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17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1.85185E-6 L -0.46667 -0.02315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2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4.07407E-6 L -0.33333 -0.02315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2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1.48148E-6 L -0.40834 -0.03426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2" grpId="0" animBg="1"/>
      <p:bldP spid="71" grpId="0"/>
      <p:bldP spid="72" grpId="0"/>
      <p:bldP spid="86" grpId="0" animBg="1"/>
      <p:bldP spid="99" grpId="0" animBg="1"/>
      <p:bldP spid="100" grpId="0" animBg="1"/>
      <p:bldP spid="103" grpId="0" animBg="1"/>
      <p:bldP spid="106" grpId="0" animBg="1"/>
      <p:bldP spid="109" grpId="0" animBg="1"/>
      <p:bldP spid="109" grpId="1" animBg="1"/>
      <p:bldP spid="110" grpId="0" animBg="1"/>
      <p:bldP spid="110" grpId="1" animBg="1"/>
      <p:bldP spid="112" grpId="0" animBg="1"/>
      <p:bldP spid="112" grpId="1" animBg="1"/>
      <p:bldP spid="115" grpId="0" animBg="1"/>
      <p:bldP spid="115" grpId="1" animBg="1"/>
      <p:bldP spid="117" grpId="0" animBg="1"/>
      <p:bldP spid="118" grpId="0" animBg="1"/>
      <p:bldP spid="120" grpId="0" animBg="1"/>
      <p:bldP spid="123" grpId="0" animBg="1"/>
      <p:bldP spid="123" grpId="1" animBg="1"/>
      <p:bldP spid="124" grpId="0" animBg="1"/>
      <p:bldP spid="124" grpId="1" animBg="1"/>
      <p:bldP spid="143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/>
      <p:bldP spid="49" grpId="0"/>
      <p:bldP spid="50" grpId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bn-BD" b="1" dirty="0" smtClean="0">
                <a:solidFill>
                  <a:srgbClr val="002060"/>
                </a:solidFill>
              </a:rPr>
              <a:t>জাংশন ডায়োডের রিভার্স বায়াস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057400"/>
            <a:ext cx="3505200" cy="2514600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2057400"/>
            <a:ext cx="3124200" cy="2514600"/>
          </a:xfrm>
          <a:prstGeom prst="rect">
            <a:avLst/>
          </a:prstGeom>
          <a:solidFill>
            <a:srgbClr val="66FF33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57996" y="3352800"/>
            <a:ext cx="53339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-762001" y="4572001"/>
            <a:ext cx="2438404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2" y="5791200"/>
            <a:ext cx="380999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381501" y="5753100"/>
            <a:ext cx="685802" cy="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19205" y="3352800"/>
            <a:ext cx="609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7010400" y="4571999"/>
            <a:ext cx="24384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3606" y="5789612"/>
            <a:ext cx="350599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077494" y="5752306"/>
            <a:ext cx="381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62200" y="46437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465838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2057400"/>
            <a:ext cx="1752600" cy="2514600"/>
          </a:xfrm>
          <a:prstGeom prst="rect">
            <a:avLst/>
          </a:prstGeom>
          <a:solidFill>
            <a:srgbClr val="FFCC6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91706" y="35052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676400" y="38100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477000" y="373380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715000" y="34433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400800" y="243840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667000" y="35052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191000" y="40386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191000" y="28194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29200" y="40529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7390605" y="3352006"/>
            <a:ext cx="4572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61206" y="3352006"/>
            <a:ext cx="4572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191000" y="22860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905706" y="25146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4648200" y="41910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648200" y="36576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648200" y="30480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725106" y="24384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648200" y="42053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648200" y="36719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648200" y="30623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4724400" y="24527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57600" y="4648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6">
                    <a:lumMod val="50000"/>
                  </a:schemeClr>
                </a:solidFill>
              </a:rPr>
              <a:t>ডিপলেশন স্তর</a:t>
            </a:r>
          </a:p>
        </p:txBody>
      </p:sp>
      <p:sp>
        <p:nvSpPr>
          <p:cNvPr id="51" name="Oval 50"/>
          <p:cNvSpPr/>
          <p:nvPr/>
        </p:nvSpPr>
        <p:spPr>
          <a:xfrm>
            <a:off x="5029200" y="40386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5029200" y="35052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029200" y="2971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5105400" y="25146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990600" y="32147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86200" y="56020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24400" y="5638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029200" y="29861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5029200" y="35195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105400" y="25289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5715000" y="34290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6400800" y="245278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6477000" y="3733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657600" y="2209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990600" y="327660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990601" y="327660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990600" y="32147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990600" y="327660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3657600" y="26670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3657600" y="38862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57600" y="3352800"/>
            <a:ext cx="75494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990600" y="32147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990600" y="3214780"/>
            <a:ext cx="76200" cy="1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1.48148E-6 L -0.05 -0.0342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7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59259E-6 L -0.05833 -0.02315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2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3.7037E-7 L -0.05 -0.02315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2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1.85185E-6 L -0.05 -0.02315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092 L 0.29583 -0.14537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72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208 L 0.29583 -0.08078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208 L 0.29583 0.0101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6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208 L 0.29583 0.09908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7037E-6 L 0.10417 -0.10092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208 L 0.1875 0.03241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7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208 L 0.075 0.07685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7" grpId="0"/>
      <p:bldP spid="18" grpId="0"/>
      <p:bldP spid="19" grpId="0" animBg="1"/>
      <p:bldP spid="20" grpId="0" animBg="1"/>
      <p:bldP spid="23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  <p:bldP spid="32" grpId="0" animBg="1"/>
      <p:bldP spid="34" grpId="0" animBg="1"/>
      <p:bldP spid="34" grpId="1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51" grpId="0" animBg="1"/>
      <p:bldP spid="52" grpId="0" animBg="1"/>
      <p:bldP spid="53" grpId="0" animBg="1"/>
      <p:bldP spid="54" grpId="0" animBg="1"/>
      <p:bldP spid="64" grpId="0" animBg="1"/>
      <p:bldP spid="55" grpId="0"/>
      <p:bldP spid="56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chemeClr val="tx2">
                  <a:lumMod val="40000"/>
                  <a:lumOff val="60000"/>
                  <a:alpha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pn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bn-BD" b="1" dirty="0" smtClean="0">
                <a:solidFill>
                  <a:srgbClr val="7030A0"/>
                </a:solidFill>
              </a:rPr>
              <a:t>জাংশন ডায়োডের তড়িৎ প্রবাহ বনাম ভোল্টেজ এর লেখচিত্র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90600" y="3733800"/>
            <a:ext cx="60960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</a:rPr>
              <a:t>0.7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144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</a:rPr>
              <a:t>mA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6015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</a:rPr>
              <a:t>µA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</a:rPr>
              <a:t>V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5193268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</a:rPr>
              <a:t>ব্রেক ডাউন ভোল্টেজ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2286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ফরোয়ার্ড বায়াস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3124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রিভার্স বায়াস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724400" y="3733800"/>
            <a:ext cx="3055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495800" y="3733800"/>
            <a:ext cx="3055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266406" y="3733800"/>
            <a:ext cx="3055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148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</a:rPr>
              <a:t>0.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125687" y="1981200"/>
            <a:ext cx="903513" cy="1741714"/>
          </a:xfrm>
          <a:custGeom>
            <a:avLst/>
            <a:gdLst>
              <a:gd name="connsiteX0" fmla="*/ 0 w 947057"/>
              <a:gd name="connsiteY0" fmla="*/ 1774371 h 1774371"/>
              <a:gd name="connsiteX1" fmla="*/ 500743 w 947057"/>
              <a:gd name="connsiteY1" fmla="*/ 1719943 h 1774371"/>
              <a:gd name="connsiteX2" fmla="*/ 740228 w 947057"/>
              <a:gd name="connsiteY2" fmla="*/ 1654628 h 1774371"/>
              <a:gd name="connsiteX3" fmla="*/ 805543 w 947057"/>
              <a:gd name="connsiteY3" fmla="*/ 1349828 h 1774371"/>
              <a:gd name="connsiteX4" fmla="*/ 947057 w 947057"/>
              <a:gd name="connsiteY4" fmla="*/ 0 h 177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057" h="1774371">
                <a:moveTo>
                  <a:pt x="0" y="1774371"/>
                </a:moveTo>
                <a:cubicBezTo>
                  <a:pt x="188686" y="1757135"/>
                  <a:pt x="377372" y="1739900"/>
                  <a:pt x="500743" y="1719943"/>
                </a:cubicBezTo>
                <a:cubicBezTo>
                  <a:pt x="624114" y="1699986"/>
                  <a:pt x="689428" y="1716314"/>
                  <a:pt x="740228" y="1654628"/>
                </a:cubicBezTo>
                <a:cubicBezTo>
                  <a:pt x="791028" y="1592942"/>
                  <a:pt x="771072" y="1625599"/>
                  <a:pt x="805543" y="1349828"/>
                </a:cubicBezTo>
                <a:cubicBezTo>
                  <a:pt x="840014" y="1074057"/>
                  <a:pt x="893535" y="537028"/>
                  <a:pt x="947057" y="0"/>
                </a:cubicBez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605643" y="3722914"/>
            <a:ext cx="2498271" cy="1687286"/>
          </a:xfrm>
          <a:custGeom>
            <a:avLst/>
            <a:gdLst>
              <a:gd name="connsiteX0" fmla="*/ 2498271 w 2498271"/>
              <a:gd name="connsiteY0" fmla="*/ 0 h 1687286"/>
              <a:gd name="connsiteX1" fmla="*/ 2291443 w 2498271"/>
              <a:gd name="connsiteY1" fmla="*/ 43543 h 1687286"/>
              <a:gd name="connsiteX2" fmla="*/ 1714500 w 2498271"/>
              <a:gd name="connsiteY2" fmla="*/ 87086 h 1687286"/>
              <a:gd name="connsiteX3" fmla="*/ 854528 w 2498271"/>
              <a:gd name="connsiteY3" fmla="*/ 185057 h 1687286"/>
              <a:gd name="connsiteX4" fmla="*/ 136071 w 2498271"/>
              <a:gd name="connsiteY4" fmla="*/ 348343 h 1687286"/>
              <a:gd name="connsiteX5" fmla="*/ 38100 w 2498271"/>
              <a:gd name="connsiteY5" fmla="*/ 707572 h 1687286"/>
              <a:gd name="connsiteX6" fmla="*/ 16328 w 2498271"/>
              <a:gd name="connsiteY6" fmla="*/ 1687286 h 168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271" h="1687286">
                <a:moveTo>
                  <a:pt x="2498271" y="0"/>
                </a:moveTo>
                <a:cubicBezTo>
                  <a:pt x="2460171" y="14514"/>
                  <a:pt x="2422072" y="29029"/>
                  <a:pt x="2291443" y="43543"/>
                </a:cubicBezTo>
                <a:cubicBezTo>
                  <a:pt x="2160815" y="58057"/>
                  <a:pt x="1953986" y="63500"/>
                  <a:pt x="1714500" y="87086"/>
                </a:cubicBezTo>
                <a:cubicBezTo>
                  <a:pt x="1475014" y="110672"/>
                  <a:pt x="1117599" y="141514"/>
                  <a:pt x="854528" y="185057"/>
                </a:cubicBezTo>
                <a:cubicBezTo>
                  <a:pt x="591457" y="228600"/>
                  <a:pt x="272142" y="261257"/>
                  <a:pt x="136071" y="348343"/>
                </a:cubicBezTo>
                <a:cubicBezTo>
                  <a:pt x="0" y="435429"/>
                  <a:pt x="58057" y="484415"/>
                  <a:pt x="38100" y="707572"/>
                </a:cubicBezTo>
                <a:cubicBezTo>
                  <a:pt x="18143" y="930729"/>
                  <a:pt x="17235" y="1309007"/>
                  <a:pt x="16328" y="1687286"/>
                </a:cubicBezTo>
              </a:path>
            </a:pathLst>
          </a:cu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3200003" y="2819798"/>
            <a:ext cx="1829596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971800" y="4876800"/>
            <a:ext cx="2286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33800" y="3729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 animBg="1"/>
      <p:bldP spid="3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bn-BD" sz="4000" dirty="0" smtClean="0">
                <a:solidFill>
                  <a:srgbClr val="CC0000"/>
                </a:solidFill>
              </a:rPr>
              <a:t>ব্যান্ড তত্ত্বের আলোকে পরিবাহী, অর্ধপরিবাহী ও অপরিবাহী এর পার্থক্য আলোচনা কর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dirty="0" smtClean="0">
                <a:solidFill>
                  <a:srgbClr val="102116"/>
                </a:solidFill>
              </a:rPr>
              <a:t>রিভার্স বায়াসে ডিপলেশন লেয়ার বৃদ্ধি পায় কেন চিত্রসহ বিশ্লেষণ কর?</a:t>
            </a:r>
            <a:endParaRPr lang="en-US" sz="4000" dirty="0" smtClean="0">
              <a:solidFill>
                <a:srgbClr val="102116"/>
              </a:solidFill>
            </a:endParaRPr>
          </a:p>
          <a:p>
            <a:endParaRPr lang="bn-BD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8288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সম্মুখ বায়াসের ক্ষেত্রে –</a:t>
            </a:r>
          </a:p>
          <a:p>
            <a:pPr marL="571500" indent="-571500">
              <a:buAutoNum type="romanLcParenBoth"/>
            </a:pP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টাইপের সাথে বাটারির ধনাত্মক প্রান্ত যুক্ত থাকে </a:t>
            </a:r>
          </a:p>
          <a:p>
            <a:pPr marL="571500" indent="-571500">
              <a:buAutoNum type="romanLcParenBoth"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ডিপ্লেশন লেয়ার হ্রাস পায় </a:t>
            </a:r>
          </a:p>
          <a:p>
            <a:pPr marL="571500" indent="-571500">
              <a:buFontTx/>
              <a:buAutoNum type="romanLcParenBoth"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তড়িৎ প্রবাহ </a:t>
            </a:r>
            <a:r>
              <a:rPr lang="bn-BD" sz="2400" dirty="0" smtClean="0">
                <a:solidFill>
                  <a:srgbClr val="C75F09"/>
                </a:solidFill>
              </a:rPr>
              <a:t>µA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পাওয়া যায় </a:t>
            </a:r>
          </a:p>
          <a:p>
            <a:pPr marL="571500" indent="-571500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কোনটি সঠিক? 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(ii)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(ii)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(iii)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(ii)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(iii)</a:t>
            </a:r>
          </a:p>
          <a:p>
            <a:pPr marL="571500" indent="-571500"/>
            <a:endPara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নিচের কোনটি সেমিকন্ডাক্টর নয় ?</a:t>
            </a:r>
          </a:p>
          <a:p>
            <a:pPr marL="571500" indent="-571500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(ক) আর্সেনিক       (খ) সেলেনিয়াম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গ) জার্মেনিয়াম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(ঘ) সিলিকন 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4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7554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উদ্দীপকটি পড় ও নিচের প্রশ্ন গুলোর উত্তর দাও -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28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T </a:t>
            </a:r>
            <a:r>
              <a:rPr lang="bn-BD" sz="28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F</a:t>
            </a:r>
            <a:r>
              <a:rPr lang="bn-BD" sz="28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যথাক্রমে ত্রিযোজী ও পঞ্চযোজী মৌল।</a:t>
            </a:r>
            <a:r>
              <a:rPr lang="en-US" sz="28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এদের অর্ধপরিবাহীর সাথে মিশিয়ে ভেজাল অর্ধপরিবাহী তৈরি করা যায়।</a:t>
            </a:r>
          </a:p>
          <a:p>
            <a:endParaRPr lang="bn-BD" sz="2800" dirty="0" smtClean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ডোপিং কী ? </a:t>
            </a:r>
          </a:p>
          <a:p>
            <a:r>
              <a:rPr lang="bn-BD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ভেজাল অর্ধপরিবাহীর প্রয়োজনীয়তা কী ?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F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মৌলকে জার্মেনিয়াম এর সাথে </a:t>
            </a:r>
            <a:r>
              <a:rPr lang="bn-BD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ডোপিং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করলে জার্মে</a:t>
            </a:r>
            <a:r>
              <a:rPr lang="bn-BD" sz="3200" dirty="0" smtClean="0">
                <a:solidFill>
                  <a:srgbClr val="C75F09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য়ামের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কী পরিবর্তন হবে আলোচনা কর</a:t>
            </a:r>
            <a:r>
              <a:rPr lang="bn-BD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ঘ. একখণ্ড সিলিকনের একপাশে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 ও আরেকপাশে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F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 </a:t>
            </a:r>
            <a:r>
              <a:rPr lang="bn-BD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ডোপিং করা হলে এটিতে কী কী ধরনের সংযোগ দেয়া যায় সচিত্র দেখাও এবং সৃষ্ট বস্তুর ব্যবহার আলোচনা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137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bn-BD" sz="88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39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-flower-hd-wallpa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0"/>
            <a:ext cx="5105400" cy="37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0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‡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gvt</a:t>
            </a:r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mvBdzj</a:t>
            </a:r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Bmjvg</a:t>
            </a:r>
            <a:endParaRPr lang="en-US" sz="6600" b="1" dirty="0" smtClean="0">
              <a:solidFill>
                <a:srgbClr val="7030A0"/>
              </a:solidFill>
              <a:latin typeface="ChandrabatiMatraMJ" pitchFamily="2" charset="0"/>
              <a:cs typeface="ChandrabatiMatraMJ" pitchFamily="2" charset="0"/>
            </a:endParaRPr>
          </a:p>
          <a:p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cÖfvlK</a:t>
            </a:r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, 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c`v</a:t>
            </a:r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_© 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weÁvb</a:t>
            </a:r>
            <a:endParaRPr lang="en-US" sz="6600" b="1" dirty="0" smtClean="0">
              <a:solidFill>
                <a:srgbClr val="7030A0"/>
              </a:solidFill>
              <a:latin typeface="ChandrabatiMatraMJ" pitchFamily="2" charset="0"/>
              <a:cs typeface="ChandrabatiMatraMJ" pitchFamily="2" charset="0"/>
            </a:endParaRPr>
          </a:p>
          <a:p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evqvwjqv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evRvi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Avwjg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gv`ªvmv</a:t>
            </a:r>
            <a:endParaRPr lang="en-US" sz="5400" dirty="0" smtClean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  <a:p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Djøvcvov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,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wmivRMÄ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|</a:t>
            </a:r>
          </a:p>
          <a:p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gvevBj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: 01722 562843</a:t>
            </a:r>
          </a:p>
          <a:p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B‡gBj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: </a:t>
            </a:r>
            <a:r>
              <a:rPr lang="en-US" sz="5400" dirty="0" smtClean="0">
                <a:solidFill>
                  <a:srgbClr val="9933FF"/>
                </a:solidFill>
                <a:latin typeface="Calibri" pitchFamily="34" charset="0"/>
                <a:cs typeface="ChandrabatiMatraMJ" pitchFamily="2" charset="0"/>
              </a:rPr>
              <a:t>saifa9787@gmail.com</a:t>
            </a:r>
            <a:endParaRPr lang="en-US" sz="5400" dirty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98308"/>
            <a:ext cx="8621870" cy="987552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wkÿK</a:t>
            </a:r>
            <a:r>
              <a:rPr lang="en-US" sz="8000" b="1" dirty="0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cwiwPwZ</a:t>
            </a:r>
            <a:endParaRPr lang="en-US" sz="8000" b="1" dirty="0">
              <a:solidFill>
                <a:srgbClr val="C00000"/>
              </a:solidFill>
              <a:latin typeface="TangonMotaMJ" pitchFamily="2" charset="0"/>
              <a:cs typeface="TangonMotaMJ" pitchFamily="2" charset="0"/>
            </a:endParaRPr>
          </a:p>
        </p:txBody>
      </p:sp>
      <p:pic>
        <p:nvPicPr>
          <p:cNvPr id="6" name="Picture 5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285860"/>
            <a:ext cx="2071702" cy="2492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ultimedia class- physics\2nd paper\20190929_231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55600" y="4368800"/>
            <a:ext cx="2844800" cy="2133600"/>
          </a:xfrm>
          <a:prstGeom prst="rect">
            <a:avLst/>
          </a:prstGeom>
          <a:noFill/>
        </p:spPr>
      </p:pic>
      <p:pic>
        <p:nvPicPr>
          <p:cNvPr id="1027" name="Picture 3" descr="F:\Multimedia class- physics\2nd paper\20190929_231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54800" y="4368800"/>
            <a:ext cx="2844800" cy="21336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4200000" scaled="0"/>
          </a:gradFill>
        </p:spPr>
        <p:txBody>
          <a:bodyPr>
            <a:normAutofit fontScale="90000"/>
          </a:bodyPr>
          <a:lstStyle/>
          <a:p>
            <a:r>
              <a:rPr lang="bn-BD" sz="8000" spc="-3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 পরিচিতিঃ </a:t>
            </a:r>
            <a:r>
              <a:rPr lang="bn-BD" spc="-3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pc="-3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noFill/>
        </p:spPr>
        <p:txBody>
          <a:bodyPr/>
          <a:lstStyle/>
          <a:p>
            <a:pPr marL="91440" algn="ctr"/>
            <a:r>
              <a:rPr lang="bn-BD" sz="4000" spc="-3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দ্বাদশ শ্রেণী</a:t>
            </a:r>
          </a:p>
          <a:p>
            <a:pPr marL="91440" algn="ctr"/>
            <a:r>
              <a:rPr lang="bn-BD" sz="3600" spc="-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 বিজ্ঞান  ২য় পত্র </a:t>
            </a:r>
          </a:p>
          <a:p>
            <a:pPr marL="91440" algn="ctr"/>
            <a:r>
              <a:rPr lang="bn-BD" sz="6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8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bn-BD" sz="239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marL="91440" algn="ctr"/>
            <a:r>
              <a:rPr lang="bn-BD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সেমিকণ্ডাক্টর ও ইলেক্ট্রনিক্স</a:t>
            </a:r>
            <a:endParaRPr lang="bn-BD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marL="91440"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সহায়ক বই-   ১) মোঃ আখতারুল ইসলাম</a:t>
            </a:r>
          </a:p>
          <a:p>
            <a:pPr marL="91440"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২) ডঃ তফাজ্জল হোসেন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9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62200" y="58276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বস্তু বা ইলেক্ট্রনিক ডিভাইস গুলো কি দেখেছ ?</a:t>
            </a:r>
            <a:endParaRPr lang="bn-BD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বলতে পার ডায়োড গুলো কি দিয়ে তৈরি ও কিভাবে কাজ করে ? 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wb‡Pi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wPÎ¸wj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j</a:t>
            </a:r>
            <a:r>
              <a:rPr lang="en-US" sz="48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ÿ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Ki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pic>
        <p:nvPicPr>
          <p:cNvPr id="1026" name="Picture 2" descr="F:\Multimedia class- physics\2nd paper\silicon se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962025"/>
            <a:ext cx="2743200" cy="1933575"/>
          </a:xfrm>
          <a:prstGeom prst="rect">
            <a:avLst/>
          </a:prstGeom>
          <a:noFill/>
        </p:spPr>
      </p:pic>
      <p:pic>
        <p:nvPicPr>
          <p:cNvPr id="1027" name="Picture 3" descr="F:\Multimedia class- physics\2nd paper\images.jpeg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952500"/>
            <a:ext cx="2514600" cy="1943100"/>
          </a:xfrm>
          <a:prstGeom prst="rect">
            <a:avLst/>
          </a:prstGeom>
          <a:noFill/>
        </p:spPr>
      </p:pic>
      <p:pic>
        <p:nvPicPr>
          <p:cNvPr id="1028" name="Picture 4" descr="F:\Multimedia class- physics\2nd paper\download.jpe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5838">
            <a:off x="203198" y="4648200"/>
            <a:ext cx="2466975" cy="1847850"/>
          </a:xfrm>
          <a:prstGeom prst="rect">
            <a:avLst/>
          </a:prstGeom>
          <a:noFill/>
        </p:spPr>
      </p:pic>
      <p:pic>
        <p:nvPicPr>
          <p:cNvPr id="1030" name="Picture 6" descr="F:\Multimedia class- physics\2nd paper\element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14400"/>
            <a:ext cx="3810000" cy="38853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2831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</a:rPr>
              <a:t>সিলিকন</a:t>
            </a:r>
            <a:r>
              <a:rPr lang="bn-BD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</a:rPr>
              <a:t>জার্মেনিয়াম</a:t>
            </a:r>
            <a:r>
              <a:rPr lang="bn-BD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5" descr="F:\Multimedia class- physics\2nd paper\download.jpeg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124201"/>
            <a:ext cx="4572000" cy="27431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</a:rPr>
              <a:t>ডায়োড</a:t>
            </a:r>
            <a:r>
              <a:rPr lang="bn-BD" dirty="0" smtClean="0">
                <a:solidFill>
                  <a:srgbClr val="C00000"/>
                </a:solidFill>
              </a:rPr>
              <a:t> 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5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9" grpId="0"/>
      <p:bldP spid="10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DDEBCF">
                  <a:alpha val="1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4800000" scaled="0"/>
            <a:tileRect/>
          </a:gradFill>
        </p:spPr>
        <p:txBody>
          <a:bodyPr anchor="t">
            <a:noAutofit/>
          </a:bodyPr>
          <a:lstStyle/>
          <a:p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>
                <a:latin typeface="NikoshBAN" pitchFamily="2" charset="0"/>
                <a:cs typeface="NikoshBAN" pitchFamily="2" charset="0"/>
              </a:rPr>
            </a:b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bn-BD" sz="36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এই পাঠ শেষে তোমরা জানতে পারবে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অর্ধ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পরিবাহী কাকে বলে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ব্যান্ডতত্ত্বের আলোকে পরিবাহী,অপরিবাহী,সেমিকন্ডাক্টর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অর্ধ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পরিবাহীর প্রকারভেদ 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টাইপ ও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টাইপ অর্ধ পরিবাহীর গঠন ও ক্রিয়া কৌশল 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PN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জাংশন ডায়োড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ডায়োডের ফরোয়ার্ড বায়াস ও রিভার্স বায়াস 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16485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006600"/>
                </a:solidFill>
                <a:latin typeface="SolaimanLipi" pitchFamily="65" charset="0"/>
                <a:cs typeface="SolaimanLipi" pitchFamily="65" charset="0"/>
              </a:rPr>
              <a:t>চল এখন আমরা জেনে নেই  </a:t>
            </a:r>
            <a:endParaRPr lang="en-US" sz="5400" b="1" dirty="0">
              <a:solidFill>
                <a:srgbClr val="0066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blipFill>
            <a:blip r:embed="rId4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</a:p>
          <a:p>
            <a:pPr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যে সব পদার্থর </a:t>
            </a:r>
            <a:r>
              <a:rPr lang="en-US" sz="44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তড়িৎপরিবহন ক্ষমতা/রোধকত্ব পরিবাহী ও অপরিবাহী পদার্থর মাঝামাঝি সেসব পদার্থ কে অর্ধপরিবাহী</a:t>
            </a:r>
            <a:r>
              <a:rPr lang="en-US" sz="44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পদার্থ বলে। 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: </a:t>
            </a:r>
            <a:r>
              <a:rPr lang="bn-BD" sz="44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সিলিকন, জারমেনিয়াম, সিলেনিয়াম ইত্যাদি। </a:t>
            </a:r>
            <a:endParaRPr lang="en-US" sz="4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0422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ব্যান্ডতত্ত্বের আলোকে পরিবাহী,অপরিবাহী,সেমিকন্ডাক্টর </a:t>
            </a:r>
            <a:r>
              <a:rPr lang="en-US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7400" y="994842"/>
            <a:ext cx="70034" cy="3424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34"/>
          <p:cNvSpPr txBox="1"/>
          <p:nvPr/>
        </p:nvSpPr>
        <p:spPr>
          <a:xfrm>
            <a:off x="7377758" y="2438400"/>
            <a:ext cx="16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 ব্যান্ড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6344195" y="2480846"/>
            <a:ext cx="119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bn-BD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BD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23866" y="2210594"/>
            <a:ext cx="6407" cy="838200"/>
            <a:chOff x="1685454" y="2422251"/>
            <a:chExt cx="574" cy="1796755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1358842" y="2748863"/>
              <a:ext cx="653365" cy="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1440945" y="3973923"/>
              <a:ext cx="490024" cy="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38"/>
          <p:cNvSpPr txBox="1"/>
          <p:nvPr/>
        </p:nvSpPr>
        <p:spPr>
          <a:xfrm>
            <a:off x="6346902" y="4215825"/>
            <a:ext cx="181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অপরিবাহী</a:t>
            </a:r>
          </a:p>
        </p:txBody>
      </p:sp>
      <p:sp>
        <p:nvSpPr>
          <p:cNvPr id="13" name="TextBox 56"/>
          <p:cNvSpPr txBox="1"/>
          <p:nvPr/>
        </p:nvSpPr>
        <p:spPr>
          <a:xfrm rot="16200000">
            <a:off x="4640863" y="1899283"/>
            <a:ext cx="181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ব্যান্ড</a:t>
            </a:r>
            <a:endParaRPr lang="en-US" sz="1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54"/>
          <p:cNvSpPr txBox="1"/>
          <p:nvPr/>
        </p:nvSpPr>
        <p:spPr>
          <a:xfrm>
            <a:off x="4267200" y="510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 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76199" y="4040270"/>
            <a:ext cx="4419599" cy="2970130"/>
            <a:chOff x="661134" y="3659011"/>
            <a:chExt cx="5732122" cy="3556403"/>
          </a:xfrm>
        </p:grpSpPr>
        <p:sp>
          <p:nvSpPr>
            <p:cNvPr id="43" name="Left Arrow 42"/>
            <p:cNvSpPr/>
            <p:nvPr/>
          </p:nvSpPr>
          <p:spPr>
            <a:xfrm>
              <a:off x="5602619" y="5116869"/>
              <a:ext cx="790637" cy="91241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61134" y="3659011"/>
              <a:ext cx="4348505" cy="3556403"/>
              <a:chOff x="661134" y="3659011"/>
              <a:chExt cx="4348505" cy="355640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454685" y="3659011"/>
                <a:ext cx="95915" cy="311341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TextBox 52"/>
              <p:cNvSpPr txBox="1"/>
              <p:nvPr/>
            </p:nvSpPr>
            <p:spPr>
              <a:xfrm>
                <a:off x="1974444" y="6515210"/>
                <a:ext cx="3035195" cy="700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 পরিবাহী</a:t>
                </a:r>
              </a:p>
            </p:txBody>
          </p:sp>
          <p:sp>
            <p:nvSpPr>
              <p:cNvPr id="49" name="TextBox 57"/>
              <p:cNvSpPr txBox="1"/>
              <p:nvPr/>
            </p:nvSpPr>
            <p:spPr>
              <a:xfrm rot="16200000">
                <a:off x="46575" y="4610814"/>
                <a:ext cx="18138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 ব্যান্ড</a:t>
                </a:r>
                <a:endParaRPr lang="en-US" sz="1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533400" y="891506"/>
            <a:ext cx="60036" cy="2766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64"/>
          <p:cNvSpPr txBox="1"/>
          <p:nvPr/>
        </p:nvSpPr>
        <p:spPr>
          <a:xfrm rot="16200000">
            <a:off x="-1369032" y="1466728"/>
            <a:ext cx="321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ব্যান্ড</a:t>
            </a:r>
            <a:endParaRPr lang="en-US" sz="1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2070" y="1014924"/>
            <a:ext cx="3161730" cy="1107630"/>
            <a:chOff x="696035" y="1085713"/>
            <a:chExt cx="3616658" cy="1218392"/>
          </a:xfrm>
        </p:grpSpPr>
        <p:sp>
          <p:nvSpPr>
            <p:cNvPr id="30" name="Rectangle 29"/>
            <p:cNvSpPr/>
            <p:nvPr/>
          </p:nvSpPr>
          <p:spPr>
            <a:xfrm>
              <a:off x="717401" y="1124242"/>
              <a:ext cx="3595292" cy="1135226"/>
            </a:xfrm>
            <a:prstGeom prst="rect">
              <a:avLst/>
            </a:prstGeom>
            <a:solidFill>
              <a:srgbClr val="CC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 smtClean="0">
                  <a:solidFill>
                    <a:srgbClr val="00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পরিবহন ব্যান্ড</a:t>
              </a:r>
              <a:endParaRPr lang="en-US" sz="14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96035" y="1085713"/>
              <a:ext cx="3609422" cy="1218392"/>
              <a:chOff x="696035" y="1085713"/>
              <a:chExt cx="3609422" cy="121839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735977" y="1111481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529819" y="110010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941530" y="1085713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339592" y="113194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724001" y="1120576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040172" y="1136491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315402" y="111147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623607" y="1112239"/>
                <a:ext cx="659396" cy="1061467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933245" y="1138284"/>
                <a:ext cx="372212" cy="659086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106740" y="108645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96035" y="1631876"/>
                <a:ext cx="409434" cy="659086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18"/>
          <p:cNvSpPr/>
          <p:nvPr/>
        </p:nvSpPr>
        <p:spPr>
          <a:xfrm>
            <a:off x="595708" y="2095314"/>
            <a:ext cx="3138092" cy="1135226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 ব্যান্ড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38"/>
          <p:cNvSpPr txBox="1"/>
          <p:nvPr/>
        </p:nvSpPr>
        <p:spPr>
          <a:xfrm>
            <a:off x="1524000" y="3276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</a:p>
        </p:txBody>
      </p:sp>
      <p:sp>
        <p:nvSpPr>
          <p:cNvPr id="59" name="TextBox 54"/>
          <p:cNvSpPr txBox="1"/>
          <p:nvPr/>
        </p:nvSpPr>
        <p:spPr>
          <a:xfrm>
            <a:off x="3581400" y="1905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943600" y="1143000"/>
            <a:ext cx="2971800" cy="1107630"/>
            <a:chOff x="696035" y="1085713"/>
            <a:chExt cx="3616658" cy="1218392"/>
          </a:xfrm>
        </p:grpSpPr>
        <p:sp>
          <p:nvSpPr>
            <p:cNvPr id="53" name="Rectangle 52"/>
            <p:cNvSpPr/>
            <p:nvPr/>
          </p:nvSpPr>
          <p:spPr>
            <a:xfrm>
              <a:off x="696035" y="1124242"/>
              <a:ext cx="3616658" cy="1135225"/>
            </a:xfrm>
            <a:prstGeom prst="rect">
              <a:avLst/>
            </a:prstGeom>
            <a:solidFill>
              <a:srgbClr val="CC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 smtClean="0">
                  <a:solidFill>
                    <a:srgbClr val="00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পরিবহন ব্যান্ড</a:t>
              </a:r>
              <a:endParaRPr lang="en-US" sz="14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96035" y="1085713"/>
              <a:ext cx="3609422" cy="1218392"/>
              <a:chOff x="696035" y="1085713"/>
              <a:chExt cx="3609422" cy="1218392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35977" y="1111481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529819" y="110010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941530" y="1085713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339592" y="113194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724001" y="1120576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040172" y="1136491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315402" y="111147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623607" y="1112239"/>
                <a:ext cx="659396" cy="1061467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933245" y="1138284"/>
                <a:ext cx="372212" cy="659086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6740" y="108645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96035" y="1631876"/>
                <a:ext cx="409434" cy="659086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5943600" y="3048000"/>
            <a:ext cx="2971800" cy="1135226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 ব্যান্ড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09600" y="4038600"/>
            <a:ext cx="3124200" cy="1107630"/>
            <a:chOff x="696035" y="1085713"/>
            <a:chExt cx="3616658" cy="1218392"/>
          </a:xfrm>
        </p:grpSpPr>
        <p:sp>
          <p:nvSpPr>
            <p:cNvPr id="70" name="Rectangle 69"/>
            <p:cNvSpPr/>
            <p:nvPr/>
          </p:nvSpPr>
          <p:spPr>
            <a:xfrm>
              <a:off x="717401" y="1124242"/>
              <a:ext cx="3595292" cy="1135226"/>
            </a:xfrm>
            <a:prstGeom prst="rect">
              <a:avLst/>
            </a:prstGeom>
            <a:solidFill>
              <a:srgbClr val="CC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 smtClean="0">
                  <a:solidFill>
                    <a:srgbClr val="00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পরিবহন ব্যান্ড</a:t>
              </a:r>
              <a:endParaRPr lang="en-US" sz="14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96035" y="1085713"/>
              <a:ext cx="3609422" cy="1218392"/>
              <a:chOff x="696035" y="1085713"/>
              <a:chExt cx="3609422" cy="1218392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735977" y="1111481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529819" y="110010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941530" y="1085713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339592" y="113194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724001" y="1120576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040172" y="1136491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315402" y="111147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623607" y="1112239"/>
                <a:ext cx="659396" cy="1061467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933245" y="1138284"/>
                <a:ext cx="372212" cy="659086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106740" y="1086457"/>
                <a:ext cx="725336" cy="1167614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696035" y="1631876"/>
                <a:ext cx="409434" cy="659086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 82"/>
          <p:cNvSpPr/>
          <p:nvPr/>
        </p:nvSpPr>
        <p:spPr>
          <a:xfrm>
            <a:off x="609600" y="5410200"/>
            <a:ext cx="3124200" cy="1135226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 ব্যান্ড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34"/>
          <p:cNvSpPr txBox="1"/>
          <p:nvPr/>
        </p:nvSpPr>
        <p:spPr>
          <a:xfrm>
            <a:off x="976958" y="5086290"/>
            <a:ext cx="161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 ব্যান্ড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2" grpId="0"/>
      <p:bldP spid="13" grpId="0"/>
      <p:bldP spid="14" grpId="0"/>
      <p:bldP spid="16" grpId="0" animBg="1"/>
      <p:bldP spid="17" grpId="0"/>
      <p:bldP spid="19" grpId="0" animBg="1"/>
      <p:bldP spid="54" grpId="0"/>
      <p:bldP spid="59" grpId="0"/>
      <p:bldP spid="68" grpId="0" animBg="1"/>
      <p:bldP spid="83" grpId="0" animBg="1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7848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noAutofit/>
          </a:bodyPr>
          <a:lstStyle/>
          <a:p>
            <a:pPr lvl="1"/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অর্ধ পরিবাহী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 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কে চেনার উপায় - 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76400"/>
            <a:ext cx="9143999" cy="518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১) তাপমাত্রা বাড়ানো হলে যদি এর  </a:t>
            </a:r>
            <a:r>
              <a:rPr lang="bn-BD" sz="48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তড়িৎপরিবহন </a:t>
            </a:r>
            <a:r>
              <a:rPr lang="bn-BD" sz="4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ক্ষমতা বেড়ে যায়, তা হলে এটি </a:t>
            </a:r>
            <a:r>
              <a:rPr lang="bn-BD" sz="48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অর্ধ পরিবাহী</a:t>
            </a:r>
            <a:r>
              <a:rPr lang="en-US" sz="48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পদার্থ </a:t>
            </a:r>
            <a:r>
              <a:rPr lang="bn-BD" sz="4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২) ভেজাল মিশ্রিত করার পর যদি  </a:t>
            </a:r>
            <a:r>
              <a:rPr lang="bn-BD" sz="4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তড়িৎপরিবহন ক্ষমতা  </a:t>
            </a:r>
            <a:r>
              <a:rPr lang="bn-BD" sz="4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বেড়ে যায়, তা হলে এটি অর্ধ পরিবাহী</a:t>
            </a:r>
            <a:r>
              <a:rPr lang="en-US" sz="4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পদার্থ ।</a:t>
            </a:r>
            <a:endParaRPr lang="en-US" sz="4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7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37481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62200" y="33671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56894" y="4038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19400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62200" y="3733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242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89779" y="37481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708778" y="3367180"/>
            <a:ext cx="1396621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28494" y="4038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90294" y="4495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57600" y="3733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95094" y="3276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86400" y="3733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105400" y="33528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23894" y="4052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86400" y="4419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29200" y="3748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14800" y="25146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0" y="21336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28494" y="27432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6494" y="3276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657600" y="25146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572000" y="2057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038600" y="49673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657600" y="45863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52294" y="5195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38600" y="5653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81400" y="49530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19600" y="4495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10200" y="4953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5029200" y="457200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71494" y="54245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10200" y="56388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53000" y="4891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790494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667000" y="49673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286000" y="45863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580694" y="5272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818694" y="56531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209800" y="498176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048000" y="44339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743200" y="25289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2362200" y="21479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656894" y="28194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8194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286000" y="254336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24200" y="2071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486400" y="252898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5105400" y="2147980"/>
            <a:ext cx="1371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400094" y="27575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486400" y="3214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029200" y="2452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791200" y="207178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9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3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অর্ধ পরিবাহী পদার্থ সিলিকন এর সমযোজী বন্ধন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858000" y="1600200"/>
            <a:ext cx="153106" cy="2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086600" y="1676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96200" y="14872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</a:rPr>
              <a:t>ইলেকট্রন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30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6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6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6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6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6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6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6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6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6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57" grpId="0" animBg="1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574</Words>
  <Application>Microsoft Office PowerPoint</Application>
  <PresentationFormat>On-screen Show (4:3)</PresentationFormat>
  <Paragraphs>156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wkÿK cwiwPwZ</vt:lpstr>
      <vt:lpstr>পাঠ পরিচিতিঃ  </vt:lpstr>
      <vt:lpstr>Slide 4</vt:lpstr>
      <vt:lpstr>শিখনফলঃ  </vt:lpstr>
      <vt:lpstr>চল এখন আমরা জেনে নেই  </vt:lpstr>
      <vt:lpstr>ব্যান্ডতত্ত্বের আলোকে পরিবাহী,অপরিবাহী,সেমিকন্ডাক্টর  </vt:lpstr>
      <vt:lpstr>Slide 8</vt:lpstr>
      <vt:lpstr>   অর্ধ পরিবাহী পদার্থ সিলিকন এর সমযোজী বন্ধন  </vt:lpstr>
      <vt:lpstr>অর্ধ পরিবাহী পদার্থের প্রকারভেদ </vt:lpstr>
      <vt:lpstr>  n-টাইপ অর্ধ পরিবাহী  </vt:lpstr>
      <vt:lpstr>  p-টাইপ অর্ধ পরিবাহী  </vt:lpstr>
      <vt:lpstr>pn জাংশন ডায়োডের ফরোয়ার্ড বায়াস</vt:lpstr>
      <vt:lpstr>pn জাংশন ডায়োডের রিভার্স বায়াস</vt:lpstr>
      <vt:lpstr>pn জাংশন ডায়োডের তড়িৎ প্রবাহ বনাম ভোল্টেজ এর লেখচিত্র</vt:lpstr>
      <vt:lpstr>দলীয় কাজ 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Mojammal Hoq</dc:creator>
  <cp:lastModifiedBy>One Tech</cp:lastModifiedBy>
  <cp:revision>456</cp:revision>
  <dcterms:created xsi:type="dcterms:W3CDTF">2006-08-16T00:00:00Z</dcterms:created>
  <dcterms:modified xsi:type="dcterms:W3CDTF">2019-10-11T15:51:20Z</dcterms:modified>
</cp:coreProperties>
</file>