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58" r:id="rId5"/>
    <p:sldId id="260" r:id="rId6"/>
    <p:sldId id="259" r:id="rId7"/>
    <p:sldId id="261" r:id="rId8"/>
    <p:sldId id="262" r:id="rId9"/>
    <p:sldId id="267" r:id="rId10"/>
    <p:sldId id="265" r:id="rId11"/>
    <p:sldId id="268" r:id="rId12"/>
    <p:sldId id="269" r:id="rId13"/>
    <p:sldId id="266" r:id="rId14"/>
    <p:sldId id="270" r:id="rId15"/>
    <p:sldId id="263" r:id="rId16"/>
    <p:sldId id="273" r:id="rId17"/>
    <p:sldId id="271" r:id="rId18"/>
    <p:sldId id="274" r:id="rId19"/>
    <p:sldId id="278" r:id="rId20"/>
    <p:sldId id="279" r:id="rId21"/>
    <p:sldId id="283" r:id="rId22"/>
    <p:sldId id="28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6" d="100"/>
          <a:sy n="36" d="100"/>
        </p:scale>
        <p:origin x="1349" y="3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5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1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6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80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5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2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6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58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0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95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5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010BF-08DF-420D-9151-1B0C668F7539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AE1E1-B03F-4180-9B91-7A9EF9756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72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gif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34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12" Type="http://schemas.openxmlformats.org/officeDocument/2006/relationships/image" Target="../media/image3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5" Type="http://schemas.openxmlformats.org/officeDocument/2006/relationships/image" Target="../media/image3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Relationship Id="rId14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6986" y="347730"/>
            <a:ext cx="807505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115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115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115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endParaRPr lang="en-US" sz="115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4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0450"/>
            <a:ext cx="12192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3640" y="1705451"/>
            <a:ext cx="678716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মোঃশাহ</a:t>
            </a:r>
            <a:r>
              <a:rPr lang="en-US" sz="6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endParaRPr lang="en-US" sz="6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4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ফেনী</a:t>
            </a:r>
            <a:r>
              <a:rPr lang="en-US" sz="4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পাইলট</a:t>
            </a:r>
            <a:r>
              <a:rPr lang="en-US" sz="4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বিদ্যালয়,ফেনী</a:t>
            </a:r>
            <a:r>
              <a:rPr lang="en-US" sz="40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000" i="1" dirty="0">
                <a:latin typeface="NikoshBAN" panose="02000000000000000000" pitchFamily="2" charset="0"/>
                <a:cs typeface="NikoshBAN" panose="02000000000000000000" pitchFamily="2" charset="0"/>
              </a:rPr>
              <a:t> মোবাইল:01820-527745</a:t>
            </a:r>
          </a:p>
          <a:p>
            <a:r>
              <a:rPr lang="en-US" sz="4000" i="1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ই-মেইল: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dearalam82@gmail.com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5DB02-8427-41F8-8AB5-4D0F43F91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21" y="-140450"/>
            <a:ext cx="4706679" cy="623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1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67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1374" y="467125"/>
            <a:ext cx="7997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….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4253" y="1931830"/>
            <a:ext cx="745686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শ্রেণি-নবম</a:t>
            </a:r>
            <a:endParaRPr lang="en-US" sz="7200" i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বিষয়-পদার্থ</a:t>
            </a:r>
            <a:endParaRPr lang="en-US" sz="7200" i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অধ্যায়-একাদশ</a:t>
            </a:r>
            <a:endParaRPr lang="en-US" sz="7200" i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(১৭৫-১৮০)</a:t>
            </a:r>
          </a:p>
        </p:txBody>
      </p:sp>
    </p:spTree>
    <p:extLst>
      <p:ext uri="{BB962C8B-B14F-4D97-AF65-F5344CB8AC3E}">
        <p14:creationId xmlns:p14="http://schemas.microsoft.com/office/powerpoint/2010/main" val="10404461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81825"/>
            <a:ext cx="6104586" cy="50446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-257577"/>
            <a:ext cx="65682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8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8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8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126480"/>
            <a:ext cx="5897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বিদ্যুতের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খুঁটি</a:t>
            </a:r>
            <a:endParaRPr lang="en-US" sz="5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>
            <a:off x="7149493" y="6126480"/>
            <a:ext cx="3505200" cy="712424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ব্যাটারি </a:t>
            </a:r>
            <a:r>
              <a:rPr lang="bn-BD" i="1" dirty="0">
                <a:solidFill>
                  <a:schemeClr val="tx1"/>
                </a:solidFill>
              </a:rPr>
              <a:t> </a:t>
            </a:r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587" y="1081825"/>
            <a:ext cx="5984383" cy="50246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762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585" y="1107583"/>
            <a:ext cx="6087412" cy="50147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04586" y="6122364"/>
            <a:ext cx="6087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ব্যাটারি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জ্বলচে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-143719"/>
            <a:ext cx="65167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8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8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8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7047" y="6136276"/>
            <a:ext cx="43723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/>
              <a:t>চিত্র</a:t>
            </a:r>
            <a:r>
              <a:rPr lang="en-US" sz="4400" i="1" dirty="0"/>
              <a:t> :</a:t>
            </a:r>
            <a:r>
              <a:rPr lang="en-US" sz="4400" i="1" dirty="0" err="1"/>
              <a:t>মোবাইলে</a:t>
            </a:r>
            <a:r>
              <a:rPr lang="en-US" sz="4400" i="1" dirty="0"/>
              <a:t> </a:t>
            </a:r>
            <a:r>
              <a:rPr lang="en-US" sz="4400" i="1" dirty="0" err="1"/>
              <a:t>র্চাজ</a:t>
            </a:r>
            <a:r>
              <a:rPr lang="en-US" sz="4400" i="1" dirty="0"/>
              <a:t> </a:t>
            </a:r>
            <a:r>
              <a:rPr lang="en-US" sz="4400" i="1" dirty="0" err="1"/>
              <a:t>হচ্ছে</a:t>
            </a:r>
            <a:endParaRPr lang="en-US" sz="44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07583"/>
            <a:ext cx="6104582" cy="504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2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79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15933" y="1249251"/>
            <a:ext cx="86760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13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13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62282" y="3144833"/>
            <a:ext cx="5383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9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9600" i="1" dirty="0"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</a:p>
        </p:txBody>
      </p:sp>
    </p:spTree>
    <p:extLst>
      <p:ext uri="{BB962C8B-B14F-4D97-AF65-F5344CB8AC3E}">
        <p14:creationId xmlns:p14="http://schemas.microsoft.com/office/powerpoint/2010/main" val="250552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167"/>
            <a:ext cx="12192000" cy="78970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28653" y="0"/>
            <a:ext cx="44357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/>
              <a:t>শিখনফল</a:t>
            </a:r>
            <a:endParaRPr lang="en-US" sz="7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683327" y="1169597"/>
            <a:ext cx="5430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7887" y="1814945"/>
            <a:ext cx="1029022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১.স্থির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৩.পরিবাহী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৪.বর্তনীর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প্রতীকসমূহ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সনাক্ত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৫.ও’মের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25587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62" y="1239592"/>
            <a:ext cx="11050074" cy="46106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78741" y="39263"/>
            <a:ext cx="56028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25202" y="6019833"/>
            <a:ext cx="67098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অস্তিত্ব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62" y="1170865"/>
            <a:ext cx="11050074" cy="49693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333" y="778046"/>
            <a:ext cx="25113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গ্যলভানোমিটার</a:t>
            </a:r>
            <a:r>
              <a:rPr lang="en-US" sz="3200" i="1" dirty="0">
                <a:latin typeface="NikoshBAN" panose="02000000000000000000" pitchFamily="2" charset="0"/>
                <a:cs typeface="NikoshBAN" panose="02000000000000000000" pitchFamily="2" charset="0"/>
              </a:rPr>
              <a:t> (G)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043124" y="1248028"/>
            <a:ext cx="1401651" cy="74708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281557" y="696741"/>
            <a:ext cx="2107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32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মোটর</a:t>
            </a:r>
            <a:endParaRPr lang="en-US" sz="32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01531" y="4959406"/>
            <a:ext cx="215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(k)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8487176" y="1250291"/>
            <a:ext cx="334851" cy="7856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425780" y="3902300"/>
            <a:ext cx="38637" cy="11784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35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91674" y="1354102"/>
            <a:ext cx="11938715" cy="5324535"/>
            <a:chOff x="991674" y="1354102"/>
            <a:chExt cx="11938715" cy="5324535"/>
          </a:xfrm>
        </p:grpSpPr>
        <p:sp>
          <p:nvSpPr>
            <p:cNvPr id="2" name="Rectangle 1"/>
            <p:cNvSpPr/>
            <p:nvPr/>
          </p:nvSpPr>
          <p:spPr>
            <a:xfrm>
              <a:off x="991674" y="1354102"/>
              <a:ext cx="11938715" cy="53245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800" b="1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তড়ি</a:t>
              </a:r>
              <a:r>
                <a:rPr lang="en-US" sz="4800" b="1" i="1" dirty="0">
                  <a:latin typeface="NikoshBAN" panose="02000000000000000000" pitchFamily="2" charset="0"/>
                  <a:cs typeface="NikoshBAN" panose="02000000000000000000" pitchFamily="2" charset="0"/>
                </a:rPr>
                <a:t>ৎ </a:t>
              </a:r>
              <a:r>
                <a:rPr lang="en-US" sz="4800" b="1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প্রবাহ</a:t>
              </a:r>
              <a:r>
                <a:rPr lang="en-US" sz="4800" b="1" i="1" dirty="0">
                  <a:latin typeface="NikoshBAN" panose="02000000000000000000" pitchFamily="2" charset="0"/>
                  <a:cs typeface="NikoshBAN" panose="02000000000000000000" pitchFamily="2" charset="0"/>
                </a:rPr>
                <a:t> :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কোনো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প্রস্থচ্ছেদের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মধ্য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দিয়ে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সময়ে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পরিমান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আধান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প্রবাহিত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হয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তাকে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তড়ি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ৎ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প্রবাহ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।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কেনো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পরিবাহীর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কোন</a:t>
              </a:r>
              <a:endParaRPr lang="en-US" sz="4000" i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প্রস্থচ্ছেদের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মধ্য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দিয়ে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t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সময়ে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যদি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Q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পরিমান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আধান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প্রবাহিত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তাহলেতড়ি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ৎ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প্রবাহ</a:t>
              </a:r>
              <a:r>
                <a:rPr lang="en-US" sz="40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I </a:t>
              </a:r>
              <a:r>
                <a:rPr lang="en-US" sz="40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হলে</a:t>
              </a:r>
              <a:endParaRPr lang="en-US" sz="4000" i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I=     </a:t>
              </a:r>
            </a:p>
            <a:p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: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তড়ি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ৎ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প্রবাহের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হলো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অ্যাম্পিয়ার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।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একে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A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দ্বারা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করা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i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sz="4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।</a:t>
              </a:r>
            </a:p>
            <a:p>
              <a:r>
                <a:rPr lang="en-US" sz="2800" i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3716806"/>
                </p:ext>
              </p:extLst>
            </p:nvPr>
          </p:nvGraphicFramePr>
          <p:xfrm>
            <a:off x="1726926" y="3912849"/>
            <a:ext cx="513998" cy="8890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7" name="Equation" r:id="rId4" imgW="177480" imgH="393480" progId="Equation.3">
                    <p:embed/>
                  </p:oleObj>
                </mc:Choice>
                <mc:Fallback>
                  <p:oleObj name="Equation" r:id="rId4" imgW="17748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726926" y="3912849"/>
                          <a:ext cx="513998" cy="88900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" name="Picture 4" descr="D:\SAIFUL DIGITAL CONTAINT\ANIMATION\Fream-22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-148107"/>
            <a:ext cx="12513972" cy="7006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523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31" y="-102945"/>
            <a:ext cx="12295031" cy="72121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-1069" t="-663" r="-357" b="-424"/>
          <a:stretch/>
        </p:blipFill>
        <p:spPr>
          <a:xfrm>
            <a:off x="0" y="963827"/>
            <a:ext cx="7030995" cy="50786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56079" y="25758"/>
            <a:ext cx="4703532" cy="1015663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7127" y="6042454"/>
            <a:ext cx="5009881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484" y="1979490"/>
            <a:ext cx="5628066" cy="33266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4887" y="5324528"/>
            <a:ext cx="40927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/>
              <a:t>চিত্র</a:t>
            </a:r>
            <a:r>
              <a:rPr lang="en-US" sz="4400" i="1" dirty="0"/>
              <a:t> : </a:t>
            </a:r>
            <a:r>
              <a:rPr lang="en-US" sz="4400" i="1" dirty="0" err="1"/>
              <a:t>ব্যাটারি</a:t>
            </a:r>
            <a:r>
              <a:rPr lang="en-US" sz="4400" i="1" dirty="0"/>
              <a:t> </a:t>
            </a:r>
            <a:r>
              <a:rPr lang="en-US" sz="4400" i="1" dirty="0" err="1"/>
              <a:t>চালিত</a:t>
            </a:r>
            <a:r>
              <a:rPr lang="en-US" sz="4400" i="1" dirty="0"/>
              <a:t> </a:t>
            </a:r>
            <a:r>
              <a:rPr lang="en-US" sz="4400" i="1" dirty="0" err="1"/>
              <a:t>বাল্ব</a:t>
            </a:r>
            <a:endParaRPr lang="en-US" sz="4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2837680" y="1141123"/>
            <a:ext cx="4031087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প্রচলিত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তড়িৎপ্রবাহ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1704" y="1979490"/>
            <a:ext cx="124831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সুইচ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5860" y="2983427"/>
            <a:ext cx="1590072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ব্যাটারি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61375" y="5306095"/>
            <a:ext cx="1854557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বাল্ব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15497" y="5341939"/>
            <a:ext cx="292350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66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365" y="463640"/>
            <a:ext cx="121576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পরিবাহীতার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ধর্মের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কঠিন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পদার্থকে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শ্রেণিতে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যথা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(১)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পরিবাহী</a:t>
            </a:r>
            <a:endParaRPr lang="en-US" sz="6000" i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(২)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অপরিবাহী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</a:p>
          <a:p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(৩)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অর্ধপরিবাহী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pic>
        <p:nvPicPr>
          <p:cNvPr id="3" name="Picture 2" descr="D:\SAIFUL DIGITAL CONTAINT\ANIMATION\Fream-2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44699"/>
            <a:ext cx="12192000" cy="73473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27364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9440"/>
            <a:ext cx="6096000" cy="557984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152373" cy="110799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6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6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600" i="1" dirty="0"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9441"/>
            <a:ext cx="6095999" cy="55798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5763" y="6349286"/>
            <a:ext cx="307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চিত্র:তামার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91647" y="6349285"/>
            <a:ext cx="4904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চিত্র:অ্যালুমিনিয়াম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পাত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পাইপ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154583"/>
            <a:ext cx="10893035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600" b="1" i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পরিবাহী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-যে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চলতে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পরিবাহি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।এ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মুক্তভাবে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চলাচল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।এ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ধাতব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পদার্থগুলো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পরিবাহি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যেমন-তামা,রুপা,অ্যালুমিনিয়াম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774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72732"/>
            <a:ext cx="8075054" cy="54992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55" y="772732"/>
            <a:ext cx="4116946" cy="54992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" y="-58265"/>
            <a:ext cx="515237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6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6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600" i="1" dirty="0"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536" y="6134725"/>
            <a:ext cx="53958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প্লাস্টিকের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জিনিষ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85656" y="6203368"/>
            <a:ext cx="28977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রাবার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4546" y="3679601"/>
            <a:ext cx="12037454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600" b="1" i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অপরিবাহী: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চলতে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তাদেরকে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অপরিবাহী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অন্তরক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চলাচল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সেগুলোকে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অন্তরক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প্লাস্টিক,রাবার</a:t>
            </a:r>
            <a:r>
              <a:rPr lang="en-US" sz="36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69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6927" y="0"/>
            <a:ext cx="56028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30310"/>
            <a:ext cx="5962918" cy="51901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919" y="180305"/>
            <a:ext cx="6465552" cy="60401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6926" y="6220496"/>
            <a:ext cx="3303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জার্মেনিয়াম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6405" y="6220495"/>
            <a:ext cx="2975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সিলিকন</a:t>
            </a:r>
            <a:endParaRPr lang="en-US" sz="44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" y="2994725"/>
            <a:ext cx="12428470" cy="21236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b="1" i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অর্ধপরিবাহী</a:t>
            </a:r>
            <a:r>
              <a:rPr lang="en-US" sz="4400" b="1" i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তাপমাত্রায়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পরিবাহী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এবংঅপরিবাহী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মাঝামাঝি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পদার্থকে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অর্ধপরিবাহী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যেমন-জার্মেনিয়াম,সিলিকন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169969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1836"/>
            <a:ext cx="83247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প্রতীকসমূহ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015343"/>
            <a:ext cx="12191999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i="1" dirty="0" err="1">
                <a:latin typeface="SabrenaTonnyMJ" panose="00000400000000000000" pitchFamily="2" charset="0"/>
              </a:rPr>
              <a:t>DcKiY</a:t>
            </a:r>
            <a:endParaRPr lang="en-US" sz="4800" b="1" i="1" dirty="0">
              <a:latin typeface="SabrenaTonnyMJ" panose="00000400000000000000" pitchFamily="2" charset="0"/>
            </a:endParaRPr>
          </a:p>
          <a:p>
            <a:r>
              <a:rPr lang="en-US" sz="4800" b="1" i="1" dirty="0">
                <a:latin typeface="SabrenaTonnyMJ" panose="00000400000000000000" pitchFamily="2" charset="0"/>
              </a:rPr>
              <a:t> </a:t>
            </a:r>
            <a:r>
              <a:rPr lang="en-US" sz="5400" i="1" dirty="0" err="1">
                <a:latin typeface="SabrenaTonnyMJ" panose="00000400000000000000" pitchFamily="2" charset="0"/>
              </a:rPr>
              <a:t>myBP</a:t>
            </a:r>
            <a:endParaRPr lang="en-US" sz="5400" i="1" dirty="0">
              <a:latin typeface="SabrenaTonnyMJ" panose="00000400000000000000" pitchFamily="2" charset="0"/>
            </a:endParaRPr>
          </a:p>
          <a:p>
            <a:r>
              <a:rPr lang="en-US" sz="4800" i="1" dirty="0">
                <a:latin typeface="SabrenaTonnyMJ" panose="00000400000000000000" pitchFamily="2" charset="0"/>
              </a:rPr>
              <a:t>†</a:t>
            </a:r>
            <a:r>
              <a:rPr lang="en-US" sz="4800" i="1" dirty="0" err="1">
                <a:latin typeface="SabrenaTonnyMJ" panose="00000400000000000000" pitchFamily="2" charset="0"/>
              </a:rPr>
              <a:t>Kvl</a:t>
            </a:r>
            <a:endParaRPr lang="en-US" sz="4800" i="1" dirty="0">
              <a:latin typeface="SabrenaTonnyMJ" panose="00000400000000000000" pitchFamily="2" charset="0"/>
            </a:endParaRPr>
          </a:p>
          <a:p>
            <a:r>
              <a:rPr lang="en-US" sz="4800" i="1" dirty="0" err="1">
                <a:latin typeface="SabrenaTonnyMJ" panose="00000400000000000000" pitchFamily="2" charset="0"/>
              </a:rPr>
              <a:t>e¨vUvwi</a:t>
            </a:r>
            <a:endParaRPr lang="en-US" sz="4800" i="1" dirty="0">
              <a:latin typeface="SabrenaTonnyMJ" panose="00000400000000000000" pitchFamily="2" charset="0"/>
            </a:endParaRPr>
          </a:p>
          <a:p>
            <a:r>
              <a:rPr lang="en-US" sz="4800" i="1" dirty="0">
                <a:latin typeface="SabrenaTonnyMJ" panose="00000400000000000000" pitchFamily="2" charset="0"/>
              </a:rPr>
              <a:t>w¯’</a:t>
            </a:r>
            <a:r>
              <a:rPr lang="en-US" sz="4800" i="1" dirty="0" err="1">
                <a:latin typeface="SabrenaTonnyMJ" panose="00000400000000000000" pitchFamily="2" charset="0"/>
              </a:rPr>
              <a:t>i</a:t>
            </a:r>
            <a:r>
              <a:rPr lang="en-US" sz="4800" i="1" dirty="0">
                <a:latin typeface="SabrenaTonnyMJ" panose="00000400000000000000" pitchFamily="2" charset="0"/>
              </a:rPr>
              <a:t> †</a:t>
            </a:r>
            <a:r>
              <a:rPr lang="en-US" sz="4800" i="1" dirty="0" err="1">
                <a:latin typeface="SabrenaTonnyMJ" panose="00000400000000000000" pitchFamily="2" charset="0"/>
              </a:rPr>
              <a:t>iva</a:t>
            </a:r>
            <a:endParaRPr lang="en-US" sz="4800" i="1" dirty="0">
              <a:latin typeface="SabrenaTonnyMJ" panose="00000400000000000000" pitchFamily="2" charset="0"/>
            </a:endParaRPr>
          </a:p>
          <a:p>
            <a:r>
              <a:rPr lang="en-US" sz="3600" i="1" dirty="0" err="1">
                <a:latin typeface="SabrenaTonnyMJ" panose="00000400000000000000" pitchFamily="2" charset="0"/>
              </a:rPr>
              <a:t>cwieZ©bkxj</a:t>
            </a:r>
            <a:r>
              <a:rPr lang="en-US" sz="6000" i="1" dirty="0">
                <a:latin typeface="SabrenaTonnyMJ" panose="00000400000000000000" pitchFamily="2" charset="0"/>
              </a:rPr>
              <a:t> </a:t>
            </a:r>
            <a:r>
              <a:rPr lang="en-US" sz="3200" i="1" dirty="0">
                <a:latin typeface="SabrenaTonnyMJ" panose="00000400000000000000" pitchFamily="2" charset="0"/>
              </a:rPr>
              <a:t>†</a:t>
            </a:r>
            <a:r>
              <a:rPr lang="en-US" sz="3200" i="1" dirty="0" err="1">
                <a:latin typeface="SabrenaTonnyMJ" panose="00000400000000000000" pitchFamily="2" charset="0"/>
              </a:rPr>
              <a:t>iva</a:t>
            </a:r>
            <a:endParaRPr lang="en-US" sz="3200" i="1" dirty="0">
              <a:latin typeface="SabrenaTonnyMJ" panose="00000400000000000000" pitchFamily="2" charset="0"/>
            </a:endParaRPr>
          </a:p>
          <a:p>
            <a:r>
              <a:rPr lang="en-US" sz="4800" i="1" dirty="0" err="1">
                <a:latin typeface="SabrenaTonnyMJ" panose="00000400000000000000" pitchFamily="2" charset="0"/>
              </a:rPr>
              <a:t>wdDR</a:t>
            </a:r>
            <a:endParaRPr lang="en-US" sz="4800" i="1" dirty="0">
              <a:latin typeface="SabrenaTonnyMJ" panose="00000400000000000000" pitchFamily="2" charset="0"/>
            </a:endParaRPr>
          </a:p>
          <a:p>
            <a:r>
              <a:rPr lang="en-US" sz="4800" i="1" dirty="0" err="1">
                <a:latin typeface="SabrenaTonnyMJ" panose="00000400000000000000" pitchFamily="2" charset="0"/>
              </a:rPr>
              <a:t>A¨vwgUvi</a:t>
            </a:r>
            <a:endParaRPr lang="en-US" sz="4800" i="1" dirty="0">
              <a:latin typeface="SabrenaTonnyMJ" panose="000004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688" y="1913493"/>
            <a:ext cx="1778390" cy="4379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8772" y="2783506"/>
            <a:ext cx="1735306" cy="4242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631" y="3316271"/>
            <a:ext cx="1734466" cy="5319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4664" y="4033242"/>
            <a:ext cx="1739414" cy="4385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255" y="4975934"/>
            <a:ext cx="1521181" cy="6427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3944" y="5703241"/>
            <a:ext cx="1321089" cy="5698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4664" y="6357607"/>
            <a:ext cx="1704433" cy="5003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0107" y="1965770"/>
            <a:ext cx="2119496" cy="60576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50107" y="2766567"/>
            <a:ext cx="2119496" cy="549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39459" y="3561660"/>
            <a:ext cx="2130144" cy="5498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38378" y="6179532"/>
            <a:ext cx="863789" cy="4954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93543" y="6207056"/>
            <a:ext cx="965412" cy="30487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862955" y="1779687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i="1" dirty="0">
                <a:latin typeface="SabrenaTonnyMJ" panose="00000400000000000000" pitchFamily="2" charset="0"/>
              </a:rPr>
              <a:t>†</a:t>
            </a:r>
            <a:r>
              <a:rPr lang="en-US" sz="5400" i="1" dirty="0" err="1">
                <a:latin typeface="SabrenaTonnyMJ" panose="00000400000000000000" pitchFamily="2" charset="0"/>
              </a:rPr>
              <a:t>fvëwgUvi</a:t>
            </a:r>
            <a:endParaRPr lang="en-US" sz="5400" i="1" dirty="0">
              <a:latin typeface="SabrenaTonnyMJ" panose="00000400000000000000" pitchFamily="2" charset="0"/>
            </a:endParaRPr>
          </a:p>
          <a:p>
            <a:r>
              <a:rPr lang="en-US" sz="5400" i="1" dirty="0" err="1">
                <a:latin typeface="SabrenaTonnyMJ" panose="00000400000000000000" pitchFamily="2" charset="0"/>
              </a:rPr>
              <a:t>M¨vjfv‡bvwgUvi</a:t>
            </a:r>
            <a:endParaRPr lang="en-US" sz="5400" i="1" dirty="0">
              <a:latin typeface="SabrenaTonnyMJ" panose="00000400000000000000" pitchFamily="2" charset="0"/>
            </a:endParaRPr>
          </a:p>
          <a:p>
            <a:r>
              <a:rPr lang="en-US" sz="5400" i="1" dirty="0" err="1">
                <a:latin typeface="SabrenaTonnyMJ" panose="00000400000000000000" pitchFamily="2" charset="0"/>
              </a:rPr>
              <a:t>f‚ms‡hvM</a:t>
            </a:r>
            <a:endParaRPr lang="en-US" sz="5400" i="1" dirty="0">
              <a:latin typeface="SabrenaTonnyMJ" panose="00000400000000000000" pitchFamily="2" charset="0"/>
            </a:endParaRPr>
          </a:p>
          <a:p>
            <a:r>
              <a:rPr lang="en-US" sz="5400" i="1" dirty="0" err="1">
                <a:latin typeface="SabrenaTonnyMJ" panose="00000400000000000000" pitchFamily="2" charset="0"/>
              </a:rPr>
              <a:t>AvovAvwo</a:t>
            </a:r>
            <a:r>
              <a:rPr lang="en-US" sz="5400" i="1" dirty="0">
                <a:latin typeface="SabrenaTonnyMJ" panose="00000400000000000000" pitchFamily="2" charset="0"/>
              </a:rPr>
              <a:t> </a:t>
            </a:r>
            <a:r>
              <a:rPr lang="en-US" sz="5400" i="1" dirty="0" err="1">
                <a:latin typeface="SabrenaTonnyMJ" panose="00000400000000000000" pitchFamily="2" charset="0"/>
              </a:rPr>
              <a:t>Zvi</a:t>
            </a:r>
            <a:endParaRPr lang="en-US" sz="5400" i="1" dirty="0">
              <a:latin typeface="SabrenaTonnyMJ" panose="00000400000000000000" pitchFamily="2" charset="0"/>
            </a:endParaRPr>
          </a:p>
          <a:p>
            <a:r>
              <a:rPr lang="en-US" sz="5400" i="1" dirty="0" err="1">
                <a:latin typeface="SabrenaTonnyMJ" panose="00000400000000000000" pitchFamily="2" charset="0"/>
              </a:rPr>
              <a:t>ms‡hvMwenxb</a:t>
            </a:r>
            <a:r>
              <a:rPr lang="en-US" sz="5400" i="1" dirty="0">
                <a:latin typeface="SabrenaTonnyMJ" panose="00000400000000000000" pitchFamily="2" charset="0"/>
              </a:rPr>
              <a:t> </a:t>
            </a:r>
            <a:r>
              <a:rPr lang="en-US" sz="5400" i="1" dirty="0" err="1">
                <a:latin typeface="SabrenaTonnyMJ" panose="00000400000000000000" pitchFamily="2" charset="0"/>
              </a:rPr>
              <a:t>Zvi</a:t>
            </a:r>
            <a:endParaRPr lang="en-US" sz="5400" i="1" dirty="0">
              <a:latin typeface="SabrenaTonnyMJ" panose="00000400000000000000" pitchFamily="2" charset="0"/>
            </a:endParaRPr>
          </a:p>
          <a:p>
            <a:r>
              <a:rPr lang="en-US" sz="5400" i="1" dirty="0" err="1">
                <a:latin typeface="SabrenaTonnyMJ" panose="00000400000000000000" pitchFamily="2" charset="0"/>
              </a:rPr>
              <a:t>evj</a:t>
            </a:r>
            <a:r>
              <a:rPr lang="en-US" sz="5400" i="1" dirty="0">
                <a:latin typeface="SabrenaTonnyMJ" panose="00000400000000000000" pitchFamily="2" charset="0"/>
              </a:rPr>
              <a:t>¦</a:t>
            </a:r>
            <a:endParaRPr lang="en-US" sz="5400" i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50107" y="4318843"/>
            <a:ext cx="2108848" cy="58416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965146" y="1144052"/>
            <a:ext cx="12025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i="1" dirty="0" err="1">
                <a:latin typeface="SabrenaTonnyMJ" panose="00000400000000000000" pitchFamily="2" charset="0"/>
              </a:rPr>
              <a:t>cÖZxK</a:t>
            </a:r>
            <a:endParaRPr lang="en-US" sz="4400" b="1" i="1" dirty="0">
              <a:latin typeface="SabrenaTonnyMJ" panose="000004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299881" y="1265758"/>
            <a:ext cx="11095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 err="1">
                <a:latin typeface="SabrenaTonnyMJ" panose="00000400000000000000" pitchFamily="2" charset="0"/>
              </a:rPr>
              <a:t>cÖZxK</a:t>
            </a:r>
            <a:endParaRPr lang="en-US" sz="4000" b="1" i="1" dirty="0">
              <a:latin typeface="SabrenaTonnyMJ" panose="000004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39007" y="1138002"/>
            <a:ext cx="20656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i="1" dirty="0" err="1">
                <a:latin typeface="SabrenaTonnyMJ" panose="00000400000000000000" pitchFamily="2" charset="0"/>
              </a:rPr>
              <a:t>DcKiY</a:t>
            </a:r>
            <a:endParaRPr lang="en-US" sz="4400" b="1" i="1" dirty="0">
              <a:latin typeface="SabrenaTonnyMJ" panose="000004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102167" y="6207056"/>
            <a:ext cx="703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endParaRPr lang="en-US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17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9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3667" y="914399"/>
            <a:ext cx="42242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8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0479" y="2026098"/>
            <a:ext cx="78432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১.তড়িৎ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২.একটি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পরিবাহী,অপরিবাহী,অর্ধপরিবাহী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৩.আর্থিং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ভূসংযোগ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i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81249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8338"/>
            <a:ext cx="8574157" cy="52545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22165" y="12879"/>
            <a:ext cx="56028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200" i="1" dirty="0">
                <a:latin typeface="NikoshBAN" panose="02000000000000000000" pitchFamily="2" charset="0"/>
                <a:cs typeface="NikoshBAN" panose="02000000000000000000" pitchFamily="2" charset="0"/>
              </a:rPr>
              <a:t>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91138" y="5962918"/>
            <a:ext cx="4172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ও’মের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endParaRPr lang="en-US" sz="4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071" y="708338"/>
            <a:ext cx="4147930" cy="52545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55030" y="5842337"/>
            <a:ext cx="55465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ও’হম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47170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3919" y="1931831"/>
            <a:ext cx="77049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ও’মের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:”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স্থির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পরিবাহীর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পরিবাহীর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প্রান্তের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বিভব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পার্থক্যের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সমানুপাতিক</a:t>
            </a:r>
            <a:r>
              <a:rPr lang="en-US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</a:p>
          <a:p>
            <a:endParaRPr lang="en-US" sz="4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75524" y="644828"/>
            <a:ext cx="38670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ও’হম</a:t>
            </a:r>
            <a:endParaRPr lang="en-US" sz="6000" dirty="0"/>
          </a:p>
        </p:txBody>
      </p:sp>
      <p:sp>
        <p:nvSpPr>
          <p:cNvPr id="6" name="Rectangle 5"/>
          <p:cNvSpPr/>
          <p:nvPr/>
        </p:nvSpPr>
        <p:spPr>
          <a:xfrm>
            <a:off x="4403361" y="5842337"/>
            <a:ext cx="6944325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মূত্যু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(১৭৮৯-১৮৫৪)</a:t>
            </a:r>
            <a:endParaRPr lang="en-US" sz="60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811" y="1558344"/>
            <a:ext cx="3416447" cy="434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5775" y="283335"/>
            <a:ext cx="41985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88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4249" y="1455313"/>
            <a:ext cx="96205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সুইচ,তড়ি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কোষ,স্থির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রোধ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অ্যামিটার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বর্তনী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অঙ্কন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ভোল্টমিটারকে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স্থির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রোধের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প্রান্তে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সমান্তরালে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i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420116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89"/>
            <a:ext cx="12192000" cy="69867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54569" y="0"/>
            <a:ext cx="43530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13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9098" y="2447811"/>
            <a:ext cx="100068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১.তড়িৎ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প্রবাহের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২.ও’হম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বিজ্ঞানী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অন্তরক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৪.ও’হমের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সূত্রটি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6000" i="1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</p:spTree>
    <p:extLst>
      <p:ext uri="{BB962C8B-B14F-4D97-AF65-F5344CB8AC3E}">
        <p14:creationId xmlns:p14="http://schemas.microsoft.com/office/powerpoint/2010/main" val="33563299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Extract 1"/>
          <p:cNvSpPr/>
          <p:nvPr/>
        </p:nvSpPr>
        <p:spPr>
          <a:xfrm>
            <a:off x="1755819" y="-49053"/>
            <a:ext cx="8680361" cy="1840732"/>
          </a:xfrm>
          <a:prstGeom prst="flowChartExtract">
            <a:avLst/>
          </a:prstGeom>
          <a:ln w="57150">
            <a:solidFill>
              <a:srgbClr val="FF0000"/>
            </a:solidFill>
            <a:prstDash val="sysDash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i="1" dirty="0">
                <a:latin typeface="NikoshBAN" pitchFamily="2" charset="0"/>
                <a:cs typeface="NikoshBAN" pitchFamily="2" charset="0"/>
              </a:rPr>
              <a:t>বাড়ির কাজ   </a:t>
            </a:r>
            <a:endParaRPr lang="en-US" sz="72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8799" y="1791679"/>
            <a:ext cx="8680361" cy="4776546"/>
          </a:xfrm>
          <a:prstGeom prst="rect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স্থির</a:t>
            </a:r>
            <a:r>
              <a:rPr lang="en-US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ও </a:t>
            </a:r>
            <a:r>
              <a:rPr lang="en-US" sz="8000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</a:t>
            </a:r>
            <a:r>
              <a:rPr lang="en-US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8000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বলে-ব্যাখ্যা</a:t>
            </a:r>
            <a:r>
              <a:rPr lang="en-US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i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8000" i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endParaRPr lang="en-US" sz="5400" i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524000" y="0"/>
            <a:ext cx="9144000" cy="6858000"/>
          </a:xfrm>
          <a:prstGeom prst="frame">
            <a:avLst>
              <a:gd name="adj1" fmla="val 3088"/>
            </a:avLst>
          </a:prstGeom>
          <a:blipFill>
            <a:blip r:embed="rId2"/>
            <a:stretch>
              <a:fillRect/>
            </a:stretch>
          </a:blip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i="1">
              <a:solidFill>
                <a:schemeClr val="tx1"/>
              </a:solidFill>
            </a:endParaRPr>
          </a:p>
        </p:txBody>
      </p:sp>
      <p:pic>
        <p:nvPicPr>
          <p:cNvPr id="8" name="Picture 2" descr="D:\SAIFUL DIGITAL CONTAINT\Freame\Fream-17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5819" y="1666867"/>
            <a:ext cx="8564451" cy="47725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337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:\SAIFUL DIGITAL CONTAINT\ANIMATION\7dfMaria-v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1143000"/>
            <a:ext cx="2819400" cy="4867308"/>
          </a:xfrm>
          <a:prstGeom prst="rect">
            <a:avLst/>
          </a:prstGeom>
          <a:noFill/>
        </p:spPr>
      </p:pic>
      <p:pic>
        <p:nvPicPr>
          <p:cNvPr id="9" name="Picture 8" descr="D:\SAIFUL DIGITAL CONTAINT\ANIMATION\7dfMaria-v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2895600" cy="4867308"/>
          </a:xfrm>
          <a:prstGeom prst="rect">
            <a:avLst/>
          </a:prstGeom>
          <a:noFill/>
        </p:spPr>
      </p:pic>
      <p:pic>
        <p:nvPicPr>
          <p:cNvPr id="10" name="Content Placeholder 3" descr="GDJ_waving_bye_bye_by_GDJ3333333333333333333333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4495800"/>
            <a:ext cx="1540036" cy="180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Content Placeholder 3" descr="GDJ_waving_bye_bye_by_GDJ3333333333333333333333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4419600"/>
            <a:ext cx="1540036" cy="180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590800" y="2209800"/>
            <a:ext cx="7543800" cy="24384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সবাইকে আন্তরিক ধন্যবাদ ।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11" name="Picture 10" descr="flower-bouquet_029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12" name="Frame 11"/>
          <p:cNvSpPr/>
          <p:nvPr/>
        </p:nvSpPr>
        <p:spPr>
          <a:xfrm>
            <a:off x="1524000" y="-169608"/>
            <a:ext cx="9144000" cy="7042356"/>
          </a:xfrm>
          <a:prstGeom prst="frame">
            <a:avLst>
              <a:gd name="adj1" fmla="val 3088"/>
            </a:avLst>
          </a:prstGeom>
          <a:blipFill>
            <a:blip r:embed="rId5"/>
            <a:stretch>
              <a:fillRect/>
            </a:stretch>
          </a:blip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30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606</Words>
  <Application>Microsoft Office PowerPoint</Application>
  <PresentationFormat>Widescreen</PresentationFormat>
  <Paragraphs>101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Nikosh</vt:lpstr>
      <vt:lpstr>NikoshBAN</vt:lpstr>
      <vt:lpstr>SabrenaTonnyMJ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Alam</dc:creator>
  <cp:lastModifiedBy>Md Shah Alam</cp:lastModifiedBy>
  <cp:revision>86</cp:revision>
  <dcterms:created xsi:type="dcterms:W3CDTF">2014-10-30T14:49:47Z</dcterms:created>
  <dcterms:modified xsi:type="dcterms:W3CDTF">2019-10-13T11:14:51Z</dcterms:modified>
</cp:coreProperties>
</file>