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63" r:id="rId10"/>
    <p:sldId id="264" r:id="rId11"/>
    <p:sldId id="265" r:id="rId12"/>
    <p:sldId id="273" r:id="rId13"/>
    <p:sldId id="266" r:id="rId14"/>
    <p:sldId id="272" r:id="rId15"/>
    <p:sldId id="270" r:id="rId16"/>
    <p:sldId id="267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9020"/>
    <a:srgbClr val="FF3300"/>
    <a:srgbClr val="8B5D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36" autoAdjust="0"/>
  </p:normalViewPr>
  <p:slideViewPr>
    <p:cSldViewPr>
      <p:cViewPr>
        <p:scale>
          <a:sx n="70" d="100"/>
          <a:sy n="70" d="100"/>
        </p:scale>
        <p:origin x="-828" y="-45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A8A68-55BE-45DE-9635-9E0CF4093A94}" type="datetimeFigureOut">
              <a:rPr lang="en-US" smtClean="0"/>
              <a:pPr/>
              <a:t>13/10/2019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6EE75-1262-46C2-B2EC-DC50B3E70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007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6EE75-1262-46C2-B2EC-DC50B3E70D6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83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6EE75-1262-46C2-B2EC-DC50B3E70D6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34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" y="0"/>
            <a:ext cx="9144677" cy="51435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358898"/>
            <a:ext cx="5308866" cy="1136650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2698746"/>
            <a:ext cx="5308866" cy="103323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3790952"/>
            <a:ext cx="673276" cy="20955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3790952"/>
            <a:ext cx="4064860" cy="20955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8" y="3790952"/>
            <a:ext cx="413483" cy="20955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6" y="2603497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839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3611561"/>
            <a:ext cx="6798734" cy="425054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774700"/>
            <a:ext cx="7091482" cy="252095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4036615"/>
            <a:ext cx="6798734" cy="37028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75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680155"/>
            <a:ext cx="6798734" cy="2323395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3206749"/>
            <a:ext cx="6798736" cy="12001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6" y="310514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868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736599"/>
            <a:ext cx="6400250" cy="1778001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2514600"/>
            <a:ext cx="5892798" cy="48895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3257551"/>
            <a:ext cx="6798738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70" y="679022"/>
            <a:ext cx="457319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4" y="2120903"/>
            <a:ext cx="457319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310514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9940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2481436"/>
            <a:ext cx="6798728" cy="11016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3583036"/>
            <a:ext cx="6798730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86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736599"/>
            <a:ext cx="6325168" cy="1682751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2729484"/>
            <a:ext cx="6798730" cy="66522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3397250"/>
            <a:ext cx="6798736" cy="100965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1" y="672671"/>
            <a:ext cx="457319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7" y="1955796"/>
            <a:ext cx="457319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257175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285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736599"/>
            <a:ext cx="6798734" cy="172085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2674620"/>
            <a:ext cx="6798730" cy="67894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3352801"/>
            <a:ext cx="6798734" cy="10541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70" y="257175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7073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1867602"/>
            <a:ext cx="6798736" cy="25393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1766002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862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680155"/>
            <a:ext cx="1618930" cy="372674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8" y="680155"/>
            <a:ext cx="4915509" cy="372674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680155"/>
            <a:ext cx="0" cy="372674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545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1767195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34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231060"/>
            <a:ext cx="6595534" cy="1366886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2801145"/>
            <a:ext cx="6595534" cy="817511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7" y="2699544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778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1767195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686503"/>
            <a:ext cx="6798734" cy="9779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1865376"/>
            <a:ext cx="3337560" cy="25854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1865376"/>
            <a:ext cx="3337560" cy="25854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15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1993900"/>
            <a:ext cx="3337560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2432447"/>
            <a:ext cx="3337560" cy="202996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1993900"/>
            <a:ext cx="3337560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2432447"/>
            <a:ext cx="3337560" cy="202996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1766002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213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686503"/>
            <a:ext cx="6798735" cy="9779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1766002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216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704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041401"/>
            <a:ext cx="2536798" cy="10287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3" y="736600"/>
            <a:ext cx="3855539" cy="3670301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2273299"/>
            <a:ext cx="2536798" cy="1828803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184400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765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412874"/>
            <a:ext cx="3632202" cy="10287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774700"/>
            <a:ext cx="2929463" cy="359410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2441574"/>
            <a:ext cx="3632201" cy="1371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" y="0"/>
            <a:ext cx="9152467" cy="51435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686503"/>
            <a:ext cx="6798734" cy="9779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1867602"/>
            <a:ext cx="6798736" cy="25837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1" y="4470400"/>
            <a:ext cx="1148283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6" y="4470400"/>
            <a:ext cx="5104667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4470400"/>
            <a:ext cx="395510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763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B0BE53B-D5D9-4157-A159-882F4308D7E7}"/>
              </a:ext>
            </a:extLst>
          </p:cNvPr>
          <p:cNvSpPr/>
          <p:nvPr/>
        </p:nvSpPr>
        <p:spPr>
          <a:xfrm>
            <a:off x="990600" y="361950"/>
            <a:ext cx="7086600" cy="3973161"/>
          </a:xfrm>
          <a:prstGeom prst="rect">
            <a:avLst/>
          </a:prstGeom>
          <a:solidFill>
            <a:srgbClr val="FFFF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eart 2">
            <a:extLst>
              <a:ext uri="{FF2B5EF4-FFF2-40B4-BE49-F238E27FC236}">
                <a16:creationId xmlns="" xmlns:a16="http://schemas.microsoft.com/office/drawing/2014/main" id="{BF9B1902-4EFF-4455-B302-49C543A7F051}"/>
              </a:ext>
            </a:extLst>
          </p:cNvPr>
          <p:cNvSpPr/>
          <p:nvPr/>
        </p:nvSpPr>
        <p:spPr>
          <a:xfrm>
            <a:off x="1219200" y="285750"/>
            <a:ext cx="7629832" cy="3872208"/>
          </a:xfrm>
          <a:prstGeom prst="heart">
            <a:avLst/>
          </a:prstGeom>
          <a:solidFill>
            <a:srgbClr val="FF0000"/>
          </a:solidFill>
          <a:ln w="34925">
            <a:solidFill>
              <a:srgbClr val="00B05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ContrastingRightFacing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2F287C6-F841-46F3-826C-2F46D2CA69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154" y="1275194"/>
            <a:ext cx="2214564" cy="16609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71242AF-A5A3-4BF3-B978-FA13344781E4}"/>
              </a:ext>
            </a:extLst>
          </p:cNvPr>
          <p:cNvSpPr txBox="1"/>
          <p:nvPr/>
        </p:nvSpPr>
        <p:spPr>
          <a:xfrm>
            <a:off x="2852736" y="2065957"/>
            <a:ext cx="3581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661CB72-5F41-4F93-861D-76B489883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71450"/>
            <a:ext cx="6419180" cy="377190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7" name="Ribbon: Tilted Up 6">
            <a:extLst>
              <a:ext uri="{FF2B5EF4-FFF2-40B4-BE49-F238E27FC236}">
                <a16:creationId xmlns="" xmlns:a16="http://schemas.microsoft.com/office/drawing/2014/main" id="{D911B519-ACFC-40A8-B349-E625B328581E}"/>
              </a:ext>
            </a:extLst>
          </p:cNvPr>
          <p:cNvSpPr/>
          <p:nvPr/>
        </p:nvSpPr>
        <p:spPr>
          <a:xfrm>
            <a:off x="1752600" y="4114800"/>
            <a:ext cx="6019800" cy="914400"/>
          </a:xfrm>
          <a:prstGeom prst="ribbon2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চাঁদ</a:t>
            </a:r>
            <a:endParaRPr lang="en-US" sz="1100" dirty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56A38CB-8EC5-4F54-B7A3-7108D1BB8E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219886"/>
            <a:ext cx="5714503" cy="3799664"/>
          </a:xfrm>
          <a:prstGeom prst="rect">
            <a:avLst/>
          </a:prstGeom>
        </p:spPr>
      </p:pic>
      <p:sp>
        <p:nvSpPr>
          <p:cNvPr id="6" name="Callout: Up Arrow 5">
            <a:extLst>
              <a:ext uri="{FF2B5EF4-FFF2-40B4-BE49-F238E27FC236}">
                <a16:creationId xmlns="" xmlns:a16="http://schemas.microsoft.com/office/drawing/2014/main" id="{7D385573-8E3F-47AC-B0EF-9AA8ED984FF2}"/>
              </a:ext>
            </a:extLst>
          </p:cNvPr>
          <p:cNvSpPr/>
          <p:nvPr/>
        </p:nvSpPr>
        <p:spPr>
          <a:xfrm>
            <a:off x="2667000" y="3867150"/>
            <a:ext cx="4724400" cy="1028700"/>
          </a:xfrm>
          <a:prstGeom prst="upArrowCallout">
            <a:avLst/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perspectiveRelaxedModerately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দূরবীক্ষণ</a:t>
            </a:r>
            <a:endParaRPr lang="en-US" sz="5400" dirty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E1BABCF4-3D5A-402A-BD2E-4E6FDB01C4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205153"/>
              </p:ext>
            </p:extLst>
          </p:nvPr>
        </p:nvGraphicFramePr>
        <p:xfrm>
          <a:off x="685800" y="1047750"/>
          <a:ext cx="7848600" cy="2948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="" xmlns:a16="http://schemas.microsoft.com/office/drawing/2014/main" val="1439697012"/>
                    </a:ext>
                  </a:extLst>
                </a:gridCol>
                <a:gridCol w="3124200">
                  <a:extLst>
                    <a:ext uri="{9D8B030D-6E8A-4147-A177-3AD203B41FA5}">
                      <a16:colId xmlns="" xmlns:a16="http://schemas.microsoft.com/office/drawing/2014/main" val="3230605440"/>
                    </a:ext>
                  </a:extLst>
                </a:gridCol>
                <a:gridCol w="2438400">
                  <a:extLst>
                    <a:ext uri="{9D8B030D-6E8A-4147-A177-3AD203B41FA5}">
                      <a16:colId xmlns="" xmlns:a16="http://schemas.microsoft.com/office/drawing/2014/main" val="2517414879"/>
                    </a:ext>
                  </a:extLst>
                </a:gridCol>
              </a:tblGrid>
              <a:tr h="98298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Kalpurush" pitchFamily="2" charset="0"/>
                          <a:cs typeface="Kalpurush" pitchFamily="2" charset="0"/>
                        </a:rPr>
                        <a:t>গ্রহ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Kalpurush" pitchFamily="2" charset="0"/>
                          <a:cs typeface="Kalpurush" pitchFamily="2" charset="0"/>
                        </a:rPr>
                        <a:t>,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Kalpurush" pitchFamily="2" charset="0"/>
                          <a:cs typeface="Kalpurush" pitchFamily="2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Kalpurush" pitchFamily="2" charset="0"/>
                          <a:cs typeface="Kalpurush" pitchFamily="2" charset="0"/>
                        </a:rPr>
                        <a:t>উপগ্রহ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Kalpurush" pitchFamily="2" charset="0"/>
                          <a:cs typeface="Kalpurush" pitchFamily="2" charset="0"/>
                        </a:rPr>
                        <a:t>,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Kalpurush" pitchFamily="2" charset="0"/>
                          <a:cs typeface="Kalpurush" pitchFamily="2" charset="0"/>
                        </a:rPr>
                        <a:t>নক্ষত্র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Kalpurush" pitchFamily="2" charset="0"/>
                          <a:cs typeface="Kalpurush" pitchFamily="2" charset="0"/>
                        </a:rPr>
                        <a:t> </a:t>
                      </a:r>
                      <a:endParaRPr lang="en-US" sz="2800" dirty="0">
                        <a:solidFill>
                          <a:srgbClr val="002060"/>
                        </a:solidFill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 marT="34290" marB="3429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solidFill>
                            <a:srgbClr val="002060"/>
                          </a:solidFill>
                          <a:latin typeface="Kalpurush" pitchFamily="2" charset="0"/>
                          <a:cs typeface="Kalpurush" pitchFamily="2" charset="0"/>
                        </a:rPr>
                        <a:t>পৃথিবী থেকে দূরত্ব</a:t>
                      </a:r>
                      <a:endParaRPr lang="en-US" sz="2800" dirty="0">
                        <a:solidFill>
                          <a:srgbClr val="002060"/>
                        </a:solidFill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 marT="34290" marB="3429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solidFill>
                            <a:srgbClr val="002060"/>
                          </a:solidFill>
                          <a:latin typeface="Kalpurush" pitchFamily="2" charset="0"/>
                          <a:cs typeface="Kalpurush" pitchFamily="2" charset="0"/>
                        </a:rPr>
                        <a:t>কত সময় লাগে</a:t>
                      </a:r>
                      <a:endParaRPr lang="en-US" sz="2800" dirty="0">
                        <a:solidFill>
                          <a:srgbClr val="002060"/>
                        </a:solidFill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 marT="34290" marB="3429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74744065"/>
                  </a:ext>
                </a:extLst>
              </a:tr>
              <a:tr h="982980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solidFill>
                            <a:srgbClr val="289020"/>
                          </a:solidFill>
                          <a:latin typeface="Kalpurush" pitchFamily="2" charset="0"/>
                          <a:cs typeface="Kalpurush" pitchFamily="2" charset="0"/>
                        </a:rPr>
                        <a:t>চাঁদ</a:t>
                      </a:r>
                      <a:endParaRPr lang="en-US" sz="2800" dirty="0">
                        <a:solidFill>
                          <a:srgbClr val="289020"/>
                        </a:solidFill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 marT="34290" marB="3429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sz="2800" dirty="0">
                          <a:solidFill>
                            <a:srgbClr val="289020"/>
                          </a:solidFill>
                          <a:latin typeface="Kalpurush" pitchFamily="2" charset="0"/>
                          <a:cs typeface="Kalpurush" pitchFamily="2" charset="0"/>
                        </a:rPr>
                        <a:t>৩,৮৪,৪০০ কি.</a:t>
                      </a:r>
                      <a:r>
                        <a:rPr lang="en-US" sz="2800" dirty="0" err="1">
                          <a:solidFill>
                            <a:srgbClr val="289020"/>
                          </a:solidFill>
                          <a:latin typeface="Kalpurush" pitchFamily="2" charset="0"/>
                          <a:cs typeface="Kalpurush" pitchFamily="2" charset="0"/>
                        </a:rPr>
                        <a:t>মি</a:t>
                      </a:r>
                      <a:r>
                        <a:rPr lang="en-US" sz="2800" dirty="0">
                          <a:solidFill>
                            <a:srgbClr val="289020"/>
                          </a:solidFill>
                          <a:latin typeface="Kalpurush" pitchFamily="2" charset="0"/>
                          <a:cs typeface="Kalpurush" pitchFamily="2" charset="0"/>
                        </a:rPr>
                        <a:t>.</a:t>
                      </a:r>
                    </a:p>
                  </a:txBody>
                  <a:tcPr marT="34290" marB="3429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289020"/>
                          </a:solidFill>
                          <a:latin typeface="Kalpurush" pitchFamily="2" charset="0"/>
                          <a:cs typeface="Kalpurush" pitchFamily="2" charset="0"/>
                        </a:rPr>
                        <a:t>১.</a:t>
                      </a:r>
                      <a:r>
                        <a:rPr lang="bn-BD" sz="2800" dirty="0">
                          <a:solidFill>
                            <a:srgbClr val="289020"/>
                          </a:solidFill>
                          <a:latin typeface="Kalpurush" pitchFamily="2" charset="0"/>
                          <a:cs typeface="Kalpurush" pitchFamily="2" charset="0"/>
                        </a:rPr>
                        <a:t>৩</a:t>
                      </a:r>
                      <a:r>
                        <a:rPr lang="en-US" sz="2800" dirty="0">
                          <a:solidFill>
                            <a:srgbClr val="289020"/>
                          </a:solidFill>
                          <a:latin typeface="Kalpurush" pitchFamily="2" charset="0"/>
                          <a:cs typeface="Kalpurush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89020"/>
                          </a:solidFill>
                          <a:latin typeface="Kalpurush" pitchFamily="2" charset="0"/>
                          <a:cs typeface="Kalpurush" pitchFamily="2" charset="0"/>
                        </a:rPr>
                        <a:t>সেকেন্ড</a:t>
                      </a:r>
                      <a:endParaRPr lang="en-US" sz="2800" dirty="0">
                        <a:solidFill>
                          <a:srgbClr val="289020"/>
                        </a:solidFill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 marT="34290" marB="3429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96706490"/>
                  </a:ext>
                </a:extLst>
              </a:tr>
              <a:tr h="98298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289020"/>
                          </a:solidFill>
                          <a:latin typeface="Kalpurush" pitchFamily="2" charset="0"/>
                          <a:cs typeface="Kalpurush" pitchFamily="2" charset="0"/>
                        </a:rPr>
                        <a:t>সূর্য</a:t>
                      </a:r>
                      <a:r>
                        <a:rPr lang="en-US" sz="2800" baseline="0" dirty="0" smtClean="0">
                          <a:solidFill>
                            <a:srgbClr val="289020"/>
                          </a:solidFill>
                          <a:latin typeface="Kalpurush" pitchFamily="2" charset="0"/>
                          <a:cs typeface="Kalpurush" pitchFamily="2" charset="0"/>
                        </a:rPr>
                        <a:t> </a:t>
                      </a:r>
                      <a:endParaRPr lang="en-US" sz="2800" dirty="0">
                        <a:solidFill>
                          <a:srgbClr val="289020"/>
                        </a:solidFill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 marT="34290" marB="3429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289020"/>
                          </a:solidFill>
                          <a:latin typeface="Kalpurush" pitchFamily="2" charset="0"/>
                          <a:cs typeface="Kalpurush" pitchFamily="2" charset="0"/>
                        </a:rPr>
                        <a:t>১</a:t>
                      </a:r>
                      <a:r>
                        <a:rPr lang="bn-BD" sz="2800" dirty="0">
                          <a:solidFill>
                            <a:srgbClr val="289020"/>
                          </a:solidFill>
                          <a:latin typeface="Kalpurush" pitchFamily="2" charset="0"/>
                          <a:cs typeface="Kalpurush" pitchFamily="2" charset="0"/>
                        </a:rPr>
                        <a:t>৫</a:t>
                      </a:r>
                      <a:r>
                        <a:rPr lang="en-US" sz="2800" dirty="0" smtClean="0">
                          <a:solidFill>
                            <a:srgbClr val="289020"/>
                          </a:solidFill>
                          <a:latin typeface="Kalpurush" pitchFamily="2" charset="0"/>
                          <a:cs typeface="Kalpurush" pitchFamily="2" charset="0"/>
                        </a:rPr>
                        <a:t>,০০,০০,০০০ </a:t>
                      </a:r>
                      <a:r>
                        <a:rPr lang="bn-BD" sz="2800" dirty="0" smtClean="0">
                          <a:solidFill>
                            <a:srgbClr val="289020"/>
                          </a:solidFill>
                          <a:latin typeface="Kalpurush" pitchFamily="2" charset="0"/>
                          <a:cs typeface="Kalpurush" pitchFamily="2" charset="0"/>
                        </a:rPr>
                        <a:t>কি.</a:t>
                      </a:r>
                      <a:r>
                        <a:rPr lang="en-US" sz="2800" dirty="0" err="1">
                          <a:solidFill>
                            <a:srgbClr val="289020"/>
                          </a:solidFill>
                          <a:latin typeface="Kalpurush" pitchFamily="2" charset="0"/>
                          <a:cs typeface="Kalpurush" pitchFamily="2" charset="0"/>
                        </a:rPr>
                        <a:t>মি</a:t>
                      </a:r>
                      <a:r>
                        <a:rPr lang="en-US" sz="2800" dirty="0">
                          <a:solidFill>
                            <a:srgbClr val="289020"/>
                          </a:solidFill>
                          <a:latin typeface="Kalpurush" pitchFamily="2" charset="0"/>
                          <a:cs typeface="Kalpurush" pitchFamily="2" charset="0"/>
                        </a:rPr>
                        <a:t>.</a:t>
                      </a:r>
                    </a:p>
                  </a:txBody>
                  <a:tcPr marT="34290" marB="3429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289020"/>
                          </a:solidFill>
                          <a:latin typeface="Kalpurush" pitchFamily="2" charset="0"/>
                          <a:cs typeface="Kalpurush" pitchFamily="2" charset="0"/>
                        </a:rPr>
                        <a:t>৮ </a:t>
                      </a:r>
                      <a:r>
                        <a:rPr lang="en-US" sz="2800" dirty="0" err="1">
                          <a:solidFill>
                            <a:srgbClr val="289020"/>
                          </a:solidFill>
                          <a:latin typeface="Kalpurush" pitchFamily="2" charset="0"/>
                          <a:cs typeface="Kalpurush" pitchFamily="2" charset="0"/>
                        </a:rPr>
                        <a:t>মিনি</a:t>
                      </a:r>
                      <a:r>
                        <a:rPr lang="bn-BD" sz="2800" dirty="0">
                          <a:solidFill>
                            <a:srgbClr val="289020"/>
                          </a:solidFill>
                          <a:latin typeface="Kalpurush" pitchFamily="2" charset="0"/>
                          <a:cs typeface="Kalpurush" pitchFamily="2" charset="0"/>
                        </a:rPr>
                        <a:t>ট</a:t>
                      </a:r>
                      <a:endParaRPr lang="en-US" sz="2800" dirty="0">
                        <a:solidFill>
                          <a:srgbClr val="289020"/>
                        </a:solidFill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 marT="34290" marB="3429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717952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511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Down 3">
            <a:extLst>
              <a:ext uri="{FF2B5EF4-FFF2-40B4-BE49-F238E27FC236}">
                <a16:creationId xmlns="" xmlns:a16="http://schemas.microsoft.com/office/drawing/2014/main" id="{53414414-ACEC-40AC-B074-CB4F8B1FCB2D}"/>
              </a:ext>
            </a:extLst>
          </p:cNvPr>
          <p:cNvSpPr/>
          <p:nvPr/>
        </p:nvSpPr>
        <p:spPr>
          <a:xfrm>
            <a:off x="1447800" y="476250"/>
            <a:ext cx="6400800" cy="800100"/>
          </a:xfrm>
          <a:prstGeom prst="downArrow">
            <a:avLst/>
          </a:prstGeom>
          <a:solidFill>
            <a:schemeClr val="bg2">
              <a:lumMod val="2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anDown">
              <a:avLst/>
            </a:prstTxWarp>
          </a:bodyPr>
          <a:lstStyle/>
          <a:p>
            <a:pPr algn="ctr"/>
            <a:r>
              <a:rPr lang="bn-BD" sz="40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000" dirty="0">
              <a:solidFill>
                <a:schemeClr val="accent5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276655A-3FF7-444B-8B20-3E8EE670E2FB}"/>
              </a:ext>
            </a:extLst>
          </p:cNvPr>
          <p:cNvSpPr/>
          <p:nvPr/>
        </p:nvSpPr>
        <p:spPr>
          <a:xfrm>
            <a:off x="0" y="1352550"/>
            <a:ext cx="9144000" cy="38100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u="sng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itchFamily="2" charset="0"/>
                <a:cs typeface="Kalpurush" pitchFamily="2" charset="0"/>
              </a:rPr>
              <a:t>দলঃ ১</a:t>
            </a:r>
          </a:p>
          <a:p>
            <a:pPr algn="ctr"/>
            <a:r>
              <a:rPr lang="bn-BD" sz="36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itchFamily="2" charset="0"/>
                <a:cs typeface="Kalpurush" pitchFamily="2" charset="0"/>
              </a:rPr>
              <a:t>পৃথিবী থেকে চাদেঁর দূরত্ব কত?</a:t>
            </a:r>
          </a:p>
          <a:p>
            <a:pPr algn="ctr"/>
            <a:r>
              <a:rPr lang="bn-BD" sz="36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itchFamily="2" charset="0"/>
                <a:cs typeface="Kalpurush" pitchFamily="2" charset="0"/>
              </a:rPr>
              <a:t>চাঁদ থেকে পৃথিবীতে আলো আসতে কত সময় লাগে?</a:t>
            </a:r>
          </a:p>
          <a:p>
            <a:pPr algn="ctr"/>
            <a:r>
              <a:rPr lang="bn-BD" sz="4800" b="1" u="sng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itchFamily="2" charset="0"/>
                <a:cs typeface="Kalpurush" pitchFamily="2" charset="0"/>
              </a:rPr>
              <a:t>দলঃ ২</a:t>
            </a:r>
          </a:p>
          <a:p>
            <a:pPr algn="ctr"/>
            <a:r>
              <a:rPr lang="bn-BD" sz="36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itchFamily="2" charset="0"/>
                <a:cs typeface="Kalpurush" pitchFamily="2" charset="0"/>
              </a:rPr>
              <a:t>পৃথিবী থেকে সূর্যের দূরত্ব কত?</a:t>
            </a:r>
          </a:p>
          <a:p>
            <a:pPr algn="ctr"/>
            <a:r>
              <a:rPr lang="bn-BD" sz="36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itchFamily="2" charset="0"/>
                <a:cs typeface="Kalpurush" pitchFamily="2" charset="0"/>
              </a:rPr>
              <a:t>সূর্য থেকে পৃথিবীতে আলো আসতে কত সময় লাগে</a:t>
            </a:r>
            <a:r>
              <a:rPr lang="bn-BD" sz="36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itchFamily="2" charset="0"/>
                <a:cs typeface="Kalpurush" pitchFamily="2" charset="0"/>
              </a:rPr>
              <a:t>?</a:t>
            </a:r>
            <a:endParaRPr lang="en-US" sz="4400" b="1" u="sng" dirty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rallelogram 8">
            <a:extLst>
              <a:ext uri="{FF2B5EF4-FFF2-40B4-BE49-F238E27FC236}">
                <a16:creationId xmlns="" xmlns:a16="http://schemas.microsoft.com/office/drawing/2014/main" id="{4F9A5188-0D94-4ABA-ABFB-38DDF1E9DE4A}"/>
              </a:ext>
            </a:extLst>
          </p:cNvPr>
          <p:cNvSpPr/>
          <p:nvPr/>
        </p:nvSpPr>
        <p:spPr>
          <a:xfrm>
            <a:off x="1752600" y="803787"/>
            <a:ext cx="5410200" cy="3886200"/>
          </a:xfrm>
          <a:prstGeom prst="parallelogram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bn-BD" sz="6000" dirty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পাঠ্য বইয়ের সাথে সংযোগ </a:t>
            </a:r>
            <a:endParaRPr lang="en-US" sz="6000" dirty="0">
              <a:solidFill>
                <a:srgbClr val="FFFF00"/>
              </a:solidFill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Left-Right 4">
            <a:extLst>
              <a:ext uri="{FF2B5EF4-FFF2-40B4-BE49-F238E27FC236}">
                <a16:creationId xmlns="" xmlns:a16="http://schemas.microsoft.com/office/drawing/2014/main" id="{7D8CDFAC-EEB9-4D24-8BBB-3117D66343AA}"/>
              </a:ext>
            </a:extLst>
          </p:cNvPr>
          <p:cNvSpPr/>
          <p:nvPr/>
        </p:nvSpPr>
        <p:spPr>
          <a:xfrm>
            <a:off x="1866900" y="-57150"/>
            <a:ext cx="5410200" cy="1485900"/>
          </a:xfrm>
          <a:prstGeom prst="leftRightArrow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মূল্যায়ন</a:t>
            </a:r>
            <a:endParaRPr lang="en-US" sz="54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6" name="Flowchart: Stored Data 5">
            <a:extLst>
              <a:ext uri="{FF2B5EF4-FFF2-40B4-BE49-F238E27FC236}">
                <a16:creationId xmlns="" xmlns:a16="http://schemas.microsoft.com/office/drawing/2014/main" id="{4EF4CE11-1466-4101-A2A9-A0FF4B7DF02B}"/>
              </a:ext>
            </a:extLst>
          </p:cNvPr>
          <p:cNvSpPr/>
          <p:nvPr/>
        </p:nvSpPr>
        <p:spPr>
          <a:xfrm>
            <a:off x="322007" y="1456046"/>
            <a:ext cx="8669593" cy="3333750"/>
          </a:xfrm>
          <a:prstGeom prst="flowChartOnlineStorag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>
                <a:ln/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১।</a:t>
            </a:r>
            <a:r>
              <a:rPr lang="en-US" sz="2800" b="1" dirty="0">
                <a:ln/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BD" sz="2800" b="1" dirty="0">
                <a:ln/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দূরবীক্ষণ যন্ত্রের সাহায্যে </a:t>
            </a:r>
            <a:r>
              <a:rPr lang="bn-BD" sz="2800" b="1" dirty="0" smtClean="0">
                <a:ln/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অনেক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BD" sz="2800" b="1" dirty="0" smtClean="0">
                <a:ln/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দূরের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br>
              <a:rPr lang="en-US" sz="2800" b="1" dirty="0" smtClean="0">
                <a:ln/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</a:br>
            <a:r>
              <a:rPr lang="en-US" sz="2800" b="1" dirty="0" smtClean="0">
                <a:ln/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   </a:t>
            </a:r>
            <a:r>
              <a:rPr lang="bn-BD" sz="2800" b="1" dirty="0" smtClean="0">
                <a:ln/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বস্তুও….....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......</a:t>
            </a:r>
            <a:r>
              <a:rPr lang="bn-BD" sz="2800" b="1" dirty="0" smtClean="0">
                <a:ln/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.</a:t>
            </a:r>
            <a:r>
              <a:rPr lang="en-US" sz="2800" b="1" dirty="0" err="1">
                <a:ln/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দেখায়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।</a:t>
            </a:r>
          </a:p>
          <a:p>
            <a:r>
              <a:rPr lang="en-US" sz="2800" b="1" dirty="0" smtClean="0">
                <a:ln/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২</a:t>
            </a:r>
            <a:r>
              <a:rPr lang="en-US" sz="2800" b="1" dirty="0">
                <a:ln/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। </a:t>
            </a:r>
            <a:r>
              <a:rPr lang="bn-BD" sz="2800" b="1" dirty="0">
                <a:ln/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আ</a:t>
            </a:r>
            <a:r>
              <a:rPr lang="en-US" sz="2800" b="1" dirty="0">
                <a:ln/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ল</a:t>
            </a:r>
            <a:r>
              <a:rPr lang="bn-BD" sz="2800" b="1" dirty="0">
                <a:ln/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ো</a:t>
            </a:r>
            <a:r>
              <a:rPr lang="en-US" sz="2800" b="1" dirty="0">
                <a:ln/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BD" sz="2800" b="1" dirty="0">
                <a:ln/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প</a:t>
            </a:r>
            <a:r>
              <a:rPr lang="en-US" sz="2800" b="1" dirty="0">
                <a:ln/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্</a:t>
            </a:r>
            <a:r>
              <a:rPr lang="bn-BD" sz="2800" b="1" dirty="0">
                <a:ln/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র</a:t>
            </a:r>
            <a:r>
              <a:rPr lang="en-US" sz="2800" b="1" dirty="0">
                <a:ln/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ত</a:t>
            </a:r>
            <a:r>
              <a:rPr lang="bn-BD" sz="2800" b="1" dirty="0">
                <a:ln/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ি</a:t>
            </a:r>
            <a:r>
              <a:rPr lang="en-US" sz="2800" b="1" dirty="0">
                <a:ln/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BD" sz="2800" b="1" dirty="0">
                <a:ln/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স</a:t>
            </a:r>
            <a:r>
              <a:rPr lang="en-US" sz="2800" b="1" dirty="0">
                <a:ln/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ে</a:t>
            </a:r>
            <a:r>
              <a:rPr lang="bn-BD" sz="2800" b="1" dirty="0">
                <a:ln/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ক</a:t>
            </a:r>
            <a:r>
              <a:rPr lang="en-US" sz="2800" b="1" dirty="0">
                <a:ln/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ে</a:t>
            </a:r>
            <a:r>
              <a:rPr lang="bn-BD" sz="2800" b="1" dirty="0">
                <a:ln/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ন</a:t>
            </a:r>
            <a:r>
              <a:rPr lang="en-US" sz="2800" b="1" dirty="0" err="1" smtClean="0">
                <a:ln/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্ডে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প্রায়</a:t>
            </a:r>
            <a:r>
              <a:rPr lang="en-US" sz="2800" b="1" dirty="0">
                <a:ln/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…</a:t>
            </a:r>
            <a:r>
              <a:rPr lang="bn-BD" sz="2800" b="1" dirty="0" smtClean="0">
                <a:ln/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....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...............</a:t>
            </a:r>
            <a:r>
              <a:rPr lang="bn-BD" sz="2800" b="1" dirty="0" smtClean="0">
                <a:ln/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.</a:t>
            </a:r>
            <a:r>
              <a:rPr lang="en-US" sz="2800" b="1" dirty="0">
                <a:ln/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/>
            </a:r>
            <a:br>
              <a:rPr lang="en-US" sz="2800" b="1" dirty="0">
                <a:ln/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</a:br>
            <a:r>
              <a:rPr lang="en-US" sz="2800" b="1" dirty="0" smtClean="0">
                <a:ln/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   </a:t>
            </a:r>
            <a:r>
              <a:rPr lang="bn-BD" sz="2800" b="1" dirty="0" smtClean="0">
                <a:ln/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ক</a:t>
            </a:r>
            <a:r>
              <a:rPr lang="en-US" sz="2800" b="1" dirty="0">
                <a:ln/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ি.</a:t>
            </a:r>
            <a:r>
              <a:rPr lang="bn-BD" sz="2800" b="1" dirty="0">
                <a:ln/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ম</a:t>
            </a:r>
            <a:r>
              <a:rPr lang="en-US" sz="2800" b="1" dirty="0">
                <a:ln/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ি. </a:t>
            </a:r>
            <a:r>
              <a:rPr lang="bn-BD" sz="2800" b="1" dirty="0">
                <a:ln/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ব</a:t>
            </a:r>
            <a:r>
              <a:rPr lang="en-US" sz="2800" b="1" dirty="0">
                <a:ln/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ে</a:t>
            </a:r>
            <a:r>
              <a:rPr lang="bn-BD" sz="2800" b="1" dirty="0">
                <a:ln/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গ</a:t>
            </a:r>
            <a:r>
              <a:rPr lang="en-US" sz="2800" b="1" dirty="0">
                <a:ln/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ে </a:t>
            </a:r>
            <a:r>
              <a:rPr lang="bn-BD" sz="2800" b="1" dirty="0">
                <a:ln/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চ</a:t>
            </a:r>
            <a:r>
              <a:rPr lang="en-US" sz="2800" b="1" dirty="0">
                <a:ln/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ল</a:t>
            </a:r>
            <a:r>
              <a:rPr lang="bn-BD" sz="2800" b="1" dirty="0">
                <a:ln/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ে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।</a:t>
            </a:r>
          </a:p>
          <a:p>
            <a:r>
              <a:rPr lang="en-US" sz="2800" b="1" dirty="0" smtClean="0">
                <a:ln/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৩</a:t>
            </a:r>
            <a:r>
              <a:rPr lang="en-US" sz="2800" b="1" dirty="0">
                <a:ln/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। </a:t>
            </a:r>
            <a:r>
              <a:rPr lang="bn-BD" sz="2800" b="1" dirty="0">
                <a:ln/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ম</a:t>
            </a:r>
            <a:r>
              <a:rPr lang="en-US" sz="2800" b="1" dirty="0">
                <a:ln/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হ</a:t>
            </a:r>
            <a:r>
              <a:rPr lang="bn-BD" sz="2800" b="1" dirty="0">
                <a:ln/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া</a:t>
            </a:r>
            <a:r>
              <a:rPr lang="en-US" sz="2800" b="1" dirty="0">
                <a:ln/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ব</a:t>
            </a:r>
            <a:r>
              <a:rPr lang="bn-BD" sz="2800" b="1" dirty="0">
                <a:ln/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ি</a:t>
            </a:r>
            <a:r>
              <a:rPr lang="en-US" sz="2800" b="1" dirty="0" err="1">
                <a:ln/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শ্ব</a:t>
            </a:r>
            <a:r>
              <a:rPr lang="en-US" sz="2800" b="1" dirty="0">
                <a:ln/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err="1">
                <a:ln/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এখনো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………………..</a:t>
            </a:r>
            <a:r>
              <a:rPr lang="bn-BD" sz="2800" b="1" dirty="0" smtClean="0">
                <a:ln/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.....</a:t>
            </a:r>
            <a:r>
              <a:rPr lang="bn-BD" sz="2800" b="1" dirty="0">
                <a:ln/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হ</a:t>
            </a:r>
            <a:r>
              <a:rPr lang="en-US" sz="2800" b="1" dirty="0">
                <a:ln/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চ</a:t>
            </a:r>
            <a:r>
              <a:rPr lang="bn-BD" sz="2800" b="1" dirty="0">
                <a:ln/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্</a:t>
            </a:r>
            <a:r>
              <a:rPr lang="en-US" sz="2800" b="1" dirty="0" err="1">
                <a:ln/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ছে</a:t>
            </a:r>
            <a:r>
              <a:rPr lang="en-US" sz="2800" b="1" dirty="0">
                <a:ln/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।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40883577-EABC-4BCB-98B9-49A9595CB7B1}"/>
              </a:ext>
            </a:extLst>
          </p:cNvPr>
          <p:cNvSpPr/>
          <p:nvPr/>
        </p:nvSpPr>
        <p:spPr>
          <a:xfrm>
            <a:off x="3124200" y="2326658"/>
            <a:ext cx="990600" cy="342900"/>
          </a:xfrm>
          <a:prstGeom prst="rect">
            <a:avLst/>
          </a:prstGeom>
          <a:solidFill>
            <a:schemeClr val="accen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বড়</a:t>
            </a:r>
            <a:endParaRPr lang="en-US" sz="3200" dirty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B5B5747B-673B-4E1D-9BE1-038FF2D0A534}"/>
              </a:ext>
            </a:extLst>
          </p:cNvPr>
          <p:cNvSpPr/>
          <p:nvPr/>
        </p:nvSpPr>
        <p:spPr>
          <a:xfrm>
            <a:off x="5562600" y="2607006"/>
            <a:ext cx="1905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৩</a:t>
            </a:r>
            <a:r>
              <a:rPr lang="bn-BD" sz="3200" dirty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০</a:t>
            </a:r>
            <a:r>
              <a:rPr lang="en-US" sz="3200" dirty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০</a:t>
            </a:r>
            <a:r>
              <a:rPr lang="bn-BD" sz="3200" dirty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০</a:t>
            </a:r>
            <a:r>
              <a:rPr lang="en-US" sz="3200" dirty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০</a:t>
            </a:r>
            <a:r>
              <a:rPr lang="bn-BD" sz="32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০</a:t>
            </a:r>
            <a:endParaRPr lang="en-US" sz="3200" dirty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75C33DD-D026-49CC-83E5-7200C0543106}"/>
              </a:ext>
            </a:extLst>
          </p:cNvPr>
          <p:cNvSpPr/>
          <p:nvPr/>
        </p:nvSpPr>
        <p:spPr>
          <a:xfrm>
            <a:off x="4313902" y="3600450"/>
            <a:ext cx="1782098" cy="342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প্রসারিত</a:t>
            </a:r>
            <a:endParaRPr lang="en-US" sz="3200" dirty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6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cc424a69fd3a70b8f87f7e7cb2f2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461783">
            <a:off x="1752600" y="1581150"/>
            <a:ext cx="5638800" cy="1107996"/>
          </a:xfrm>
          <a:prstGeom prst="rect">
            <a:avLst/>
          </a:prstGeom>
          <a:solidFill>
            <a:srgbClr val="28902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7312243-D247-4BA6-B4CE-66F091C355BD}"/>
              </a:ext>
            </a:extLst>
          </p:cNvPr>
          <p:cNvSpPr/>
          <p:nvPr/>
        </p:nvSpPr>
        <p:spPr>
          <a:xfrm>
            <a:off x="609600" y="304800"/>
            <a:ext cx="8001000" cy="1276350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Kalpurush" pitchFamily="2" charset="0"/>
                <a:cs typeface="Kalpurush" pitchFamily="2" charset="0"/>
              </a:rPr>
              <a:t>শিক্ষক পরিচিতি</a:t>
            </a:r>
            <a:endParaRPr lang="en-US" sz="8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19200" y="2495550"/>
            <a:ext cx="6934200" cy="1752600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bn-BD" sz="2000" b="1" i="1" kern="0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মোহাম্মদ মাহাবুবুল আলম</a:t>
            </a:r>
            <a:endParaRPr lang="bn-IN" sz="2000" b="1" i="1" kern="0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  <a:p>
            <a:pPr lvl="0">
              <a:defRPr/>
            </a:pPr>
            <a:r>
              <a:rPr lang="bn-IN" sz="2000" b="1" i="1" kern="0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সহকারী শিক্ষক</a:t>
            </a:r>
          </a:p>
          <a:p>
            <a:pPr lvl="0">
              <a:defRPr/>
            </a:pPr>
            <a:r>
              <a:rPr lang="bn-BD" sz="2000" b="1" i="1" kern="0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সরাইপাড়া হাজী আব্দুল আলী </a:t>
            </a:r>
            <a:r>
              <a:rPr lang="bn-IN" sz="2000" b="1" i="1" kern="0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সরকারি প্রাথমিক বিদ্যালয়</a:t>
            </a:r>
          </a:p>
          <a:p>
            <a:pPr lvl="0">
              <a:defRPr/>
            </a:pPr>
            <a:r>
              <a:rPr lang="bn-BD" sz="2000" b="1" i="1" kern="0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পাহাড়তলী</a:t>
            </a:r>
            <a:r>
              <a:rPr lang="bn-IN" sz="2000" b="1" i="1" kern="0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, চট্টগ্রাম</a:t>
            </a:r>
            <a:r>
              <a:rPr lang="bn-BD" sz="2000" b="1" i="1" kern="0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BD" sz="2400" i="1" kern="0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endParaRPr lang="en-US" sz="3200" i="1" kern="0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2072" y="2697299"/>
            <a:ext cx="1121664" cy="1185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" y="-19050"/>
            <a:ext cx="9128760" cy="120032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b="1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b="1" dirty="0">
              <a:ln w="12700">
                <a:solidFill>
                  <a:schemeClr val="tx2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" y="1230451"/>
            <a:ext cx="9144000" cy="39087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Kalpurush" pitchFamily="2" charset="0"/>
                <a:cs typeface="Kalpurush" pitchFamily="2" charset="0"/>
              </a:rPr>
              <a:t>বিষয়ঃ</a:t>
            </a:r>
            <a:r>
              <a:rPr lang="en-US" sz="40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bn-BD" sz="40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Kalpurush" pitchFamily="2" charset="0"/>
                <a:cs typeface="Kalpurush" pitchFamily="2" charset="0"/>
              </a:rPr>
              <a:t>প্রাথমিক </a:t>
            </a:r>
            <a:r>
              <a:rPr lang="bn-BD" sz="4000" b="1" dirty="0" smtClean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Kalpurush" pitchFamily="2" charset="0"/>
                <a:cs typeface="Kalpurush" pitchFamily="2" charset="0"/>
              </a:rPr>
              <a:t>বিজ্ঞান</a:t>
            </a:r>
            <a:r>
              <a:rPr lang="en-US" sz="40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Kalpurush" pitchFamily="2" charset="0"/>
                <a:cs typeface="Kalpurush" pitchFamily="2" charset="0"/>
              </a:rPr>
              <a:t/>
            </a:r>
            <a:br>
              <a:rPr lang="en-US" sz="40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Kalpurush" pitchFamily="2" charset="0"/>
                <a:cs typeface="Kalpurush" pitchFamily="2" charset="0"/>
              </a:rPr>
            </a:br>
            <a:endParaRPr lang="en-US" sz="500" b="1" dirty="0">
              <a:ln w="6600">
                <a:solidFill>
                  <a:srgbClr val="002060"/>
                </a:solidFill>
                <a:prstDash val="solid"/>
              </a:ln>
              <a:solidFill>
                <a:schemeClr val="accent5">
                  <a:lumMod val="20000"/>
                  <a:lumOff val="80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Kalpurush" pitchFamily="2" charset="0"/>
              <a:cs typeface="Kalpurush" pitchFamily="2" charset="0"/>
            </a:endParaRPr>
          </a:p>
          <a:p>
            <a:r>
              <a:rPr lang="en-US" sz="4000" b="1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Kalpurush" pitchFamily="2" charset="0"/>
                <a:cs typeface="Kalpurush" pitchFamily="2" charset="0"/>
              </a:rPr>
              <a:t>শ্রেণিঃ</a:t>
            </a:r>
            <a:r>
              <a:rPr lang="en-US" sz="40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bn-BD" sz="4000" b="1" dirty="0" smtClean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Kalpurush" pitchFamily="2" charset="0"/>
                <a:cs typeface="Kalpurush" pitchFamily="2" charset="0"/>
              </a:rPr>
              <a:t>পঞ্চম</a:t>
            </a:r>
            <a:r>
              <a:rPr lang="en-US" sz="4000" b="1" dirty="0" smtClean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Kalpurush" pitchFamily="2" charset="0"/>
                <a:cs typeface="Kalpurush" pitchFamily="2" charset="0"/>
              </a:rPr>
              <a:t/>
            </a:r>
            <a:br>
              <a:rPr lang="en-US" sz="4000" b="1" dirty="0" smtClean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Kalpurush" pitchFamily="2" charset="0"/>
                <a:cs typeface="Kalpurush" pitchFamily="2" charset="0"/>
              </a:rPr>
            </a:br>
            <a:endParaRPr lang="en-US" sz="500" b="1" dirty="0">
              <a:ln w="6600">
                <a:solidFill>
                  <a:srgbClr val="002060"/>
                </a:solidFill>
                <a:prstDash val="solid"/>
              </a:ln>
              <a:solidFill>
                <a:schemeClr val="accent5">
                  <a:lumMod val="20000"/>
                  <a:lumOff val="80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Kalpurush" pitchFamily="2" charset="0"/>
              <a:cs typeface="Kalpurush" pitchFamily="2" charset="0"/>
            </a:endParaRPr>
          </a:p>
          <a:p>
            <a:r>
              <a:rPr lang="en-US" sz="4000" b="1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Kalpurush" pitchFamily="2" charset="0"/>
                <a:cs typeface="Kalpurush" pitchFamily="2" charset="0"/>
              </a:rPr>
              <a:t>পাঠ</a:t>
            </a:r>
            <a:r>
              <a:rPr lang="en-US" sz="40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b="1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Kalpurush" pitchFamily="2" charset="0"/>
                <a:cs typeface="Kalpurush" pitchFamily="2" charset="0"/>
              </a:rPr>
              <a:t>শিরোনামঃ</a:t>
            </a:r>
            <a:r>
              <a:rPr lang="en-US" sz="40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bn-BD" sz="4000" b="1" dirty="0" smtClean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Kalpurush" pitchFamily="2" charset="0"/>
                <a:cs typeface="Kalpurush" pitchFamily="2" charset="0"/>
              </a:rPr>
              <a:t>মহাবিশ্ব</a:t>
            </a:r>
            <a:r>
              <a:rPr lang="en-US" sz="4000" b="1" dirty="0" smtClean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Kalpurush" pitchFamily="2" charset="0"/>
                <a:cs typeface="Kalpurush" pitchFamily="2" charset="0"/>
              </a:rPr>
              <a:t/>
            </a:r>
            <a:br>
              <a:rPr lang="en-US" sz="4000" b="1" dirty="0" smtClean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Kalpurush" pitchFamily="2" charset="0"/>
                <a:cs typeface="Kalpurush" pitchFamily="2" charset="0"/>
              </a:rPr>
            </a:br>
            <a:endParaRPr lang="en-US" sz="500" b="1" dirty="0">
              <a:ln w="6600">
                <a:solidFill>
                  <a:srgbClr val="002060"/>
                </a:solidFill>
                <a:prstDash val="solid"/>
              </a:ln>
              <a:solidFill>
                <a:schemeClr val="accent5">
                  <a:lumMod val="20000"/>
                  <a:lumOff val="80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Kalpurush" pitchFamily="2" charset="0"/>
              <a:cs typeface="Kalpurush" pitchFamily="2" charset="0"/>
            </a:endParaRPr>
          </a:p>
          <a:p>
            <a:r>
              <a:rPr lang="bn-BD" sz="40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Kalpurush" pitchFamily="2" charset="0"/>
                <a:cs typeface="Kalpurush" pitchFamily="2" charset="0"/>
              </a:rPr>
              <a:t>পাঠ্যাংশঃ</a:t>
            </a:r>
            <a:r>
              <a:rPr lang="en-US" sz="40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bn-BD" sz="4000" b="1" u="sng" dirty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রাতের আকাশে</a:t>
            </a:r>
            <a:r>
              <a:rPr lang="en-US" sz="4000" b="1" u="sng" dirty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bn-BD" sz="4000" b="1" u="sng" dirty="0" smtClean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.......</a:t>
            </a:r>
            <a:r>
              <a:rPr lang="en-US" sz="4000" b="1" u="sng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ব্যবহার</a:t>
            </a:r>
            <a:r>
              <a:rPr lang="en-US" sz="4000" b="1" u="sng" dirty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b="1" u="sng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করেছেন</a:t>
            </a:r>
            <a:r>
              <a:rPr lang="en-US" sz="4000" b="1" dirty="0" smtClean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Kalpurush" pitchFamily="2" charset="0"/>
                <a:cs typeface="Kalpurush" pitchFamily="2" charset="0"/>
              </a:rPr>
              <a:t>।</a:t>
            </a:r>
            <a:br>
              <a:rPr lang="en-US" sz="4000" b="1" dirty="0" smtClean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Kalpurush" pitchFamily="2" charset="0"/>
                <a:cs typeface="Kalpurush" pitchFamily="2" charset="0"/>
              </a:rPr>
            </a:br>
            <a:endParaRPr lang="en-US" sz="500" b="1" dirty="0">
              <a:ln w="6600">
                <a:solidFill>
                  <a:srgbClr val="002060"/>
                </a:solidFill>
                <a:prstDash val="solid"/>
              </a:ln>
              <a:solidFill>
                <a:schemeClr val="accent5">
                  <a:lumMod val="20000"/>
                  <a:lumOff val="80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Kalpurush" pitchFamily="2" charset="0"/>
              <a:cs typeface="Kalpurush" pitchFamily="2" charset="0"/>
            </a:endParaRPr>
          </a:p>
          <a:p>
            <a:r>
              <a:rPr lang="en-US" sz="4000" b="1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Kalpurush" pitchFamily="2" charset="0"/>
                <a:cs typeface="Kalpurush" pitchFamily="2" charset="0"/>
              </a:rPr>
              <a:t>সময়ঃ</a:t>
            </a:r>
            <a:r>
              <a:rPr lang="en-US" sz="40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Kalpurush" pitchFamily="2" charset="0"/>
                <a:cs typeface="Kalpurush" pitchFamily="2" charset="0"/>
              </a:rPr>
              <a:t> ৪০ </a:t>
            </a:r>
            <a:r>
              <a:rPr lang="en-US" sz="4000" b="1" dirty="0" err="1" smtClean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Kalpurush" pitchFamily="2" charset="0"/>
                <a:cs typeface="Kalpurush" pitchFamily="2" charset="0"/>
              </a:rPr>
              <a:t>মিনিট</a:t>
            </a:r>
            <a:endParaRPr lang="en-US" sz="4000" b="1" dirty="0">
              <a:ln w="6600">
                <a:solidFill>
                  <a:srgbClr val="002060"/>
                </a:solidFill>
                <a:prstDash val="solid"/>
              </a:ln>
              <a:solidFill>
                <a:schemeClr val="accent5">
                  <a:lumMod val="20000"/>
                  <a:lumOff val="80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Kalpurush" pitchFamily="2" charset="0"/>
              <a:cs typeface="Kalpurush" pitchFamily="2" charset="0"/>
            </a:endParaRPr>
          </a:p>
          <a:p>
            <a:endParaRPr lang="en-US" sz="2800" b="1" dirty="0">
              <a:ln w="6600">
                <a:solidFill>
                  <a:srgbClr val="002060"/>
                </a:solidFill>
                <a:prstDash val="solid"/>
              </a:ln>
              <a:solidFill>
                <a:schemeClr val="accent5">
                  <a:lumMod val="20000"/>
                  <a:lumOff val="80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="" xmlns:a16="http://schemas.microsoft.com/office/drawing/2014/main" id="{2D6086B9-85F8-41BB-BD10-ECBB9512E1AD}"/>
              </a:ext>
            </a:extLst>
          </p:cNvPr>
          <p:cNvSpPr/>
          <p:nvPr/>
        </p:nvSpPr>
        <p:spPr>
          <a:xfrm>
            <a:off x="2133600" y="438150"/>
            <a:ext cx="5029200" cy="1524000"/>
          </a:xfrm>
          <a:prstGeom prst="ellipse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bn-BD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itchFamily="2" charset="0"/>
                <a:cs typeface="Kalpurush" pitchFamily="2" charset="0"/>
              </a:rPr>
              <a:t>আবেগ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bn-BD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itchFamily="2" charset="0"/>
                <a:cs typeface="Kalpurush" pitchFamily="2" charset="0"/>
              </a:rPr>
              <a:t>সৃষ্টি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6E91E83-D5AA-41D6-B152-85B15B62C441}"/>
              </a:ext>
            </a:extLst>
          </p:cNvPr>
          <p:cNvSpPr/>
          <p:nvPr/>
        </p:nvSpPr>
        <p:spPr>
          <a:xfrm>
            <a:off x="2057400" y="2076450"/>
            <a:ext cx="5181600" cy="2552700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rgbClr val="FFFF00"/>
                </a:solidFill>
                <a:effectLst>
                  <a:reflection blurRad="6350" stA="60000" endA="900" endPos="58000" dir="5400000" sy="-100000" algn="bl" rotWithShape="0"/>
                </a:effectLst>
                <a:latin typeface="Kalpurush" pitchFamily="2" charset="0"/>
                <a:cs typeface="Kalpurush" pitchFamily="2" charset="0"/>
              </a:rPr>
              <a:t>কবিতা </a:t>
            </a:r>
            <a:r>
              <a:rPr lang="bn-BD" sz="7200" dirty="0" smtClean="0">
                <a:solidFill>
                  <a:srgbClr val="FFFF00"/>
                </a:solidFill>
                <a:effectLst>
                  <a:reflection blurRad="6350" stA="60000" endA="900" endPos="58000" dir="5400000" sy="-100000" algn="bl" rotWithShape="0"/>
                </a:effectLst>
                <a:latin typeface="Kalpurush" pitchFamily="2" charset="0"/>
                <a:cs typeface="Kalpurush" pitchFamily="2" charset="0"/>
              </a:rPr>
              <a:t>আবৃ</a:t>
            </a:r>
            <a:r>
              <a:rPr lang="en-US" sz="7200" dirty="0" err="1" smtClean="0">
                <a:solidFill>
                  <a:srgbClr val="FFFF00"/>
                </a:solidFill>
                <a:effectLst>
                  <a:reflection blurRad="6350" stA="60000" endA="900" endPos="58000" dir="5400000" sy="-100000" algn="bl" rotWithShape="0"/>
                </a:effectLst>
                <a:latin typeface="Kalpurush" pitchFamily="2" charset="0"/>
                <a:cs typeface="Kalpurush" pitchFamily="2" charset="0"/>
              </a:rPr>
              <a:t>ত্তি</a:t>
            </a:r>
            <a:endParaRPr lang="bn-BD" sz="7200" dirty="0">
              <a:solidFill>
                <a:srgbClr val="FFFF00"/>
              </a:solidFill>
              <a:effectLst>
                <a:reflection blurRad="6350" stA="60000" endA="900" endPos="58000" dir="5400000" sy="-100000" algn="bl" rotWithShape="0"/>
              </a:effectLst>
              <a:latin typeface="Kalpurush" pitchFamily="2" charset="0"/>
              <a:cs typeface="Kalpurush" pitchFamily="2" charset="0"/>
            </a:endParaRPr>
          </a:p>
          <a:p>
            <a:pPr algn="ctr"/>
            <a:r>
              <a:rPr lang="bn-BD" sz="7200" dirty="0">
                <a:solidFill>
                  <a:srgbClr val="FFFF00"/>
                </a:solidFill>
                <a:effectLst>
                  <a:reflection blurRad="6350" stA="60000" endA="900" endPos="58000" dir="5400000" sy="-100000" algn="bl" rotWithShape="0"/>
                </a:effectLst>
                <a:latin typeface="Kalpurush" pitchFamily="2" charset="0"/>
                <a:cs typeface="Kalpurush" pitchFamily="2" charset="0"/>
              </a:rPr>
              <a:t>সংকল্প</a:t>
            </a:r>
            <a:endParaRPr lang="en-US" sz="7200" dirty="0">
              <a:solidFill>
                <a:srgbClr val="FFFF00"/>
              </a:solidFill>
              <a:effectLst>
                <a:reflection blurRad="6350" stA="60000" endA="900" endPos="58000" dir="5400000" sy="-100000" algn="bl" rotWithShape="0"/>
              </a:effectLst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>
            <a:extLst>
              <a:ext uri="{FF2B5EF4-FFF2-40B4-BE49-F238E27FC236}">
                <a16:creationId xmlns="" xmlns:a16="http://schemas.microsoft.com/office/drawing/2014/main" id="{CA780C0E-5D6A-4BE0-9009-A8A050331D4E}"/>
              </a:ext>
            </a:extLst>
          </p:cNvPr>
          <p:cNvSpPr/>
          <p:nvPr/>
        </p:nvSpPr>
        <p:spPr>
          <a:xfrm>
            <a:off x="1604962" y="514350"/>
            <a:ext cx="5634038" cy="1186816"/>
          </a:xfrm>
          <a:prstGeom prst="hexagon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পাঠ শিরোনাম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Hexagon 2">
            <a:extLst>
              <a:ext uri="{FF2B5EF4-FFF2-40B4-BE49-F238E27FC236}">
                <a16:creationId xmlns="" xmlns:a16="http://schemas.microsoft.com/office/drawing/2014/main" id="{22EBE80E-C89F-46C6-9563-3DC0AFD5E027}"/>
              </a:ext>
            </a:extLst>
          </p:cNvPr>
          <p:cNvSpPr/>
          <p:nvPr/>
        </p:nvSpPr>
        <p:spPr>
          <a:xfrm>
            <a:off x="1371601" y="1828800"/>
            <a:ext cx="6248399" cy="2800350"/>
          </a:xfrm>
          <a:prstGeom prst="hexagon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Kalpurush" pitchFamily="2" charset="0"/>
                <a:cs typeface="Kalpurush" pitchFamily="2" charset="0"/>
              </a:rPr>
              <a:t>মহাবিশ্ব</a:t>
            </a:r>
            <a:endParaRPr lang="en-US" sz="138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croll: Horizontal 4">
            <a:extLst>
              <a:ext uri="{FF2B5EF4-FFF2-40B4-BE49-F238E27FC236}">
                <a16:creationId xmlns="" xmlns:a16="http://schemas.microsoft.com/office/drawing/2014/main" id="{C560384F-0CC6-41AB-99C4-9F0C336E946F}"/>
              </a:ext>
            </a:extLst>
          </p:cNvPr>
          <p:cNvSpPr/>
          <p:nvPr/>
        </p:nvSpPr>
        <p:spPr>
          <a:xfrm>
            <a:off x="1143000" y="438150"/>
            <a:ext cx="6934200" cy="1657350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itchFamily="2" charset="0"/>
                <a:cs typeface="Kalpurush" pitchFamily="2" charset="0"/>
              </a:rPr>
              <a:t>শিখনফল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6" name="Double Wave 5">
            <a:extLst>
              <a:ext uri="{FF2B5EF4-FFF2-40B4-BE49-F238E27FC236}">
                <a16:creationId xmlns="" xmlns:a16="http://schemas.microsoft.com/office/drawing/2014/main" id="{D6355DFE-5443-4204-AFC6-2D9C3F6790D6}"/>
              </a:ext>
            </a:extLst>
          </p:cNvPr>
          <p:cNvSpPr/>
          <p:nvPr/>
        </p:nvSpPr>
        <p:spPr>
          <a:xfrm>
            <a:off x="762000" y="2190750"/>
            <a:ext cx="7772400" cy="2171700"/>
          </a:xfrm>
          <a:prstGeom prst="doubleWav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Kalpurush" pitchFamily="2" charset="0"/>
                <a:cs typeface="Kalpurush" pitchFamily="2" charset="0"/>
              </a:rPr>
              <a:t>মহাবিশ্বের বিস্তৃতি সম্পর্কে বর্ণনা করতে পারবে </a:t>
            </a:r>
            <a:endParaRPr lang="en-US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114300"/>
            <a:ext cx="9144001" cy="1084913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prstTxWarp prst="textStop">
              <a:avLst/>
            </a:prstTxWarp>
            <a:spAutoFit/>
          </a:bodyPr>
          <a:lstStyle/>
          <a:p>
            <a:pPr lvl="1" algn="ctr"/>
            <a:r>
              <a:rPr lang="bn-BD" sz="1400" dirty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পাঠ</a:t>
            </a:r>
            <a:r>
              <a:rPr lang="en-US" sz="1400" dirty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1400" dirty="0" err="1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উপস্থাপন</a:t>
            </a:r>
            <a:endParaRPr lang="bn-BD" sz="1400" dirty="0">
              <a:solidFill>
                <a:srgbClr val="7030A0"/>
              </a:solidFill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120AEE1-B03B-4768-A969-E296167F89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60" y="1314450"/>
            <a:ext cx="8201680" cy="240030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12" name="Arrow: Up 11">
            <a:extLst>
              <a:ext uri="{FF2B5EF4-FFF2-40B4-BE49-F238E27FC236}">
                <a16:creationId xmlns="" xmlns:a16="http://schemas.microsoft.com/office/drawing/2014/main" id="{4B83BA7C-D918-42F5-96DF-AE7B0C1D5C33}"/>
              </a:ext>
            </a:extLst>
          </p:cNvPr>
          <p:cNvSpPr/>
          <p:nvPr/>
        </p:nvSpPr>
        <p:spPr>
          <a:xfrm>
            <a:off x="180320" y="3766369"/>
            <a:ext cx="8811280" cy="1199213"/>
          </a:xfrm>
          <a:prstGeom prst="upArrow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TriangleInverted">
              <a:avLst/>
            </a:prstTxWarp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8000" dirty="0" err="1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সৌরজগত</a:t>
            </a:r>
            <a:endParaRPr lang="en-US" sz="8000" dirty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E686F8F-4AAA-4545-8A6C-275A282A5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353" y="352118"/>
            <a:ext cx="4116048" cy="3743632"/>
          </a:xfrm>
          <a:prstGeom prst="rect">
            <a:avLst/>
          </a:prstGeom>
        </p:spPr>
      </p:pic>
      <p:sp>
        <p:nvSpPr>
          <p:cNvPr id="8" name="Arrow: Up 7">
            <a:extLst>
              <a:ext uri="{FF2B5EF4-FFF2-40B4-BE49-F238E27FC236}">
                <a16:creationId xmlns="" xmlns:a16="http://schemas.microsoft.com/office/drawing/2014/main" id="{D944F2AF-2391-4C0A-B6D1-E85AAD55F253}"/>
              </a:ext>
            </a:extLst>
          </p:cNvPr>
          <p:cNvSpPr/>
          <p:nvPr/>
        </p:nvSpPr>
        <p:spPr>
          <a:xfrm>
            <a:off x="1752600" y="4095750"/>
            <a:ext cx="5867399" cy="1028700"/>
          </a:xfrm>
          <a:prstGeom prst="upArrow">
            <a:avLst/>
          </a:prstGeom>
          <a:solidFill>
            <a:srgbClr val="28902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Kalpurush" pitchFamily="2" charset="0"/>
                <a:cs typeface="Kalpurush" pitchFamily="2" charset="0"/>
              </a:rPr>
              <a:t>পৃথিবী</a:t>
            </a:r>
            <a:endParaRPr lang="en-US" sz="6000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B27381D-27FE-4E4E-8378-A8294251F5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9" y="209550"/>
            <a:ext cx="5410201" cy="3832850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6" name="Flowchart: Extract 5">
            <a:extLst>
              <a:ext uri="{FF2B5EF4-FFF2-40B4-BE49-F238E27FC236}">
                <a16:creationId xmlns="" xmlns:a16="http://schemas.microsoft.com/office/drawing/2014/main" id="{AE22B41F-27A5-4BD3-B4AA-3A1FD9D95522}"/>
              </a:ext>
            </a:extLst>
          </p:cNvPr>
          <p:cNvSpPr/>
          <p:nvPr/>
        </p:nvSpPr>
        <p:spPr>
          <a:xfrm>
            <a:off x="1865671" y="4131370"/>
            <a:ext cx="5906729" cy="878780"/>
          </a:xfrm>
          <a:prstGeom prst="flowChartExtra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itchFamily="2" charset="0"/>
                <a:cs typeface="Kalpurush" pitchFamily="2" charset="0"/>
              </a:rPr>
              <a:t>সূর্য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1099</TotalTime>
  <Words>135</Words>
  <Application>Microsoft Office PowerPoint</Application>
  <PresentationFormat>On-screen Show (16:9)</PresentationFormat>
  <Paragraphs>52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habigonj</dc:creator>
  <cp:lastModifiedBy>pz</cp:lastModifiedBy>
  <cp:revision>148</cp:revision>
  <dcterms:created xsi:type="dcterms:W3CDTF">2006-08-16T00:00:00Z</dcterms:created>
  <dcterms:modified xsi:type="dcterms:W3CDTF">2019-10-13T12:20:53Z</dcterms:modified>
</cp:coreProperties>
</file>