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9" r:id="rId3"/>
    <p:sldId id="267" r:id="rId4"/>
    <p:sldId id="261" r:id="rId5"/>
    <p:sldId id="264" r:id="rId6"/>
    <p:sldId id="257" r:id="rId7"/>
    <p:sldId id="260" r:id="rId8"/>
    <p:sldId id="262" r:id="rId9"/>
    <p:sldId id="263" r:id="rId10"/>
    <p:sldId id="266" r:id="rId11"/>
    <p:sldId id="268" r:id="rId12"/>
    <p:sldId id="265" r:id="rId13"/>
    <p:sldId id="269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D12DBD"/>
    <a:srgbClr val="BE5E40"/>
    <a:srgbClr val="CFAD2F"/>
    <a:srgbClr val="3CD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03382637917925"/>
          <c:y val="0.1365038660707952"/>
          <c:w val="0.73269356955380982"/>
          <c:h val="0.78963728492271756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Sheet1!$K$2:$K$4</c:f>
              <c:strCache>
                <c:ptCount val="3"/>
                <c:pt idx="0">
                  <c:v>মারা যায়</c:v>
                </c:pt>
                <c:pt idx="1">
                  <c:v>গুরুতর আহত</c:v>
                </c:pt>
                <c:pt idx="2">
                  <c:v>সামান্য আহত</c:v>
                </c:pt>
              </c:strCache>
            </c:strRef>
          </c:cat>
          <c:val>
            <c:numRef>
              <c:f>Sheet1!$L$2:$L$4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invertIfNegative val="0"/>
          <c:cat>
            <c:strRef>
              <c:f>Sheet1!$K$2:$K$4</c:f>
              <c:strCache>
                <c:ptCount val="3"/>
                <c:pt idx="0">
                  <c:v>মারা যায়</c:v>
                </c:pt>
                <c:pt idx="1">
                  <c:v>গুরুতর আহত</c:v>
                </c:pt>
                <c:pt idx="2">
                  <c:v>সামান্য আহত</c:v>
                </c:pt>
              </c:strCache>
            </c:strRef>
          </c:cat>
          <c:val>
            <c:numRef>
              <c:f>Sheet1!$M$2:$M$4</c:f>
              <c:numCache>
                <c:formatCode>[$-5000445]0.00%</c:formatCode>
                <c:ptCount val="3"/>
                <c:pt idx="0">
                  <c:v>0.50580000000000003</c:v>
                </c:pt>
                <c:pt idx="1">
                  <c:v>0.38100000000000162</c:v>
                </c:pt>
                <c:pt idx="2">
                  <c:v>0.11320000000000049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84255616"/>
        <c:axId val="184257152"/>
        <c:axId val="0"/>
      </c:bar3DChart>
      <c:catAx>
        <c:axId val="184255616"/>
        <c:scaling>
          <c:orientation val="minMax"/>
        </c:scaling>
        <c:delete val="0"/>
        <c:axPos val="b"/>
        <c:majorTickMark val="out"/>
        <c:minorTickMark val="none"/>
        <c:tickLblPos val="nextTo"/>
        <c:crossAx val="184257152"/>
        <c:crosses val="autoZero"/>
        <c:auto val="1"/>
        <c:lblAlgn val="ctr"/>
        <c:lblOffset val="100"/>
        <c:noMultiLvlLbl val="0"/>
      </c:catAx>
      <c:valAx>
        <c:axId val="184257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4255616"/>
        <c:crosses val="autoZero"/>
        <c:crossBetween val="between"/>
      </c:valAx>
      <c:spPr>
        <a:ln w="76200"/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0.34579</cdr:x>
      <cdr:y>0.82432</cdr:y>
    </cdr:from>
    <cdr:to>
      <cdr:x>0.45794</cdr:x>
      <cdr:y>0.98649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19400" y="4648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0.43925</cdr:x>
      <cdr:y>0.78378</cdr:y>
    </cdr:from>
    <cdr:to>
      <cdr:x>0.5514</cdr:x>
      <cdr:y>0.94595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81400" y="4419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bn-IN" sz="1400" dirty="0" smtClean="0"/>
            <a:t>৩৮.১০%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0.58879</cdr:x>
      <cdr:y>0.83784</cdr:y>
    </cdr:from>
    <cdr:to>
      <cdr:x>0.70093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800600" y="4724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bn-IN" sz="1400" dirty="0" smtClean="0"/>
            <a:t>১১.৩২%</a:t>
          </a:r>
          <a:endParaRPr lang="en-US" sz="14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E58CF9-2F51-4978-BA9E-412DF001557F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8AB2497-DC7E-4A56-B61D-D0E5AD04C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3657600"/>
            <a:ext cx="82296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39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39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G:\CONTENT\FLOWER\IMG_20190823_1054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8600"/>
            <a:ext cx="6105525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4800" y="1524000"/>
            <a:ext cx="5943600" cy="5029200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bn-BD" sz="4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মো:</a:t>
            </a:r>
            <a:r>
              <a:rPr lang="en-US" sz="4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sz="4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হাসান</a:t>
            </a:r>
            <a:r>
              <a:rPr lang="en-US" sz="4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স্বপন</a:t>
            </a:r>
            <a:endParaRPr lang="bn-BD" sz="4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  <a:defRPr/>
            </a:pPr>
            <a:r>
              <a:rPr lang="en-US" sz="4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মাতৃপীঠ</a:t>
            </a:r>
            <a:r>
              <a:rPr lang="en-US" sz="4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4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</a:t>
            </a:r>
            <a:r>
              <a:rPr lang="en-US" sz="4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en-US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,</a:t>
            </a:r>
          </a:p>
          <a:p>
            <a:pPr marL="0" indent="0" algn="ctr">
              <a:buNone/>
              <a:defRPr/>
            </a:pPr>
            <a:r>
              <a:rPr lang="en-US" sz="4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4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Mobile: ০১৮১৯৪৩৪৪৯৬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0" y="2590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74" name="Picture 2" descr="G:\CONTENT\201910111651406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447799"/>
            <a:ext cx="1752600" cy="225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3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0"/>
            <a:ext cx="9144000" cy="42473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v"/>
            </a:pP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বাংলাদেশ ও বিশ্ব পরিচয়</a:t>
            </a:r>
          </a:p>
          <a:p>
            <a:pPr marL="685800" indent="-685800">
              <a:buFont typeface="Wingdings" pitchFamily="2" charset="2"/>
              <a:buChar char="v"/>
            </a:pP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শ্রেনীঃ নবম</a:t>
            </a:r>
          </a:p>
          <a:p>
            <a:pPr marL="685800" indent="-685800">
              <a:buFont typeface="Wingdings" pitchFamily="2" charset="2"/>
              <a:buChar char="v"/>
            </a:pP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পাঠের অধ্যায়ঃ ১৫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(পরিচ্ছেদ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১৫.৪)</a:t>
            </a:r>
          </a:p>
          <a:p>
            <a:pPr marL="685800" indent="-685800">
              <a:buFont typeface="Wingdings" pitchFamily="2" charset="2"/>
              <a:buChar char="v"/>
            </a:pP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সময়ঃ ৫০মিনিট</a:t>
            </a:r>
          </a:p>
          <a:p>
            <a:pPr marL="685800" indent="-685800">
              <a:buFont typeface="Wingdings" pitchFamily="2" charset="2"/>
              <a:buChar char="v"/>
            </a:pP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তারিখঃ ২০/০৯/১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৯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narsingdi-bus-fi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066800"/>
            <a:ext cx="91440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Punched Tape 5"/>
          <p:cNvSpPr/>
          <p:nvPr/>
        </p:nvSpPr>
        <p:spPr>
          <a:xfrm>
            <a:off x="0" y="1143000"/>
            <a:ext cx="9144000" cy="3048000"/>
          </a:xfrm>
          <a:prstGeom prst="flowChartPunchedTap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dirty="0" smtClean="0">
                <a:latin typeface="NikoshBAN" pitchFamily="2" charset="0"/>
                <a:cs typeface="NikoshBAN" pitchFamily="2" charset="0"/>
              </a:rPr>
              <a:t>সড়ক দুর্ঘটনা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0"/>
            <a:ext cx="8915400" cy="5016758"/>
          </a:xfrm>
          <a:prstGeom prst="rect">
            <a:avLst/>
          </a:prstGeom>
          <a:ln/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13800" dirty="0" smtClean="0">
                <a:latin typeface="NikoshBAN" pitchFamily="2" charset="0"/>
                <a:cs typeface="NikoshBAN" pitchFamily="2" charset="0"/>
              </a:rPr>
              <a:t>    শিখনফল</a:t>
            </a:r>
            <a:r>
              <a:rPr lang="en-US" sz="13800" dirty="0" smtClean="0">
                <a:latin typeface="NikoshBAN" pitchFamily="2" charset="0"/>
                <a:cs typeface="NikoshBAN" pitchFamily="2" charset="0"/>
              </a:rPr>
              <a:t>..</a:t>
            </a:r>
          </a:p>
          <a:p>
            <a:r>
              <a:rPr lang="bn-IN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এ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শেষে শিক্ষার্থীরা 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………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1.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   সড়ক দূর্ঘটনার পরিস্থিতি  বলতে পারবে।</a:t>
            </a:r>
            <a:endParaRPr lang="bn-IN" sz="9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2.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  সড়ক দূর্ঘটনার 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ব্যাখ্যা করতে পারবে।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3.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  সড়ক দূর্ঘটনা হ্রাসে পদক্ষেপ গ্রহনে মতামত ব্যাক্ত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	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করতে 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/>
          <p:nvPr/>
        </p:nvGraphicFramePr>
        <p:xfrm>
          <a:off x="990600" y="914400"/>
          <a:ext cx="81534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4400" y="228600"/>
            <a:ext cx="7848600" cy="58477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      ২০০২-২০০৪ সাল পর্যন্ত সড়ক দুর্ঘটনার পরিসংখ্যান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71800" y="5029200"/>
            <a:ext cx="1078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400" dirty="0" smtClean="0"/>
              <a:t>৫০.৫৮%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7" grpId="1">
        <p:bldAsOne/>
      </p:bldGraphic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article-2465492-18BD455A00000578-23_634x3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990600"/>
            <a:ext cx="9244090" cy="4953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19400" y="6019800"/>
            <a:ext cx="3745395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IN" sz="3200" dirty="0" smtClean="0"/>
              <a:t>গাড়ির সংখ্যা বৃদ্ধি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2209800" y="0"/>
            <a:ext cx="4953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/>
              <a:t>সড়ক দুর্ঘটনার কারন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K:\mal bojhai tra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399"/>
            <a:ext cx="4343400" cy="30339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2" descr="K:\dri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1" y="3429000"/>
            <a:ext cx="4278086" cy="29946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K:\01_785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81400"/>
            <a:ext cx="4267200" cy="29190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K:\182795-9-dhaka-banglades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4516" y="152400"/>
            <a:ext cx="4389484" cy="2971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990600" y="31242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অতিরিক্ত মাল বোঝাই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00800" y="63963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অদক্ষ চালক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3000" y="63963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লাইসেন্স বিহিন চালক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1600" y="29718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একই রাস্তায় যানবাহন ও লোক চলাচল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:\IMG_20150831_0820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3352800"/>
            <a:ext cx="4196178" cy="314331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66800" y="6396335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রাস্তার সংস্কার কাজ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28956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মদ্যপ অবস্থায় গাড়ী চালান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2" descr="K:\main-qimg-c73b5b459b75d87bed60ebc694097b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"/>
            <a:ext cx="4495800" cy="2895600"/>
          </a:xfrm>
          <a:prstGeom prst="rect">
            <a:avLst/>
          </a:prstGeom>
          <a:noFill/>
        </p:spPr>
      </p:pic>
      <p:pic>
        <p:nvPicPr>
          <p:cNvPr id="11" name="Picture 10" descr="K: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0119" y="3352800"/>
            <a:ext cx="4373881" cy="3124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791200" y="28194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মোবাইল ব্যবহার করা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633478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অতিরিক্ত যাত্রী বোঝাই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-304800"/>
            <a:ext cx="4343400" cy="3219912"/>
            <a:chOff x="0" y="-304800"/>
            <a:chExt cx="4343400" cy="3219912"/>
          </a:xfrm>
        </p:grpSpPr>
        <p:pic>
          <p:nvPicPr>
            <p:cNvPr id="8" name="Picture 2" descr="K:\effects-of-alcohol-on-a-driver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4343400" cy="2915112"/>
            </a:xfrm>
            <a:prstGeom prst="rect">
              <a:avLst/>
            </a:prstGeom>
            <a:noFill/>
          </p:spPr>
        </p:pic>
        <p:sp>
          <p:nvSpPr>
            <p:cNvPr id="17" name="Multiply 16"/>
            <p:cNvSpPr/>
            <p:nvPr/>
          </p:nvSpPr>
          <p:spPr>
            <a:xfrm>
              <a:off x="2057400" y="-304800"/>
              <a:ext cx="914400" cy="2209800"/>
            </a:xfrm>
            <a:prstGeom prst="mathMultiply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K:\মোটরযান-অধ্যাদেশ-১৯৮৩-মোতাবেক-ট্রাফিক-আইন-অমান্য-করলে-কি-কি-শাস্তি-ও-জরিমানা-হয়.jpg"/>
          <p:cNvPicPr>
            <a:picLocks noChangeAspect="1" noChangeArrowheads="1"/>
          </p:cNvPicPr>
          <p:nvPr/>
        </p:nvPicPr>
        <p:blipFill>
          <a:blip r:embed="rId2" cstate="print"/>
          <a:srcRect l="-2500" t="21862"/>
          <a:stretch>
            <a:fillRect/>
          </a:stretch>
        </p:blipFill>
        <p:spPr bwMode="auto">
          <a:xfrm>
            <a:off x="-228599" y="914400"/>
            <a:ext cx="9372599" cy="59436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ট্রাফিক আইন না মানা</a:t>
            </a:r>
            <a:endParaRPr lang="en-US" sz="6000" dirty="0">
              <a:solidFill>
                <a:schemeClr val="accent3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Motor Driving Lice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41910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2" descr="K:\nababgong_5.jpg"/>
          <p:cNvPicPr>
            <a:picLocks noChangeAspect="1" noChangeArrowheads="1"/>
          </p:cNvPicPr>
          <p:nvPr/>
        </p:nvPicPr>
        <p:blipFill>
          <a:blip r:embed="rId3" cstate="print"/>
          <a:srcRect l="2481" b="8334"/>
          <a:stretch>
            <a:fillRect/>
          </a:stretch>
        </p:blipFill>
        <p:spPr bwMode="auto">
          <a:xfrm>
            <a:off x="4904509" y="609600"/>
            <a:ext cx="4239491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K:\sandipanbasumunna_19455741015411ec82cf25d1.66254870_x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50" y="3657600"/>
            <a:ext cx="40005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K:\HELME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3703145"/>
            <a:ext cx="4267200" cy="2621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2438400" y="0"/>
            <a:ext cx="4724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সড়ক দূর্ঘটনা হ্রাসে গৃহীত পদক্ষেপ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3200400"/>
            <a:ext cx="3886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সঠিক ভাবে ড্রাইভিং লাইসেন্স প্রদান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57800" y="3200400"/>
            <a:ext cx="3657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সড়কে হাট বাজার না বসানো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6324600"/>
            <a:ext cx="3352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সিটবেল্ট বাধা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62600" y="6400800"/>
            <a:ext cx="2895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হেলমেট ব্যবহার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685800" y="3352801"/>
          <a:ext cx="7772400" cy="266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81200"/>
                <a:gridCol w="1943100"/>
                <a:gridCol w="1943100"/>
              </a:tblGrid>
              <a:tr h="904240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চালক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মালিক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সড়ক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অন্যান্য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9245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1066800" y="381000"/>
            <a:ext cx="7239000" cy="2275820"/>
            <a:chOff x="990600" y="228600"/>
            <a:chExt cx="7239000" cy="2275820"/>
          </a:xfrm>
        </p:grpSpPr>
        <p:sp>
          <p:nvSpPr>
            <p:cNvPr id="4" name="Rectangle 3"/>
            <p:cNvSpPr/>
            <p:nvPr/>
          </p:nvSpPr>
          <p:spPr>
            <a:xfrm>
              <a:off x="990600" y="228600"/>
              <a:ext cx="7239000" cy="1066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7200" dirty="0" smtClean="0">
                  <a:latin typeface="NikoshBAN" pitchFamily="2" charset="0"/>
                  <a:cs typeface="NikoshBAN" pitchFamily="2" charset="0"/>
                </a:rPr>
                <a:t>দলগত কাজ</a:t>
              </a:r>
              <a:endParaRPr lang="en-US" sz="7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66800" y="1981200"/>
              <a:ext cx="7086600" cy="52322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bn-IN" sz="2800" dirty="0" smtClean="0">
                  <a:latin typeface="NikoshBAN" pitchFamily="2" charset="0"/>
                  <a:cs typeface="NikoshBAN" pitchFamily="2" charset="0"/>
                </a:rPr>
                <a:t>    সড়ক দূর্ঘটনার ক্ষেত্র ভিত্তিক কার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ণে</a:t>
              </a:r>
              <a:r>
                <a:rPr lang="bn-IN" sz="2800" dirty="0" smtClean="0">
                  <a:latin typeface="NikoshBAN" pitchFamily="2" charset="0"/>
                  <a:cs typeface="NikoshBAN" pitchFamily="2" charset="0"/>
                </a:rPr>
                <a:t>র একটি ছক তৈরী কর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IN" sz="6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6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….</a:t>
            </a:r>
            <a:endParaRPr lang="en-US" sz="6000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7772400" cy="4572000"/>
          </a:xfrm>
        </p:spPr>
        <p:txBody>
          <a:bodyPr/>
          <a:lstStyle/>
          <a:p>
            <a:pPr marL="514350" indent="-514350">
              <a:buNone/>
            </a:pPr>
            <a:r>
              <a:rPr lang="bn-IN" dirty="0" smtClean="0"/>
              <a:t>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রাস্তা পারাপারে জেব্রা ক্রসিং কী সাহায্য করে?</a:t>
            </a:r>
          </a:p>
          <a:p>
            <a:pPr marL="514350" indent="-514350">
              <a:buNone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দূর্ঘটনার জন্য ইঞ্জিনিয়ার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ঠিকাদার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কীভাবে দায়ী?</a:t>
            </a:r>
          </a:p>
          <a:p>
            <a:pPr marL="514350" indent="-514350">
              <a:buNone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সড়ক দূর্ঘটনার জন্য অ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সচেতনতা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কেন দায়ী?</a:t>
            </a:r>
          </a:p>
          <a:p>
            <a:pPr marL="514350" indent="-514350">
              <a:buNone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সড়ক দূর্ঘটনায় আইন প্রয়োগকারী সংস্থা কী ভূমিকা রাখতে পারে?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577241" y="279231"/>
            <a:ext cx="9753600" cy="5367010"/>
            <a:chOff x="-577241" y="279231"/>
            <a:chExt cx="9753600" cy="5367010"/>
          </a:xfrm>
        </p:grpSpPr>
        <p:sp>
          <p:nvSpPr>
            <p:cNvPr id="3" name="TextBox 2"/>
            <p:cNvSpPr txBox="1"/>
            <p:nvPr/>
          </p:nvSpPr>
          <p:spPr>
            <a:xfrm>
              <a:off x="630477" y="4876800"/>
              <a:ext cx="8361123" cy="7694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1003">
              <a:schemeClr val="lt2"/>
            </a:fillRef>
            <a:effectRef idx="0">
              <a:scrgbClr r="0" g="0" b="0"/>
            </a:effectRef>
            <a:fontRef idx="major"/>
          </p:style>
          <p:txBody>
            <a:bodyPr wrap="square" rtlCol="0">
              <a:spAutoFit/>
            </a:bodyPr>
            <a:lstStyle/>
            <a:p>
              <a:r>
                <a:rPr lang="en-US" sz="4400" dirty="0" err="1" smtClean="0">
                  <a:latin typeface="NikoshBAN" pitchFamily="2" charset="0"/>
                  <a:cs typeface="NikoshBAN" pitchFamily="2" charset="0"/>
                </a:rPr>
                <a:t>সড়ক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latin typeface="NikoshBAN" pitchFamily="2" charset="0"/>
                  <a:cs typeface="NikoshBAN" pitchFamily="2" charset="0"/>
                </a:rPr>
                <a:t>দূর্ঘটনা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latin typeface="NikoshBAN" pitchFamily="2" charset="0"/>
                  <a:cs typeface="NikoshBAN" pitchFamily="2" charset="0"/>
                </a:rPr>
                <a:t>আমাদের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latin typeface="NikoshBAN" pitchFamily="2" charset="0"/>
                  <a:cs typeface="NikoshBAN" pitchFamily="2" charset="0"/>
                </a:rPr>
                <a:t>সমাজে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latin typeface="NikoshBAN" pitchFamily="2" charset="0"/>
                  <a:cs typeface="NikoshBAN" pitchFamily="2" charset="0"/>
                </a:rPr>
                <a:t>কী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latin typeface="NikoshBAN" pitchFamily="2" charset="0"/>
                  <a:cs typeface="NikoshBAN" pitchFamily="2" charset="0"/>
                </a:rPr>
                <a:t>প্রভাব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latin typeface="NikoshBAN" pitchFamily="2" charset="0"/>
                  <a:cs typeface="NikoshBAN" pitchFamily="2" charset="0"/>
                </a:rPr>
                <a:t>ফেলে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?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-577241" y="279231"/>
              <a:ext cx="97536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2400" dirty="0" smtClean="0">
                  <a:latin typeface="NikoshBAN" pitchFamily="2" charset="0"/>
                  <a:cs typeface="NikoshBAN" pitchFamily="2" charset="0"/>
                </a:rPr>
                <a:t>                                                   </a:t>
              </a:r>
              <a:r>
                <a:rPr lang="bn-IN" sz="6000" b="1" dirty="0" smtClean="0">
                  <a:solidFill>
                    <a:srgbClr val="CC0066"/>
                  </a:solidFill>
                  <a:latin typeface="NikoshBAN" pitchFamily="2" charset="0"/>
                  <a:cs typeface="NikoshBAN" pitchFamily="2" charset="0"/>
                </a:rPr>
                <a:t>বাড়ির কাজ</a:t>
              </a:r>
              <a:endParaRPr lang="en-US" sz="4000" b="1" dirty="0">
                <a:solidFill>
                  <a:srgbClr val="CC0066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19200" y="1371600"/>
            <a:ext cx="3048000" cy="3136199"/>
            <a:chOff x="2590800" y="750001"/>
            <a:chExt cx="3048000" cy="3136199"/>
          </a:xfrm>
        </p:grpSpPr>
        <p:sp>
          <p:nvSpPr>
            <p:cNvPr id="7" name="Rectangle 6"/>
            <p:cNvSpPr/>
            <p:nvPr/>
          </p:nvSpPr>
          <p:spPr>
            <a:xfrm>
              <a:off x="2819400" y="2057400"/>
              <a:ext cx="2438400" cy="1828800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blipFill>
                  <a:blip r:embed="rId2"/>
                  <a:tile tx="0" ty="0" sx="100000" sy="100000" flip="none" algn="tl"/>
                </a:blip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2590800" y="750001"/>
              <a:ext cx="3048000" cy="1371600"/>
            </a:xfrm>
            <a:prstGeom prst="triangle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002">
              <a:schemeClr val="dk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81400" y="2514600"/>
              <a:ext cx="762000" cy="1219200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arallelogram 9"/>
            <p:cNvSpPr/>
            <p:nvPr/>
          </p:nvSpPr>
          <p:spPr>
            <a:xfrm>
              <a:off x="3048000" y="2590800"/>
              <a:ext cx="381000" cy="533400"/>
            </a:xfrm>
            <a:prstGeom prst="parallelogram">
              <a:avLst/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L-Shape 10"/>
            <p:cNvSpPr/>
            <p:nvPr/>
          </p:nvSpPr>
          <p:spPr>
            <a:xfrm rot="10800000">
              <a:off x="5105400" y="2514600"/>
              <a:ext cx="304800" cy="609600"/>
            </a:xfrm>
            <a:prstGeom prst="corner">
              <a:avLst>
                <a:gd name="adj1" fmla="val 38571"/>
                <a:gd name="adj2" fmla="val 50000"/>
              </a:avLst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Collate 11"/>
            <p:cNvSpPr/>
            <p:nvPr/>
          </p:nvSpPr>
          <p:spPr>
            <a:xfrm>
              <a:off x="3733800" y="2819400"/>
              <a:ext cx="304800" cy="533400"/>
            </a:xfrm>
            <a:prstGeom prst="flowChartCollate">
              <a:avLst/>
            </a:prstGeom>
            <a:blipFill>
              <a:blip r:embed="rId6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09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132" y="152400"/>
            <a:ext cx="3733800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G:\CONTENT\FLOWER\pink-flower-10_blog1312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1554296"/>
            <a:ext cx="6028154" cy="400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8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463</TotalTime>
  <Words>229</Words>
  <Application>Microsoft Office PowerPoint</Application>
  <PresentationFormat>On-screen Show (4:3)</PresentationFormat>
  <Paragraphs>51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Equity</vt:lpstr>
      <vt:lpstr>PowerPoint Presentation</vt:lpstr>
      <vt:lpstr>শিক্ষক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মূল্যায়ন….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সড়ক দূর্ঘটনা</dc:title>
  <dc:creator>User</dc:creator>
  <cp:lastModifiedBy>User</cp:lastModifiedBy>
  <cp:revision>76</cp:revision>
  <dcterms:created xsi:type="dcterms:W3CDTF">2015-09-19T03:19:13Z</dcterms:created>
  <dcterms:modified xsi:type="dcterms:W3CDTF">2019-10-14T11:51:47Z</dcterms:modified>
</cp:coreProperties>
</file>