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3" r:id="rId2"/>
    <p:sldId id="284" r:id="rId3"/>
    <p:sldId id="285" r:id="rId4"/>
    <p:sldId id="286" r:id="rId5"/>
    <p:sldId id="287" r:id="rId6"/>
    <p:sldId id="289" r:id="rId7"/>
    <p:sldId id="290" r:id="rId8"/>
    <p:sldId id="292" r:id="rId9"/>
    <p:sldId id="291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2" r:id="rId18"/>
    <p:sldId id="304" r:id="rId19"/>
    <p:sldId id="305" r:id="rId20"/>
  </p:sldIdLst>
  <p:sldSz cx="9601200" cy="5943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89" autoAdjust="0"/>
  </p:normalViewPr>
  <p:slideViewPr>
    <p:cSldViewPr>
      <p:cViewPr varScale="1">
        <p:scale>
          <a:sx n="76" d="100"/>
          <a:sy n="76" d="100"/>
        </p:scale>
        <p:origin x="1092" y="60"/>
      </p:cViewPr>
      <p:guideLst>
        <p:guide orient="horz" pos="187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5F6D5-D1C2-4D12-B0B7-5BA9F3DA75E8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0400" y="685800"/>
            <a:ext cx="5537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B8CA5-FD02-40E1-83A8-D0115929A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47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1846369"/>
            <a:ext cx="8161020" cy="12740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3368040"/>
            <a:ext cx="6720840" cy="1518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44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42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238020"/>
            <a:ext cx="2160270" cy="50713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238020"/>
            <a:ext cx="6320790" cy="50713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1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21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3819314"/>
            <a:ext cx="8161020" cy="118046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2519152"/>
            <a:ext cx="8161020" cy="130016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56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1386841"/>
            <a:ext cx="4240530" cy="3922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1386841"/>
            <a:ext cx="4240530" cy="3922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73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330431"/>
            <a:ext cx="4242197" cy="5544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1884891"/>
            <a:ext cx="4242197" cy="3424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7" y="1330431"/>
            <a:ext cx="4243864" cy="5544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7" y="1884891"/>
            <a:ext cx="4243864" cy="3424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5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33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3" descr="C:\Program Files\Microsoft Office\MEDIA\OFFICE14\Lines\BD10307_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986"/>
            <a:ext cx="9601200" cy="21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Program Files\Microsoft Office\MEDIA\OFFICE14\Lines\BD10307_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318930" y="2832275"/>
            <a:ext cx="5963655" cy="25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814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36643"/>
            <a:ext cx="3158729" cy="1007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236644"/>
            <a:ext cx="5367338" cy="50726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" y="1243754"/>
            <a:ext cx="3158729" cy="4065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13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4160520"/>
            <a:ext cx="5760720" cy="4911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531072"/>
            <a:ext cx="5760720" cy="3566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4651693"/>
            <a:ext cx="5760720" cy="6975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53E-A78A-4C8F-8853-6ED76D1BB64B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72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0" y="238020"/>
            <a:ext cx="864108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386841"/>
            <a:ext cx="8641080" cy="3922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60" y="5508837"/>
            <a:ext cx="224028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1753E-A78A-4C8F-8853-6ED76D1BB64B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410" y="5508837"/>
            <a:ext cx="304038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0" y="5508837"/>
            <a:ext cx="224028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0A183-D538-4D9C-903B-530B9619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1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413733"/>
            <a:ext cx="7200900" cy="717533"/>
          </a:xfrm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4253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25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53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25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1" y="1493835"/>
            <a:ext cx="7200899" cy="3901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3079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>
            <a:off x="2453636" y="1711688"/>
            <a:ext cx="3566164" cy="3566164"/>
          </a:xfrm>
          <a:prstGeom prst="ellipse">
            <a:avLst/>
          </a:prstGeom>
          <a:noFill/>
          <a:ln w="12700"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124200" y="2336345"/>
            <a:ext cx="2152844" cy="2152844"/>
          </a:xfrm>
          <a:prstGeom prst="ellipse">
            <a:avLst/>
          </a:prstGeom>
          <a:noFill/>
          <a:ln w="12700"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Copy of Helium_atom_QM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825825"/>
            <a:ext cx="1206349" cy="12063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3" name="Oval 32"/>
          <p:cNvSpPr/>
          <p:nvPr/>
        </p:nvSpPr>
        <p:spPr>
          <a:xfrm flipH="1">
            <a:off x="2233863" y="3200400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 flipH="1">
            <a:off x="2950534" y="3200400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flipH="1">
            <a:off x="5084134" y="3276600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 flipH="1">
            <a:off x="5791200" y="3276600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 flipH="1">
            <a:off x="3962400" y="1524000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flipH="1">
            <a:off x="4038600" y="5105400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4011926" y="3324726"/>
            <a:ext cx="507937" cy="457143"/>
            <a:chOff x="685800" y="5715057"/>
            <a:chExt cx="507937" cy="457143"/>
          </a:xfrm>
        </p:grpSpPr>
        <p:pic>
          <p:nvPicPr>
            <p:cNvPr id="40" name="Picture 39" descr="Proto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5715057"/>
              <a:ext cx="507937" cy="457143"/>
            </a:xfrm>
            <a:prstGeom prst="rect">
              <a:avLst/>
            </a:prstGeom>
          </p:spPr>
        </p:pic>
        <p:sp>
          <p:nvSpPr>
            <p:cNvPr id="41" name="Plus 40"/>
            <p:cNvSpPr/>
            <p:nvPr/>
          </p:nvSpPr>
          <p:spPr>
            <a:xfrm>
              <a:off x="762000" y="5791200"/>
              <a:ext cx="304800" cy="30480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2" name="Picture 41" descr="Neutr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4509" y="3181381"/>
            <a:ext cx="558730" cy="495238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4519864" y="3729789"/>
            <a:ext cx="2833441" cy="1884186"/>
            <a:chOff x="4519864" y="3729789"/>
            <a:chExt cx="2833441" cy="1884186"/>
          </a:xfrm>
        </p:grpSpPr>
        <p:cxnSp>
          <p:nvCxnSpPr>
            <p:cNvPr id="44" name="Straight Arrow Connector 43"/>
            <p:cNvCxnSpPr/>
            <p:nvPr/>
          </p:nvCxnSpPr>
          <p:spPr>
            <a:xfrm flipH="1" flipV="1">
              <a:off x="4519864" y="3729789"/>
              <a:ext cx="1880936" cy="1375611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400800" y="5029200"/>
              <a:ext cx="95250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প্রোটন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724401" y="2895600"/>
            <a:ext cx="3505198" cy="584775"/>
            <a:chOff x="4724401" y="2895600"/>
            <a:chExt cx="3456626" cy="584775"/>
          </a:xfrm>
        </p:grpSpPr>
        <p:cxnSp>
          <p:nvCxnSpPr>
            <p:cNvPr id="47" name="Straight Arrow Connector 46"/>
            <p:cNvCxnSpPr/>
            <p:nvPr/>
          </p:nvCxnSpPr>
          <p:spPr>
            <a:xfrm flipH="1">
              <a:off x="4724401" y="3181381"/>
              <a:ext cx="2299758" cy="247619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7162800" y="2895600"/>
              <a:ext cx="10182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নিউট্রন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427034" y="1625025"/>
            <a:ext cx="3031166" cy="1727775"/>
            <a:chOff x="5427034" y="1625025"/>
            <a:chExt cx="3031166" cy="1727775"/>
          </a:xfrm>
        </p:grpSpPr>
        <p:cxnSp>
          <p:nvCxnSpPr>
            <p:cNvPr id="50" name="Straight Arrow Connector 49"/>
            <p:cNvCxnSpPr/>
            <p:nvPr/>
          </p:nvCxnSpPr>
          <p:spPr>
            <a:xfrm rot="10800000" flipV="1">
              <a:off x="5427034" y="2133600"/>
              <a:ext cx="1430966" cy="12192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6518245" y="1625025"/>
              <a:ext cx="193995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ইলেকট্রন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(e</a:t>
              </a:r>
              <a:r>
                <a:rPr lang="en-US" sz="3200" baseline="30000" dirty="0" smtClean="0">
                  <a:latin typeface="Arial" pitchFamily="34" charset="0"/>
                  <a:cs typeface="Arial" pitchFamily="34" charset="0"/>
                </a:rPr>
                <a:t>-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)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043936" y="3705669"/>
            <a:ext cx="2819400" cy="1956375"/>
            <a:chOff x="990600" y="3886200"/>
            <a:chExt cx="2819400" cy="1956375"/>
          </a:xfrm>
        </p:grpSpPr>
        <p:sp>
          <p:nvSpPr>
            <p:cNvPr id="53" name="TextBox 52"/>
            <p:cNvSpPr txBox="1"/>
            <p:nvPr/>
          </p:nvSpPr>
          <p:spPr>
            <a:xfrm>
              <a:off x="990600" y="5257800"/>
              <a:ext cx="14830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নিউক্লিয়াস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flipV="1">
              <a:off x="2209800" y="3886200"/>
              <a:ext cx="1600200" cy="1447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/>
          <p:cNvSpPr/>
          <p:nvPr/>
        </p:nvSpPr>
        <p:spPr>
          <a:xfrm>
            <a:off x="1425261" y="358914"/>
            <a:ext cx="6598281" cy="70788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পরমাণুতে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কণিকাসমূহের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অবস্থান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427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6 -0.03056 C 0.00712 0.05972 -0.04063 0.14398 -0.10382 0.15555 C -0.16962 0.16921 -0.22969 0.10509 -0.23941 0.01412 C -0.24913 -0.07686 -0.20451 -0.16042 -0.13889 -0.17292 C -0.07396 -0.18519 -0.01354 -0.12014 -0.0026 -0.03056 Z " pathEditMode="fixed" rAng="4915574" ptsTypes="fffff">
                                      <p:cBhvr>
                                        <p:cTn id="126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22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78 0.00371 C -0.00348 -0.08194 0.04878 -0.15185 0.11319 -0.15092 C 0.1776 -0.15185 0.22968 -0.08194 0.22934 0.00371 C 0.22986 0.08959 0.1776 0.15926 0.11302 0.15857 C 0.04895 0.15926 -0.00348 0.08959 -0.00278 0.00371 Z " pathEditMode="fixed" rAng="16200000" ptsTypes="fffff">
                                      <p:cBhvr>
                                        <p:cTn id="12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0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09 0.00277 C -0.00209 0.14351 -0.0882 0.25833 -0.19375 0.25833 C -0.29948 0.25833 -0.38542 0.14351 -0.38542 0.00277 C -0.38542 -0.1382 -0.29948 -0.25278 -0.19375 -0.25278 C -0.0882 -0.25278 -0.00209 -0.1382 -0.00209 0.00277 Z " pathEditMode="fixed" rAng="5400000" ptsTypes="fffff">
                                      <p:cBhvr>
                                        <p:cTn id="130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" y="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417 0.01112 C 0.00417 -0.12824 0.08959 -0.24213 0.1941 -0.24213 C 0.29896 -0.24213 0.38403 -0.12824 0.38403 0.01112 C 0.38403 0.15093 0.29896 0.26436 0.1941 0.26436 C 0.08959 0.26436 0.00417 0.15093 0.00417 0.01112 Z " pathEditMode="fixed" rAng="16200000" ptsTypes="fffff">
                                      <p:cBhvr>
                                        <p:cTn id="132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" y="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5767E-6 -2.82051E-6 C 0.10301 -2.82051E-6 0.18717 0.13355 0.18717 0.29808 C 0.18717 0.46208 0.10301 0.59589 1.95767E-6 0.59589 C -0.10351 0.59589 -0.18717 0.46208 -0.18717 0.29808 C -0.18717 0.13355 -0.10351 -2.82051E-6 1.95767E-6 -2.82051E-6 Z " pathEditMode="fixed" rAng="0" ptsTypes="AAAAA">
                                      <p:cBhvr>
                                        <p:cTn id="13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781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3.33333E-6 C -0.10764 3.33333E-6 -0.19584 -0.1169 -0.19584 -0.26111 C -0.19584 -0.40463 -0.10764 -0.52223 3.33333E-6 -0.52223 C 0.10816 -0.52223 0.19583 -0.40463 0.19583 -0.26111 C 0.19583 -0.1169 0.10816 3.33333E-6 3.33333E-6 3.33333E-6 Z " pathEditMode="fixed" rAng="10800000" ptsTypes="fffff">
                                      <p:cBhvr>
                                        <p:cTn id="136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57200"/>
            <a:ext cx="7848600" cy="609600"/>
          </a:xfrm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D:\Desktop\Rajib\atom_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295400"/>
            <a:ext cx="3163204" cy="2971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14400" y="4379893"/>
            <a:ext cx="784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নিউক্লিয়াসের বাইরে চারদিকে বিভিন্ন শক্তিস্তরে ইলেকট্রনসমূহ নিজস্ব শক্তি অনুযায়ী বিভিন্ন কক্ষপথে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অবস্থান নিয়ে ঘুরতে থাকে।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15800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641080" cy="1905000"/>
          </a:xfrm>
        </p:spPr>
        <p:txBody>
          <a:bodyPr>
            <a:no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b="1" dirty="0" smtClean="0">
                <a:latin typeface="NikoshBAN" pitchFamily="2" charset="0"/>
                <a:cs typeface="NikoshBAN" pitchFamily="2" charset="0"/>
              </a:rPr>
            </a:br>
            <a:r>
              <a:rPr lang="bn-IN" sz="2800" dirty="0">
                <a:latin typeface="NikoshBAN" pitchFamily="2" charset="0"/>
                <a:cs typeface="NikoshBAN" pitchFamily="2" charset="0"/>
              </a:rPr>
              <a:t>সকল মৌলেরই নিজস্ব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প্রোটন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নিউক্লিয়ন সংখ্যা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আছে।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প্রোটন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সংখ্যা বা পারমাণবিক সংখ্যাকে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Z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 দ্বারা ও ভর সংখ্যাকে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A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দ্বারা  চিহ্নিত করা হয়। 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340" y="2590800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86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985897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যেমন অ্যালুমিনিয়ামের (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Al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) প্রটোন সংখ্যা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এবং নিউক্লিয়ন সংখ্যা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। নিউট্রন সংখ্যা হবে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27(A) – 13(Z) = 14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838200" y="2835442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সংক্ষিপ্তভাবে এভাবে প্রকাশ করা যায়-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329305" y="3553326"/>
            <a:ext cx="39084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নিউক্লিয়ন সংখ্যা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/ভর সংখ্যা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US" sz="2800" dirty="0"/>
          </a:p>
        </p:txBody>
      </p:sp>
      <p:sp>
        <p:nvSpPr>
          <p:cNvPr id="7" name="Bent-Up Arrow 6"/>
          <p:cNvSpPr/>
          <p:nvPr/>
        </p:nvSpPr>
        <p:spPr>
          <a:xfrm flipV="1">
            <a:off x="5289884" y="3752619"/>
            <a:ext cx="1600200" cy="343054"/>
          </a:xfrm>
          <a:prstGeom prst="bent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ent-Up Arrow 7"/>
          <p:cNvSpPr/>
          <p:nvPr/>
        </p:nvSpPr>
        <p:spPr>
          <a:xfrm>
            <a:off x="5350042" y="4931405"/>
            <a:ext cx="1600200" cy="261610"/>
          </a:xfrm>
          <a:prstGeom prst="bent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629400" y="4221360"/>
            <a:ext cx="801823" cy="646984"/>
            <a:chOff x="7275095" y="4267200"/>
            <a:chExt cx="801823" cy="646984"/>
          </a:xfrm>
        </p:grpSpPr>
        <p:sp>
          <p:nvSpPr>
            <p:cNvPr id="10" name="Rectangle 9"/>
            <p:cNvSpPr/>
            <p:nvPr/>
          </p:nvSpPr>
          <p:spPr>
            <a:xfrm>
              <a:off x="7275095" y="4267200"/>
              <a:ext cx="80182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aseline="42000" dirty="0" smtClean="0">
                  <a:latin typeface="Times New Roman" pitchFamily="18" charset="0"/>
                  <a:cs typeface="Times New Roman" pitchFamily="18" charset="0"/>
                </a:rPr>
                <a:t>27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Al</a:t>
              </a:r>
              <a:endParaRPr lang="en-US" sz="28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75095" y="4544852"/>
              <a:ext cx="4973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13</a:t>
              </a:r>
              <a:endParaRPr lang="en-US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329305" y="4954235"/>
            <a:ext cx="3650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প্রটোন/পারমাণবিক সংখ্যা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US" sz="2800" dirty="0"/>
          </a:p>
        </p:txBody>
      </p:sp>
      <p:sp>
        <p:nvSpPr>
          <p:cNvPr id="13" name="Right Arrow 12"/>
          <p:cNvSpPr/>
          <p:nvPr/>
        </p:nvSpPr>
        <p:spPr>
          <a:xfrm>
            <a:off x="7479067" y="4402849"/>
            <a:ext cx="609600" cy="13957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032802" y="4268179"/>
            <a:ext cx="15167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মৌলের প্রতীক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0270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12" grpId="0"/>
      <p:bldP spid="13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620000" cy="990600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609671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একটি মৌলের পরমাণু থেকে আরেকটি মৌলের পরমাণুর মধ্যে কী কী পার্থক্য দেখা যায়?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0480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794538"/>
              </p:ext>
            </p:extLst>
          </p:nvPr>
        </p:nvGraphicFramePr>
        <p:xfrm>
          <a:off x="1219200" y="2057400"/>
          <a:ext cx="7467600" cy="265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5918"/>
                <a:gridCol w="1739030"/>
                <a:gridCol w="1739030"/>
                <a:gridCol w="1943622"/>
              </a:tblGrid>
              <a:tr h="1422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NikoshBAN" pitchFamily="2" charset="0"/>
                          <a:cs typeface="NikoshBAN" pitchFamily="2" charset="0"/>
                        </a:rPr>
                        <a:t>প্রতীক</a:t>
                      </a:r>
                      <a:r>
                        <a:rPr lang="en-US" sz="32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NikoshBAN" pitchFamily="2" charset="0"/>
                          <a:cs typeface="NikoshBAN" pitchFamily="2" charset="0"/>
                        </a:rPr>
                        <a:t>গুলো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লিখ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NikoshBAN" pitchFamily="2" charset="0"/>
                          <a:cs typeface="NikoshBAN" pitchFamily="2" charset="0"/>
                        </a:rPr>
                        <a:t>প্রতীক</a:t>
                      </a:r>
                      <a:r>
                        <a:rPr lang="en-US" sz="32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NikoshBAN" pitchFamily="2" charset="0"/>
                          <a:cs typeface="NikoshBAN" pitchFamily="2" charset="0"/>
                        </a:rPr>
                        <a:t>গুলো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লিখ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ইংরেজী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প্রতীক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ইংরেজী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প্রতীক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ক্যালসিয়াম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গোল্ড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সোডিয়াম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সিলভার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সালফার</a:t>
                      </a:r>
                      <a:endParaRPr lang="bn-IN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আয়রন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7467600" cy="990600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22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890" y="760744"/>
            <a:ext cx="7192851" cy="990600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476889" y="2497267"/>
            <a:ext cx="7192853" cy="2455732"/>
            <a:chOff x="1476889" y="2497267"/>
            <a:chExt cx="7192853" cy="2455732"/>
          </a:xfrm>
        </p:grpSpPr>
        <p:sp>
          <p:nvSpPr>
            <p:cNvPr id="24" name="Rectangle 23"/>
            <p:cNvSpPr/>
            <p:nvPr/>
          </p:nvSpPr>
          <p:spPr>
            <a:xfrm>
              <a:off x="1476890" y="2497267"/>
              <a:ext cx="719285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নিম্নলিখিত সংকেত থেকে পারমাণবিক সংখ্যা, প্রোটন, ইলেকট্রন ও নিউট্রন সংখ্যা নির্ণয় কর।</a:t>
              </a:r>
              <a:endParaRPr lang="en-US" sz="2800" dirty="0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476889" y="4221359"/>
              <a:ext cx="7192851" cy="731640"/>
              <a:chOff x="2057400" y="4221359"/>
              <a:chExt cx="6248400" cy="731640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057400" y="4221359"/>
                <a:ext cx="787395" cy="646984"/>
                <a:chOff x="2057400" y="4221359"/>
                <a:chExt cx="787395" cy="646984"/>
              </a:xfrm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2057400" y="4221359"/>
                  <a:ext cx="78739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800" baseline="42000" dirty="0" smtClean="0">
                      <a:latin typeface="Times New Roman" pitchFamily="18" charset="0"/>
                      <a:cs typeface="Times New Roman" pitchFamily="18" charset="0"/>
                    </a:rPr>
                    <a:t>28</a:t>
                  </a:r>
                  <a:r>
                    <a:rPr lang="en-US" sz="2800" dirty="0" smtClean="0">
                      <a:latin typeface="NikoshBAN" pitchFamily="2" charset="0"/>
                      <a:cs typeface="NikoshBAN" pitchFamily="2" charset="0"/>
                    </a:rPr>
                    <a:t>Si</a:t>
                  </a:r>
                  <a:endParaRPr lang="en-US" sz="2800" dirty="0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2057400" y="4499011"/>
                  <a:ext cx="49730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14</a:t>
                  </a:r>
                  <a:endParaRPr lang="en-US" dirty="0"/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>
                <a:off x="3267867" y="4267199"/>
                <a:ext cx="667170" cy="646984"/>
                <a:chOff x="3267867" y="4267199"/>
                <a:chExt cx="667170" cy="646984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3267867" y="4267199"/>
                  <a:ext cx="66717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800" baseline="42000" dirty="0" smtClean="0">
                      <a:latin typeface="Times New Roman" pitchFamily="18" charset="0"/>
                      <a:cs typeface="Times New Roman" pitchFamily="18" charset="0"/>
                    </a:rPr>
                    <a:t>31</a:t>
                  </a:r>
                  <a:r>
                    <a:rPr lang="en-US" sz="2800" dirty="0" smtClean="0">
                      <a:latin typeface="NikoshBAN" pitchFamily="2" charset="0"/>
                      <a:cs typeface="NikoshBAN" pitchFamily="2" charset="0"/>
                    </a:rPr>
                    <a:t>P</a:t>
                  </a:r>
                  <a:endParaRPr lang="en-US" sz="2800" dirty="0"/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3267867" y="4544851"/>
                  <a:ext cx="49730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15</a:t>
                  </a:r>
                  <a:endParaRPr lang="en-US" dirty="0"/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4672403" y="4267199"/>
                <a:ext cx="713657" cy="646984"/>
                <a:chOff x="4672403" y="4267199"/>
                <a:chExt cx="713657" cy="646984"/>
              </a:xfrm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4672403" y="4267199"/>
                  <a:ext cx="7136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800" baseline="42000" dirty="0" smtClean="0">
                      <a:latin typeface="Times New Roman" pitchFamily="18" charset="0"/>
                      <a:cs typeface="Times New Roman" pitchFamily="18" charset="0"/>
                    </a:rPr>
                    <a:t>17</a:t>
                  </a:r>
                  <a:r>
                    <a:rPr lang="en-US" sz="2800" dirty="0" smtClean="0">
                      <a:latin typeface="NikoshBAN" pitchFamily="2" charset="0"/>
                      <a:cs typeface="NikoshBAN" pitchFamily="2" charset="0"/>
                    </a:rPr>
                    <a:t>O</a:t>
                  </a:r>
                  <a:endParaRPr lang="en-US" sz="2800" dirty="0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4672403" y="4544851"/>
                  <a:ext cx="49730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8</a:t>
                  </a:r>
                  <a:endParaRPr lang="en-US" dirty="0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5993546" y="4245422"/>
                <a:ext cx="712054" cy="646984"/>
                <a:chOff x="5993546" y="4245422"/>
                <a:chExt cx="712054" cy="646984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5993546" y="4245422"/>
                  <a:ext cx="71205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800" baseline="42000" dirty="0" smtClean="0">
                      <a:latin typeface="Times New Roman" pitchFamily="18" charset="0"/>
                      <a:cs typeface="Times New Roman" pitchFamily="18" charset="0"/>
                    </a:rPr>
                    <a:t>39</a:t>
                  </a:r>
                  <a:r>
                    <a:rPr lang="en-US" sz="2800" dirty="0" smtClean="0">
                      <a:latin typeface="NikoshBAN" pitchFamily="2" charset="0"/>
                      <a:cs typeface="NikoshBAN" pitchFamily="2" charset="0"/>
                    </a:rPr>
                    <a:t>K</a:t>
                  </a:r>
                  <a:endParaRPr lang="en-US" sz="2800" dirty="0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5993546" y="4523074"/>
                  <a:ext cx="49730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19</a:t>
                  </a:r>
                  <a:endParaRPr lang="en-US" dirty="0"/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7503977" y="4306015"/>
                <a:ext cx="801823" cy="646984"/>
                <a:chOff x="7503977" y="4306015"/>
                <a:chExt cx="801823" cy="646984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7503977" y="4306015"/>
                  <a:ext cx="80182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800" baseline="42000" dirty="0" smtClean="0">
                      <a:latin typeface="Times New Roman" pitchFamily="18" charset="0"/>
                      <a:cs typeface="Times New Roman" pitchFamily="18" charset="0"/>
                    </a:rPr>
                    <a:t>56</a:t>
                  </a:r>
                  <a:r>
                    <a:rPr lang="en-US" sz="2800" dirty="0" smtClean="0">
                      <a:latin typeface="NikoshBAN" pitchFamily="2" charset="0"/>
                      <a:cs typeface="NikoshBAN" pitchFamily="2" charset="0"/>
                    </a:rPr>
                    <a:t>Al</a:t>
                  </a:r>
                  <a:endParaRPr lang="en-US" sz="2800" dirty="0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7503977" y="4583667"/>
                  <a:ext cx="49730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26</a:t>
                  </a:r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62788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7034" y="881672"/>
            <a:ext cx="7369279" cy="6740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78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37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7035" y="2130800"/>
            <a:ext cx="5510966" cy="52860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35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3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পরমাণুর</a:t>
            </a:r>
            <a:r>
              <a:rPr lang="en-US" sz="283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3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কণা</a:t>
            </a:r>
            <a:r>
              <a:rPr lang="en-US" sz="283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3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bn-BD" sz="2835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BD" sz="283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40618" y="2130799"/>
            <a:ext cx="1375696" cy="4801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2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520" dirty="0">
                <a:latin typeface="NikoshBAN" panose="02000000000000000000" pitchFamily="2" charset="0"/>
                <a:cs typeface="NikoshBAN" panose="02000000000000000000" pitchFamily="2" charset="0"/>
              </a:rPr>
              <a:t>: ৩টি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7034" y="2947619"/>
            <a:ext cx="5510967" cy="52860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35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835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3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2835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3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নিউট্রন</a:t>
            </a:r>
            <a:r>
              <a:rPr lang="en-US" sz="283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পরমাণুর</a:t>
            </a:r>
            <a:r>
              <a:rPr lang="en-US" sz="283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83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35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83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3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40618" y="2947620"/>
            <a:ext cx="1375696" cy="4801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2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52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52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কেন্দ্রে</a:t>
            </a:r>
            <a:endParaRPr lang="en-US" sz="25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7032" y="3678456"/>
            <a:ext cx="5510969" cy="52860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35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835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3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গোল্ড</a:t>
            </a:r>
            <a:r>
              <a:rPr lang="en-US" sz="283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3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283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35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83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3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7033" y="4409293"/>
            <a:ext cx="5510968" cy="52860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35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3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ইল্ট্রেনের</a:t>
            </a:r>
            <a:r>
              <a:rPr lang="en-US" sz="283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আধান</a:t>
            </a:r>
            <a:r>
              <a:rPr lang="en-US" sz="283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3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35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3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25667" y="4409294"/>
            <a:ext cx="1590647" cy="4801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2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52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52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ঋনাত্ম</a:t>
            </a:r>
            <a:endParaRPr lang="en-US" sz="25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40618" y="3678457"/>
            <a:ext cx="1375696" cy="4801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2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52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5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endParaRPr lang="en-US" sz="25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3594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7034" y="547169"/>
            <a:ext cx="7147162" cy="6740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7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7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8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7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47033" y="1601942"/>
            <a:ext cx="7147162" cy="3127985"/>
            <a:chOff x="1347033" y="1601942"/>
            <a:chExt cx="7147162" cy="3127985"/>
          </a:xfrm>
        </p:grpSpPr>
        <p:sp>
          <p:nvSpPr>
            <p:cNvPr id="6" name="Rectangle 5"/>
            <p:cNvSpPr/>
            <p:nvPr/>
          </p:nvSpPr>
          <p:spPr>
            <a:xfrm>
              <a:off x="1347033" y="1601942"/>
              <a:ext cx="7147162" cy="523220"/>
            </a:xfrm>
            <a:prstGeom prst="rect">
              <a:avLst/>
            </a:prstGeom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A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মৌল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= </a:t>
              </a:r>
              <a:r>
                <a:rPr lang="en-US" sz="28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CO, B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মৌল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= </a:t>
              </a:r>
              <a:r>
                <a:rPr lang="en-US" sz="28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32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P, C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যৌগ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=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8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</a:t>
              </a:r>
              <a:r>
                <a:rPr lang="en-US" sz="28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2800" baseline="-25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347033" y="2483158"/>
              <a:ext cx="7147162" cy="2246769"/>
            </a:xfrm>
            <a:prstGeom prst="rect">
              <a:avLst/>
            </a:prstGeom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ক)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প্রতীক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কাকে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2800" baseline="-25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খ)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পরমাণুতে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কখন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বর্ণালির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সৃষ্টি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করো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গ) C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যৌগের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আপেক্ষিক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আনবিক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বের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করো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ঘ) A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B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আইসোটোপ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গুলো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আমাদের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জীবনে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গুরুত্বপূর্ণ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ভূমিকা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রাখে-ব্যাখ্যা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করো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5773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0451" y="717817"/>
            <a:ext cx="7948749" cy="1110983"/>
          </a:xfrm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8000" b="1" dirty="0" err="1" smtClean="0"/>
              <a:t>সবাইকে</a:t>
            </a:r>
            <a:r>
              <a:rPr lang="en-US" sz="8000" b="1" dirty="0" smtClean="0"/>
              <a:t> </a:t>
            </a:r>
            <a:r>
              <a:rPr lang="en-US" sz="8000" b="1" dirty="0" err="1" smtClean="0"/>
              <a:t>ধন্যবাদ</a:t>
            </a:r>
            <a:endParaRPr lang="en-US" sz="80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890451" y="2895600"/>
            <a:ext cx="7948749" cy="2019300"/>
            <a:chOff x="890451" y="3676104"/>
            <a:chExt cx="10515600" cy="20193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451" y="3676104"/>
              <a:ext cx="3055484" cy="20193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2406" y="3709849"/>
              <a:ext cx="3043645" cy="198555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5826" y="3676104"/>
              <a:ext cx="3057664" cy="1985555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</p:grpSp>
    </p:spTree>
    <p:extLst>
      <p:ext uri="{BB962C8B-B14F-4D97-AF65-F5344CB8AC3E}">
        <p14:creationId xmlns:p14="http://schemas.microsoft.com/office/powerpoint/2010/main" val="3334107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21249" y="611173"/>
            <a:ext cx="2466588" cy="702459"/>
          </a:xfrm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bn-IN" sz="4725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2835" dirty="0"/>
              <a:t> </a:t>
            </a:r>
            <a:endParaRPr lang="en-US" sz="2835" dirty="0"/>
          </a:p>
        </p:txBody>
      </p:sp>
      <p:sp>
        <p:nvSpPr>
          <p:cNvPr id="17" name="Oval 16"/>
          <p:cNvSpPr/>
          <p:nvPr/>
        </p:nvSpPr>
        <p:spPr>
          <a:xfrm>
            <a:off x="521249" y="1875990"/>
            <a:ext cx="2466588" cy="2352346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18"/>
          </a:p>
        </p:txBody>
      </p:sp>
      <p:grpSp>
        <p:nvGrpSpPr>
          <p:cNvPr id="2" name="Group 1"/>
          <p:cNvGrpSpPr/>
          <p:nvPr/>
        </p:nvGrpSpPr>
        <p:grpSpPr>
          <a:xfrm>
            <a:off x="3449980" y="511164"/>
            <a:ext cx="5454406" cy="4924562"/>
            <a:chOff x="4380927" y="304382"/>
            <a:chExt cx="6926230" cy="6253412"/>
          </a:xfrm>
        </p:grpSpPr>
        <p:grpSp>
          <p:nvGrpSpPr>
            <p:cNvPr id="16" name="Group 15"/>
            <p:cNvGrpSpPr/>
            <p:nvPr/>
          </p:nvGrpSpPr>
          <p:grpSpPr>
            <a:xfrm>
              <a:off x="4380927" y="304382"/>
              <a:ext cx="6926230" cy="5524213"/>
              <a:chOff x="3207219" y="1425007"/>
              <a:chExt cx="6926230" cy="466186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3207219" y="1425007"/>
                <a:ext cx="6926230" cy="4125052"/>
                <a:chOff x="3207219" y="1396859"/>
                <a:chExt cx="6926230" cy="4125052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3234516" y="1396859"/>
                  <a:ext cx="6892120" cy="462569"/>
                </a:xfrm>
                <a:prstGeom prst="rect">
                  <a:avLst/>
                </a:prstGeom>
                <a:ln w="57150"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sz="2205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সহিদুল ইসলাম</a:t>
                  </a: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3234516" y="2018219"/>
                  <a:ext cx="6892120" cy="462569"/>
                </a:xfrm>
                <a:prstGeom prst="rect">
                  <a:avLst/>
                </a:prstGeom>
                <a:ln w="57150"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sz="2205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সহকারী শিক্ষক(গনিত)</a:t>
                  </a: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3234516" y="2644682"/>
                  <a:ext cx="6898933" cy="462569"/>
                </a:xfrm>
                <a:prstGeom prst="rect">
                  <a:avLst/>
                </a:prstGeom>
                <a:ln w="57150"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sz="2205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বুড়িচং হাজী ফজর আলী মাধ্যমিক বিদ্যালয়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3214036" y="3307294"/>
                  <a:ext cx="6919413" cy="462569"/>
                </a:xfrm>
                <a:prstGeom prst="rect">
                  <a:avLst/>
                </a:prstGeom>
                <a:ln w="57150"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sz="2205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বুড়িচং, কুমিল্লা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207219" y="3967352"/>
                  <a:ext cx="6926230" cy="462569"/>
                </a:xfrm>
                <a:prstGeom prst="rect">
                  <a:avLst/>
                </a:prstGeom>
                <a:ln w="57150"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sz="2205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শ্রেণিঃ </a:t>
                  </a:r>
                  <a:r>
                    <a:rPr lang="en-US" sz="2205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দশম</a:t>
                  </a:r>
                  <a:r>
                    <a:rPr lang="bn-IN" sz="2205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bn-IN" sz="2205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3214036" y="4499497"/>
                  <a:ext cx="6919413" cy="462569"/>
                </a:xfrm>
                <a:prstGeom prst="rect">
                  <a:avLst/>
                </a:prstGeom>
                <a:ln w="57150"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sz="2205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বিষয়ঃ </a:t>
                  </a:r>
                  <a:r>
                    <a:rPr lang="en-US" sz="2205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রসায়ন</a:t>
                  </a:r>
                  <a:endParaRPr lang="bn-IN" sz="2205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3234516" y="5059342"/>
                  <a:ext cx="6892120" cy="462569"/>
                </a:xfrm>
                <a:prstGeom prst="rect">
                  <a:avLst/>
                </a:prstGeom>
                <a:ln w="57150"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sz="2205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অধ্যায়ঃ </a:t>
                  </a:r>
                  <a:r>
                    <a:rPr lang="en-US" sz="2205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তৃতীয়</a:t>
                  </a:r>
                  <a:endParaRPr lang="bn-IN" sz="2205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3214034" y="5624297"/>
                <a:ext cx="6892120" cy="462570"/>
              </a:xfrm>
              <a:prstGeom prst="rect">
                <a:avLst/>
              </a:prstGeom>
              <a:ln w="5715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205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সময়ঃ ৫০ মিনিট 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415037" y="6009658"/>
              <a:ext cx="6892120" cy="548136"/>
            </a:xfrm>
            <a:prstGeom prst="rect">
              <a:avLst/>
            </a:prstGeom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205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Email No: sahidulislam181188@gmail.com</a:t>
              </a:r>
              <a:endParaRPr lang="bn-IN" sz="2205" dirty="0">
                <a:latin typeface="Times New Roman" panose="02020603050405020304" pitchFamily="18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367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8"/>
          <p:cNvSpPr txBox="1">
            <a:spLocks noChangeArrowheads="1"/>
          </p:cNvSpPr>
          <p:nvPr/>
        </p:nvSpPr>
        <p:spPr bwMode="auto">
          <a:xfrm>
            <a:off x="1698737" y="304374"/>
            <a:ext cx="6454663" cy="64633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ikoshLightBAN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এসো ছবি গুলো লক্ষ করি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702" y="1388718"/>
            <a:ext cx="2971800" cy="169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 descr="E:\Images\Gif\tumblr_lvps5qnEwV1r05n56o1_5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729" y="1298330"/>
            <a:ext cx="3273671" cy="1968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702" y="3512637"/>
            <a:ext cx="2971800" cy="1968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105400" y="3512636"/>
            <a:ext cx="3048000" cy="1968139"/>
            <a:chOff x="4191000" y="2133600"/>
            <a:chExt cx="1752600" cy="23622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343400" y="4343400"/>
              <a:ext cx="1447800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lowchart: Magnetic Disk 9"/>
            <p:cNvSpPr/>
            <p:nvPr/>
          </p:nvSpPr>
          <p:spPr>
            <a:xfrm>
              <a:off x="4191000" y="2133600"/>
              <a:ext cx="1752600" cy="2362200"/>
            </a:xfrm>
            <a:prstGeom prst="flowChartMagneticDisk">
              <a:avLst/>
            </a:prstGeom>
            <a:noFill/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191000" y="3378868"/>
              <a:ext cx="1752600" cy="1905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267200" y="3467100"/>
              <a:ext cx="1600200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191000" y="3619500"/>
              <a:ext cx="1752600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343400" y="3771900"/>
              <a:ext cx="1600200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191000" y="3924300"/>
              <a:ext cx="1752600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343400" y="4076700"/>
              <a:ext cx="1600200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267200" y="4229100"/>
              <a:ext cx="1600200" cy="0"/>
            </a:xfrm>
            <a:prstGeom prst="line">
              <a:avLst/>
            </a:prstGeom>
            <a:ln w="38100">
              <a:solidFill>
                <a:schemeClr val="bg2">
                  <a:lumMod val="1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4191000" y="3048000"/>
              <a:ext cx="1752600" cy="304800"/>
            </a:xfrm>
            <a:prstGeom prst="ellipse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724400" y="3114675"/>
              <a:ext cx="838200" cy="171450"/>
            </a:xfrm>
            <a:prstGeom prst="ellipse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Oval 19"/>
          <p:cNvSpPr/>
          <p:nvPr/>
        </p:nvSpPr>
        <p:spPr>
          <a:xfrm>
            <a:off x="2381289" y="3764898"/>
            <a:ext cx="1428711" cy="126430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457489" y="4001869"/>
            <a:ext cx="12763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পরমাণু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5383890" y="5061831"/>
            <a:ext cx="304800" cy="2369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591816" y="5016844"/>
            <a:ext cx="304800" cy="2369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033052" y="5161404"/>
            <a:ext cx="304800" cy="2369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874565" y="5114722"/>
            <a:ext cx="304800" cy="2369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840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ntr" presetSubtype="16" repeatCount="54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3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328E-6 2.22222E-6 L 0.00282 -0.0774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-38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328E-6 2.22222E-6 L 0.00744 -0.1188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" y="-59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582E-7 -4.70085E-6 L -0.00728 -0.126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" y="-63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64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7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7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7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7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/>
      <p:bldP spid="39" grpId="0" animBg="1"/>
      <p:bldP spid="39" grpId="1" animBg="1"/>
      <p:bldP spid="39" grpId="2" animBg="1"/>
      <p:bldP spid="39" grpId="3" animBg="1"/>
      <p:bldP spid="40" grpId="0" animBg="1"/>
      <p:bldP spid="40" grpId="1" animBg="1"/>
      <p:bldP spid="41" grpId="0" animBg="1"/>
      <p:bldP spid="41" grpId="1" animBg="1"/>
      <p:bldP spid="41" grpId="2" animBg="1"/>
      <p:bldP spid="42" grpId="0" animBg="1"/>
      <p:bldP spid="4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66800" y="914400"/>
            <a:ext cx="7467600" cy="286232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নাইট্রোজেন		ফসফরাস		কার্বন</a:t>
            </a: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অক্সিজেন		হিলিয়াম		ক্যালসিয়াম</a:t>
            </a: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আর্গন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		ম্যাগনেসিয়াম	সালফার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42672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4267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964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0"/>
            <a:ext cx="6705600" cy="990600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2590800"/>
            <a:ext cx="6705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মৌল,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অণু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পরমাণু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9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4044" y="762000"/>
            <a:ext cx="7265385" cy="746808"/>
          </a:xfrm>
          <a:prstGeom prst="rect">
            <a:avLst/>
          </a:prstGeom>
          <a:ln/>
        </p:spPr>
        <p:style>
          <a:lnRef idx="2">
            <a:schemeClr val="accent1"/>
          </a:lnRef>
          <a:fillRef idx="1003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253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25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4043" y="2590800"/>
            <a:ext cx="7265385" cy="181588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এই পাঠ শেষে শিক্ষার্থীরা---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মৌলের ইংরেজী নাম থেকে তার প্রতীক চিহ্নিত করতে পারবে;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মৌলিক 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স্থায়ী কণিকাগুলোর বৈশিষ্ট্য বর্ণনা করতে পারবে;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পরমাণুর ইলেকট্রন, প্রোটন ও নিউট্রন হিসাব করতে 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715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IN" b="1" dirty="0">
                <a:latin typeface="NikoshBAN" pitchFamily="2" charset="0"/>
                <a:cs typeface="NikoshBAN" pitchFamily="2" charset="0"/>
              </a:rPr>
              <a:t>মৌলের প্রতীক যেভাবে লেখা 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হয়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0061" y="1589782"/>
            <a:ext cx="86410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F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সাধারনত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মৌলের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ইংরেজী নামের প্রথম অক্ষর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মৌলের প্রতীক হিসাবে ব্যবহার করা 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 Nitrogen= N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480061" y="2690884"/>
            <a:ext cx="86410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F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একাধিক মৌলের প্রথম বর্ণ একই হলে ইংরেজী নামের প্রথম বর্ণ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Capital Letter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এর সাথে ২য় বা ৩য় অথবা অন্য কোন বর্ণ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Small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Letter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এ লিখে মৌলের প্রতীক হিসাবে ব্যবহার করা হয়।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Calcium=Ca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80061" y="4191000"/>
            <a:ext cx="86410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F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কোন কোন মৌলের পরমাণুর প্রতীক মৌলের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ল্যাটিন নাম থেকে লেখা হয়।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পটাসিয়াম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Kalium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= 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4055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85800"/>
            <a:ext cx="7467600" cy="990600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515366"/>
              </p:ext>
            </p:extLst>
          </p:nvPr>
        </p:nvGraphicFramePr>
        <p:xfrm>
          <a:off x="1295400" y="2286000"/>
          <a:ext cx="7467600" cy="265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5918"/>
                <a:gridCol w="1739030"/>
                <a:gridCol w="1739030"/>
                <a:gridCol w="1943622"/>
              </a:tblGrid>
              <a:tr h="142240">
                <a:tc gridSpan="2"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latin typeface="NikoshBAN" pitchFamily="2" charset="0"/>
                          <a:cs typeface="NikoshBAN" pitchFamily="2" charset="0"/>
                        </a:rPr>
                        <a:t>প্রথম</a:t>
                      </a:r>
                      <a:r>
                        <a:rPr lang="bn-IN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ও দ্বিতীয় বর্ণের প্রতীক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IN" sz="3200" b="1" dirty="0" smtClean="0">
                          <a:latin typeface="NikoshBAN" pitchFamily="2" charset="0"/>
                          <a:cs typeface="NikoshBAN" pitchFamily="2" charset="0"/>
                        </a:rPr>
                        <a:t>প্রথম</a:t>
                      </a:r>
                      <a:r>
                        <a:rPr lang="bn-IN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ও তৃতীয় বর্ণের প্রতীক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ইংরেজী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প্রতীক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ইংরেজী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প্রতীক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হাইড্রোজেন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ম্যাগনেসিয়াম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Mg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কার্বন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C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ক্যাডমিয়াম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Cd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অক্সিজেন</a:t>
                      </a:r>
                      <a:endParaRPr lang="bn-IN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O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মারকারি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Hg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1129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315200" cy="99060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পরমাণুর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কণিকাসমূহ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301942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81200"/>
            <a:ext cx="5334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45697" y="1990558"/>
            <a:ext cx="14414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ইলেকট্রন</a:t>
            </a:r>
            <a:endParaRPr lang="en-US" sz="36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3040167"/>
            <a:ext cx="4857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045697" y="2976479"/>
            <a:ext cx="10486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প্রোটন</a:t>
            </a:r>
            <a:endParaRPr lang="en-US" sz="36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47" y="4045159"/>
            <a:ext cx="4857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045697" y="4001869"/>
            <a:ext cx="1119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নিউট্রন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69100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1747</TotalTime>
  <Words>442</Words>
  <Application>Microsoft Office PowerPoint</Application>
  <PresentationFormat>Custom</PresentationFormat>
  <Paragraphs>114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NikoshBAN</vt:lpstr>
      <vt:lpstr>Times New Roman</vt:lpstr>
      <vt:lpstr>Vrinda</vt:lpstr>
      <vt:lpstr>Wingdings</vt:lpstr>
      <vt:lpstr>Office Theme</vt:lpstr>
      <vt:lpstr>সবাইকে স্বাগতম</vt:lpstr>
      <vt:lpstr>পরিচিতি </vt:lpstr>
      <vt:lpstr>PowerPoint Presentation</vt:lpstr>
      <vt:lpstr>PowerPoint Presentation</vt:lpstr>
      <vt:lpstr>পাঠ শিরোনাম</vt:lpstr>
      <vt:lpstr>PowerPoint Presentation</vt:lpstr>
      <vt:lpstr>মৌলের প্রতীক যেভাবে লেখা হয়</vt:lpstr>
      <vt:lpstr>বিভিন্ন মৌলের নাম ও প্রতীক</vt:lpstr>
      <vt:lpstr>পরমাণুর কণিকাসমূহ</vt:lpstr>
      <vt:lpstr>PowerPoint Presentation</vt:lpstr>
      <vt:lpstr>ইলেক্ট্রনের অবস্থান</vt:lpstr>
      <vt:lpstr>পরমাণুর সকল মৌলেরই নিজস্ব প্রোটন সংখ্যা ও নিউক্লিয়ন সংখ্যা আছে। প্রোটন সংখ্যা বা পারমাণবিক সংখ্যাকে Z  দ্বারা ও ভর সংখ্যাকে A  দ্বারা  চিহ্নিত করা হয়।   </vt:lpstr>
      <vt:lpstr>PowerPoint Presentation</vt:lpstr>
      <vt:lpstr>একক কাজ</vt:lpstr>
      <vt:lpstr>একক কাজ</vt:lpstr>
      <vt:lpstr>দলগত কাজ</vt:lpstr>
      <vt:lpstr>PowerPoint Presentation</vt:lpstr>
      <vt:lpstr>PowerPoint Presentation</vt:lpstr>
      <vt:lpstr>সবাইকে ধন্যবাদ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Iqbal high school</dc:creator>
  <cp:lastModifiedBy>hp</cp:lastModifiedBy>
  <cp:revision>117</cp:revision>
  <dcterms:created xsi:type="dcterms:W3CDTF">2015-04-06T16:07:17Z</dcterms:created>
  <dcterms:modified xsi:type="dcterms:W3CDTF">2019-10-14T07:08:14Z</dcterms:modified>
</cp:coreProperties>
</file>