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82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9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5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7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3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3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9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C3E9A-5E89-4E79-89F0-E54D4B76BF4A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D6B8-395F-45BD-9F51-7A1CFA50C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457200"/>
            <a:ext cx="8065326" cy="5964382"/>
            <a:chOff x="691737" y="457200"/>
            <a:chExt cx="8065326" cy="5964382"/>
          </a:xfrm>
        </p:grpSpPr>
        <p:sp>
          <p:nvSpPr>
            <p:cNvPr id="5" name="Horizontal Scroll 4"/>
            <p:cNvSpPr/>
            <p:nvPr/>
          </p:nvSpPr>
          <p:spPr>
            <a:xfrm>
              <a:off x="1981200" y="457200"/>
              <a:ext cx="4876800" cy="1219200"/>
            </a:xfrm>
            <a:prstGeom prst="horizontalScrol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মাল্টিমিডিয়া</a:t>
              </a:r>
              <a:r>
                <a:rPr lang="en-SG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</a:t>
              </a:r>
              <a:r>
                <a:rPr lang="bn-IN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ণি</a:t>
              </a:r>
              <a:r>
                <a:rPr lang="en-SG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তে</a:t>
              </a:r>
              <a:r>
                <a:rPr lang="en-SG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SG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</a:t>
              </a:r>
              <a:r>
                <a:rPr lang="en-SG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7" y="1905000"/>
              <a:ext cx="8065326" cy="45165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12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990600"/>
            <a:ext cx="8610600" cy="4419600"/>
            <a:chOff x="228600" y="990600"/>
            <a:chExt cx="8763000" cy="4419600"/>
          </a:xfrm>
        </p:grpSpPr>
        <p:sp>
          <p:nvSpPr>
            <p:cNvPr id="2" name="5-Point Star 1"/>
            <p:cNvSpPr/>
            <p:nvPr/>
          </p:nvSpPr>
          <p:spPr>
            <a:xfrm>
              <a:off x="2590800" y="1905000"/>
              <a:ext cx="3733800" cy="2667000"/>
            </a:xfrm>
            <a:prstGeom prst="star5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জনমতের </a:t>
              </a:r>
            </a:p>
            <a:p>
              <a:pPr algn="ctr"/>
              <a:r>
                <a:rPr lang="bn-IN" sz="2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গুরুত্ব  </a:t>
              </a:r>
              <a:endPara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Flowchart: Terminator 2"/>
            <p:cNvSpPr/>
            <p:nvPr/>
          </p:nvSpPr>
          <p:spPr>
            <a:xfrm>
              <a:off x="228600" y="2362200"/>
              <a:ext cx="2362200" cy="8763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আইন প্রণয়নে জনমত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3124200" y="990600"/>
              <a:ext cx="2971800" cy="9144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সরকারের স্বৈরাচারিতা রোধ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6400800" y="2348345"/>
              <a:ext cx="2590800" cy="8763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গণতন্ত্র বিচারের মাপকাঠি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Terminator 5"/>
            <p:cNvSpPr/>
            <p:nvPr/>
          </p:nvSpPr>
          <p:spPr>
            <a:xfrm>
              <a:off x="1295400" y="4419600"/>
              <a:ext cx="2590800" cy="9144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সরকারের সাফল্য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Flowchart: Terminator 6"/>
            <p:cNvSpPr/>
            <p:nvPr/>
          </p:nvSpPr>
          <p:spPr>
            <a:xfrm>
              <a:off x="5105401" y="4572000"/>
              <a:ext cx="2743200" cy="8382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ব্যক্তি স্বাধীনতা </a:t>
              </a:r>
            </a:p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সংরক্ষণ </a:t>
              </a:r>
              <a:endPara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282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5800" y="304800"/>
            <a:ext cx="7924800" cy="5715000"/>
            <a:chOff x="685800" y="304800"/>
            <a:chExt cx="7924800" cy="5715000"/>
          </a:xfrm>
        </p:grpSpPr>
        <p:sp>
          <p:nvSpPr>
            <p:cNvPr id="2" name="Horizontal Scroll 1"/>
            <p:cNvSpPr/>
            <p:nvPr/>
          </p:nvSpPr>
          <p:spPr>
            <a:xfrm>
              <a:off x="3048000" y="304800"/>
              <a:ext cx="3048000" cy="990600"/>
            </a:xfrm>
            <a:prstGeom prst="horizontalScroll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দলীয় কাজ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Flowchart: Terminator 2"/>
            <p:cNvSpPr/>
            <p:nvPr/>
          </p:nvSpPr>
          <p:spPr>
            <a:xfrm>
              <a:off x="685800" y="5486400"/>
              <a:ext cx="7924800" cy="533400"/>
            </a:xfrm>
            <a:prstGeom prst="flowChartTermina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গণতান্ত্রিক ব্যবস্থায় জনমতের গুরুত্ব  বিশ্লেষণ কর ।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1447800"/>
              <a:ext cx="4800600" cy="3581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287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2743200" y="304800"/>
            <a:ext cx="3886200" cy="1143000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828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জনমতের বাহন কোনটি 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3622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জনগ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36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36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362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0480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২ ।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গণতান্ত্রিক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রাষ্ট্রে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জনমত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পুর্বশর্ত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581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উপযুক্ত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4114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648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সচেতনতা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5345" y="51816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799" y="5791200"/>
            <a:ext cx="1537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ক .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i ও ii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5655" y="5791200"/>
            <a:ext cx="158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 .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579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 .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57912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 .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 ,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 ও iii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Horizontal Scroll 23"/>
          <p:cNvSpPr/>
          <p:nvPr/>
        </p:nvSpPr>
        <p:spPr>
          <a:xfrm>
            <a:off x="6248400" y="1676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Horizontal Scroll 25"/>
          <p:cNvSpPr/>
          <p:nvPr/>
        </p:nvSpPr>
        <p:spPr>
          <a:xfrm>
            <a:off x="6248400" y="1676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Horizontal Scroll 26"/>
          <p:cNvSpPr/>
          <p:nvPr/>
        </p:nvSpPr>
        <p:spPr>
          <a:xfrm>
            <a:off x="6248400" y="1676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Horizontal Scroll 27"/>
          <p:cNvSpPr/>
          <p:nvPr/>
        </p:nvSpPr>
        <p:spPr>
          <a:xfrm>
            <a:off x="6400800" y="3581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Horizontal Scroll 28"/>
          <p:cNvSpPr/>
          <p:nvPr/>
        </p:nvSpPr>
        <p:spPr>
          <a:xfrm>
            <a:off x="6400800" y="3581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Horizontal Scroll 29"/>
          <p:cNvSpPr/>
          <p:nvPr/>
        </p:nvSpPr>
        <p:spPr>
          <a:xfrm>
            <a:off x="6400800" y="3581400"/>
            <a:ext cx="2133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Horizontal Scroll 30"/>
          <p:cNvSpPr/>
          <p:nvPr/>
        </p:nvSpPr>
        <p:spPr>
          <a:xfrm>
            <a:off x="5105400" y="1676400"/>
            <a:ext cx="3276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Horizontal Scroll 31"/>
          <p:cNvSpPr/>
          <p:nvPr/>
        </p:nvSpPr>
        <p:spPr>
          <a:xfrm>
            <a:off x="5257800" y="3581400"/>
            <a:ext cx="3276600" cy="609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4648200"/>
            <a:ext cx="7848600" cy="6788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জনমত গঠনের বাহনগুলো বাড়ী থেকে লিখে আনবে। 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20843"/>
            <a:ext cx="3352800" cy="284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6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8687" y="1981200"/>
            <a:ext cx="550663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6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85800" y="609600"/>
            <a:ext cx="7696200" cy="5562600"/>
            <a:chOff x="1066800" y="609600"/>
            <a:chExt cx="7696200" cy="5562600"/>
          </a:xfrm>
        </p:grpSpPr>
        <p:sp>
          <p:nvSpPr>
            <p:cNvPr id="2" name="Oval 1"/>
            <p:cNvSpPr/>
            <p:nvPr/>
          </p:nvSpPr>
          <p:spPr>
            <a:xfrm>
              <a:off x="3733800" y="609600"/>
              <a:ext cx="24384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066800" y="4233208"/>
              <a:ext cx="3581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মোছাঃ মমতাজ পারভীন </a:t>
              </a:r>
            </a:p>
            <a:p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প্রভাষক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পৌরনীতি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28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সুশাসন</a:t>
              </a:r>
              <a:r>
                <a: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)</a:t>
              </a:r>
              <a:endPara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দৌলতপুর ডিগ্রি কলেজ </a:t>
              </a:r>
            </a:p>
            <a:p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দৌলতপুর, বেলকুচি, সিরাজগঞ্জ </a:t>
              </a:r>
              <a:endPara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48200" y="4280118"/>
              <a:ext cx="4114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বিষয়ঃ পৌরনীতি ও সুশাসন </a:t>
              </a:r>
            </a:p>
            <a:p>
              <a:pPr algn="ctr"/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শ্রেণীঃ একাদশ ও দ্বাদশ  </a:t>
              </a:r>
            </a:p>
            <a:p>
              <a:pPr algn="ctr"/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পত্রঃ প্রথম </a:t>
              </a:r>
            </a:p>
            <a:p>
              <a:pPr algn="ctr"/>
              <a:r>
                <a:rPr lang="bn-IN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অধ্যায়ঃ অষ্টম 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1790700"/>
              <a:ext cx="1933575" cy="20955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8800" y="1790700"/>
              <a:ext cx="1989859" cy="209550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327372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3200" y="685800"/>
            <a:ext cx="39624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14500"/>
            <a:ext cx="76962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752600"/>
            <a:ext cx="57912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জনমত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5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3276600"/>
            <a:ext cx="7162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জনমতের ধারনা ব্যাখ্যা করতে পারবে; </a:t>
            </a:r>
          </a:p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জনমত গঠনের মাধ্যমগুলো বর্ণনা করতে পারবে;</a:t>
            </a:r>
            <a:endParaRPr lang="bn-IN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গণতান্ত্রিক ব্যবস্থায় জনমতের গুরুত্ব বিশ্লেষণ করতে পারবে।  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06640" y="663714"/>
            <a:ext cx="16225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133600" y="2057400"/>
            <a:ext cx="3962400" cy="6096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. . . </a:t>
            </a:r>
          </a:p>
        </p:txBody>
      </p:sp>
    </p:spTree>
    <p:extLst>
      <p:ext uri="{BB962C8B-B14F-4D97-AF65-F5344CB8AC3E}">
        <p14:creationId xmlns:p14="http://schemas.microsoft.com/office/powerpoint/2010/main" val="405820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562600"/>
            <a:ext cx="708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সংখ্যাগরিষ্ঠ জনসাধারণের যুক্তিসংগত,স্পষ্ট এবং কল্যাণকামী মতামতকেই জনমত হিসেবে আখ্যায়িত করা হয়।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50" y="381000"/>
            <a:ext cx="6553550" cy="490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900362" y="533400"/>
            <a:ext cx="3343275" cy="5532119"/>
            <a:chOff x="2900362" y="533400"/>
            <a:chExt cx="3343275" cy="5532119"/>
          </a:xfrm>
        </p:grpSpPr>
        <p:sp>
          <p:nvSpPr>
            <p:cNvPr id="2" name="Oval 1"/>
            <p:cNvSpPr/>
            <p:nvPr/>
          </p:nvSpPr>
          <p:spPr>
            <a:xfrm>
              <a:off x="3124200" y="533400"/>
              <a:ext cx="30480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Flowchart: Process 2"/>
            <p:cNvSpPr/>
            <p:nvPr/>
          </p:nvSpPr>
          <p:spPr>
            <a:xfrm>
              <a:off x="3429000" y="5410200"/>
              <a:ext cx="2286000" cy="655319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জনমত কী</a:t>
              </a:r>
              <a:r>
                <a:rPr lang="en-US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?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0362" y="1600201"/>
              <a:ext cx="3343275" cy="34528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407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04800" y="907473"/>
            <a:ext cx="8458200" cy="5188527"/>
            <a:chOff x="304800" y="907473"/>
            <a:chExt cx="8458200" cy="5188527"/>
          </a:xfrm>
        </p:grpSpPr>
        <p:sp>
          <p:nvSpPr>
            <p:cNvPr id="2" name="6-Point Star 1"/>
            <p:cNvSpPr/>
            <p:nvPr/>
          </p:nvSpPr>
          <p:spPr>
            <a:xfrm>
              <a:off x="2895600" y="1905000"/>
              <a:ext cx="3429000" cy="3276601"/>
            </a:xfrm>
            <a:prstGeom prst="star6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জনমত গঠনের মাধ্যম 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457200" y="2182091"/>
              <a:ext cx="24384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প্রতিবেশি</a:t>
              </a:r>
              <a:r>
                <a: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ও</a:t>
              </a:r>
              <a:r>
                <a: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বন্ধুবান্ধব</a:t>
              </a:r>
              <a:r>
                <a: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214255" y="907473"/>
              <a:ext cx="2514600" cy="9906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শিক্ষা প্রতিষ্ঠান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324600" y="2209800"/>
              <a:ext cx="24384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রাজনৈতিক দল </a:t>
              </a:r>
              <a:endPara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324600" y="3886200"/>
              <a:ext cx="22860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ধর্ম 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429000" y="5181601"/>
              <a:ext cx="2514600" cy="91439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আইন সভা 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4800" y="3886200"/>
              <a:ext cx="25908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পরিবার </a:t>
              </a:r>
              <a:endPara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373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057400" y="533400"/>
            <a:ext cx="5181600" cy="6019800"/>
            <a:chOff x="2057400" y="533400"/>
            <a:chExt cx="5181600" cy="6019800"/>
          </a:xfrm>
        </p:grpSpPr>
        <p:sp>
          <p:nvSpPr>
            <p:cNvPr id="2" name="Rounded Rectangle 1"/>
            <p:cNvSpPr/>
            <p:nvPr/>
          </p:nvSpPr>
          <p:spPr>
            <a:xfrm>
              <a:off x="3276600" y="533400"/>
              <a:ext cx="2743200" cy="76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জোড়ায় কাজ </a:t>
              </a:r>
              <a:endPara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057400" y="5638800"/>
              <a:ext cx="5181600" cy="914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জনমত গঠনের চারটি মাধ্যম বর্ণনা কর</a:t>
              </a:r>
              <a:r>
                <a:rPr lang="en-US" sz="2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endPara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8450" y="1519237"/>
              <a:ext cx="3467100" cy="3819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6963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247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52</cp:revision>
  <dcterms:created xsi:type="dcterms:W3CDTF">2019-08-20T06:26:44Z</dcterms:created>
  <dcterms:modified xsi:type="dcterms:W3CDTF">2019-08-24T17:54:58Z</dcterms:modified>
</cp:coreProperties>
</file>