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48" r:id="rId2"/>
  </p:sldMasterIdLst>
  <p:notesMasterIdLst>
    <p:notesMasterId r:id="rId23"/>
  </p:notesMasterIdLst>
  <p:sldIdLst>
    <p:sldId id="279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theme" Target="theme/theme1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presProps" Target="pres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1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CBD70-D00C-42E3-9285-55E55CAC9848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1048819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82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2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2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55E9-839D-4FCE-8C3D-0AEA938698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পাঠের</a:t>
            </a:r>
            <a:r>
              <a:rPr lang="bn-BD" baseline="0" dirty="0"/>
              <a:t> প্রতি মনোযোগ আকর্ষণ এবং পাঠ শিরোনাম শিক্ষার্থীদের কাছ থেকে বের করার জন্য স্লাইডে উল্লেখিত দৃশ্য দেখিয়ে সংশ্লিষ্ট প্রশ্নোত্তরের মাধ্যমে অথবা সংশ্লিষ্ট অন্য কোন ঘটনা প্রদর্শন করে সংশ্লিষ্ট প্রশ্নোত্তরের মাধ্যমেও এ কাজটি করা যেতে পারে। </a:t>
            </a:r>
            <a:endParaRPr lang="en-US" dirty="0"/>
          </a:p>
        </p:txBody>
      </p:sp>
      <p:sp>
        <p:nvSpPr>
          <p:cNvPr id="1048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55E9-839D-4FCE-8C3D-0AEA9386989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bn-BD" dirty="0"/>
              <a:t>এই স্লাইডটি শিরোনাম</a:t>
            </a:r>
            <a:r>
              <a:rPr lang="bn-BD" baseline="0" dirty="0"/>
              <a:t> লেখাসহ </a:t>
            </a:r>
            <a:r>
              <a:rPr lang="bn-BD" dirty="0"/>
              <a:t>পাঠ</a:t>
            </a:r>
            <a:r>
              <a:rPr lang="bn-BD" baseline="0" dirty="0"/>
              <a:t> ঘোষণার জন্য রাখা হয়েছে।</a:t>
            </a:r>
            <a:endParaRPr lang="en-US" dirty="0"/>
          </a:p>
        </p:txBody>
      </p:sp>
      <p:sp>
        <p:nvSpPr>
          <p:cNvPr id="10486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55E9-839D-4FCE-8C3D-0AEA9386989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err="1"/>
              <a:t>এখানে</a:t>
            </a:r>
            <a:r>
              <a:rPr lang="en-US" baseline="0" dirty="0"/>
              <a:t> </a:t>
            </a:r>
            <a:r>
              <a:rPr lang="en-US" baseline="0" dirty="0" err="1"/>
              <a:t>টিগ্রারের</a:t>
            </a:r>
            <a:r>
              <a:rPr lang="en-US" baseline="0" dirty="0"/>
              <a:t> </a:t>
            </a:r>
            <a:r>
              <a:rPr lang="en-US" baseline="0" dirty="0" err="1"/>
              <a:t>ব্যাবহার</a:t>
            </a:r>
            <a:r>
              <a:rPr lang="en-US" baseline="0" dirty="0"/>
              <a:t> </a:t>
            </a:r>
            <a:r>
              <a:rPr lang="en-US" baseline="0" dirty="0" err="1"/>
              <a:t>আছে</a:t>
            </a:r>
            <a:r>
              <a:rPr lang="en-US" baseline="0" dirty="0"/>
              <a:t> । </a:t>
            </a:r>
            <a:r>
              <a:rPr lang="en-US" baseline="0" dirty="0" err="1"/>
              <a:t>মাউস</a:t>
            </a:r>
            <a:r>
              <a:rPr lang="en-US" baseline="0" dirty="0"/>
              <a:t> </a:t>
            </a:r>
            <a:r>
              <a:rPr lang="en-US" baseline="0" dirty="0" err="1"/>
              <a:t>পয়েন্টার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প্রত্যেক</a:t>
            </a:r>
            <a:r>
              <a:rPr lang="en-US" baseline="0" dirty="0"/>
              <a:t> </a:t>
            </a:r>
            <a:r>
              <a:rPr lang="en-US" baseline="0" dirty="0" err="1"/>
              <a:t>উত্তরের</a:t>
            </a:r>
            <a:r>
              <a:rPr lang="en-US" baseline="0" dirty="0"/>
              <a:t>  </a:t>
            </a:r>
            <a:r>
              <a:rPr lang="en-US" baseline="0" dirty="0" err="1"/>
              <a:t>উপর</a:t>
            </a:r>
            <a:r>
              <a:rPr lang="en-US" baseline="0" dirty="0"/>
              <a:t>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দেখবেন</a:t>
            </a:r>
            <a:r>
              <a:rPr lang="en-US" baseline="0" dirty="0"/>
              <a:t> ।  </a:t>
            </a:r>
            <a:endParaRPr lang="en-US" dirty="0"/>
          </a:p>
        </p:txBody>
      </p:sp>
      <p:sp>
        <p:nvSpPr>
          <p:cNvPr id="10487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55E9-839D-4FCE-8C3D-0AEA9386989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উত্তরের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অপশন এ ক্লিক করতে হবে</a:t>
            </a:r>
            <a:r>
              <a:rPr lang="bn-I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। </a:t>
            </a:r>
            <a:endParaRPr lang="en-US" dirty="0"/>
          </a:p>
        </p:txBody>
      </p:sp>
      <p:sp>
        <p:nvSpPr>
          <p:cNvPr id="10487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55E9-839D-4FCE-8C3D-0AEA9386989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hyperlink" Target="mailto:majidatdchs1987@gmail.com" TargetMode="Externa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Relationship Id="rId4" Type="http://schemas.openxmlformats.org/officeDocument/2006/relationships/hyperlink" Target="mailto:majidatdchs1987@gmail.com" TargetMode="Externa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4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3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ectangle 18"/>
          <p:cNvSpPr/>
          <p:nvPr userDrawn="1"/>
        </p:nvSpPr>
        <p:spPr>
          <a:xfrm>
            <a:off x="386622" y="6193601"/>
            <a:ext cx="11385742" cy="2329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3" name="Rectangle 12"/>
          <p:cNvSpPr/>
          <p:nvPr userDrawn="1"/>
        </p:nvSpPr>
        <p:spPr>
          <a:xfrm>
            <a:off x="108307" y="111759"/>
            <a:ext cx="11948709" cy="6615612"/>
          </a:xfrm>
          <a:prstGeom prst="rect">
            <a:avLst/>
          </a:prstGeom>
          <a:noFill/>
          <a:ln w="200025">
            <a:solidFill>
              <a:schemeClr val="accent2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048604" name="Rectangle 16"/>
          <p:cNvSpPr/>
          <p:nvPr userDrawn="1"/>
        </p:nvSpPr>
        <p:spPr>
          <a:xfrm>
            <a:off x="232226" y="217714"/>
            <a:ext cx="11707225" cy="639209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048605" name="Rectangle 17"/>
          <p:cNvSpPr/>
          <p:nvPr userDrawn="1"/>
        </p:nvSpPr>
        <p:spPr>
          <a:xfrm>
            <a:off x="317864" y="320494"/>
            <a:ext cx="11523259" cy="6184809"/>
          </a:xfrm>
          <a:prstGeom prst="rect">
            <a:avLst/>
          </a:prstGeom>
          <a:noFill/>
          <a:ln w="165100">
            <a:solidFill>
              <a:schemeClr val="accent2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prstMaterial="matte">
            <a:bevelT w="152400" h="50800" prst="softRound"/>
            <a:bevelB prst="convex"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048606" name="Rectangle 19"/>
          <p:cNvSpPr/>
          <p:nvPr userDrawn="1"/>
        </p:nvSpPr>
        <p:spPr>
          <a:xfrm>
            <a:off x="373559" y="409687"/>
            <a:ext cx="11385742" cy="57839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8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9046" y="32669"/>
            <a:ext cx="3625622" cy="1887570"/>
          </a:xfrm>
          <a:prstGeom prst="rect">
            <a:avLst/>
          </a:prstGeom>
        </p:spPr>
      </p:pic>
      <p:pic>
        <p:nvPicPr>
          <p:cNvPr id="2097159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9964" y="457571"/>
            <a:ext cx="813711" cy="861778"/>
          </a:xfrm>
          <a:prstGeom prst="rect">
            <a:avLst/>
          </a:prstGeom>
        </p:spPr>
      </p:pic>
      <p:sp>
        <p:nvSpPr>
          <p:cNvPr id="1048607" name="TextBox 15"/>
          <p:cNvSpPr txBox="1"/>
          <p:nvPr userDrawn="1"/>
        </p:nvSpPr>
        <p:spPr>
          <a:xfrm>
            <a:off x="567852" y="6253539"/>
            <a:ext cx="1099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মজিদ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(গণিত), ডাঃ চন্দনা উচ্চ বিদ্যালয়, কালীগঞ্জ, লালমনিরহাট।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E-mail: 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majidatdchs1987@gmail.com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6714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644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ectangle 18"/>
          <p:cNvSpPr/>
          <p:nvPr userDrawn="1"/>
        </p:nvSpPr>
        <p:spPr>
          <a:xfrm>
            <a:off x="386622" y="6193601"/>
            <a:ext cx="11385742" cy="2329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3" name="Rectangle 12"/>
          <p:cNvSpPr/>
          <p:nvPr userDrawn="1"/>
        </p:nvSpPr>
        <p:spPr>
          <a:xfrm>
            <a:off x="108307" y="111759"/>
            <a:ext cx="11948709" cy="6615612"/>
          </a:xfrm>
          <a:prstGeom prst="rect">
            <a:avLst/>
          </a:prstGeom>
          <a:noFill/>
          <a:ln w="200025">
            <a:solidFill>
              <a:schemeClr val="accent2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048604" name="Rectangle 16"/>
          <p:cNvSpPr/>
          <p:nvPr userDrawn="1"/>
        </p:nvSpPr>
        <p:spPr>
          <a:xfrm>
            <a:off x="232226" y="217714"/>
            <a:ext cx="11707225" cy="639209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048605" name="Rectangle 17"/>
          <p:cNvSpPr/>
          <p:nvPr userDrawn="1"/>
        </p:nvSpPr>
        <p:spPr>
          <a:xfrm>
            <a:off x="317864" y="320494"/>
            <a:ext cx="11523259" cy="6184809"/>
          </a:xfrm>
          <a:prstGeom prst="rect">
            <a:avLst/>
          </a:prstGeom>
          <a:noFill/>
          <a:ln w="165100">
            <a:solidFill>
              <a:schemeClr val="accent2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prstMaterial="matte">
            <a:bevelT w="152400" h="50800" prst="softRound"/>
            <a:bevelB prst="convex"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048606" name="Rectangle 19"/>
          <p:cNvSpPr/>
          <p:nvPr userDrawn="1"/>
        </p:nvSpPr>
        <p:spPr>
          <a:xfrm>
            <a:off x="373559" y="409687"/>
            <a:ext cx="11385742" cy="57839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8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9046" y="32669"/>
            <a:ext cx="3625622" cy="1887570"/>
          </a:xfrm>
          <a:prstGeom prst="rect">
            <a:avLst/>
          </a:prstGeom>
        </p:spPr>
      </p:pic>
      <p:pic>
        <p:nvPicPr>
          <p:cNvPr id="2097159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9964" y="457571"/>
            <a:ext cx="813711" cy="861778"/>
          </a:xfrm>
          <a:prstGeom prst="rect">
            <a:avLst/>
          </a:prstGeom>
        </p:spPr>
      </p:pic>
      <p:sp>
        <p:nvSpPr>
          <p:cNvPr id="1048607" name="TextBox 15"/>
          <p:cNvSpPr txBox="1"/>
          <p:nvPr userDrawn="1"/>
        </p:nvSpPr>
        <p:spPr>
          <a:xfrm>
            <a:off x="567852" y="6253539"/>
            <a:ext cx="1099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মজিদ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(গণিত), ডাঃ চন্দনা উচ্চ বিদ্যালয়, কালীগঞ্জ, লালমনিরহাট।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E-mail: 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majidatdchs1987@gmail.com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104879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7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7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80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98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8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8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9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9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0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80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6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7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7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7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7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9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8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4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4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18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4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9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6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5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6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81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5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0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80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6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8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8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82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0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8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8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8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75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6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4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3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7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 /><Relationship Id="rId13" Type="http://schemas.openxmlformats.org/officeDocument/2006/relationships/slideLayout" Target="../slideLayouts/slideLayout26.xml" /><Relationship Id="rId18" Type="http://schemas.openxmlformats.org/officeDocument/2006/relationships/slideLayout" Target="../slideLayouts/slideLayout31.xml" /><Relationship Id="rId26" Type="http://schemas.openxmlformats.org/officeDocument/2006/relationships/slideLayout" Target="../slideLayouts/slideLayout39.xml" /><Relationship Id="rId3" Type="http://schemas.openxmlformats.org/officeDocument/2006/relationships/slideLayout" Target="../slideLayouts/slideLayout16.xml" /><Relationship Id="rId21" Type="http://schemas.openxmlformats.org/officeDocument/2006/relationships/slideLayout" Target="../slideLayouts/slideLayout34.xml" /><Relationship Id="rId7" Type="http://schemas.openxmlformats.org/officeDocument/2006/relationships/slideLayout" Target="../slideLayouts/slideLayout20.xml" /><Relationship Id="rId12" Type="http://schemas.openxmlformats.org/officeDocument/2006/relationships/slideLayout" Target="../slideLayouts/slideLayout25.xml" /><Relationship Id="rId17" Type="http://schemas.openxmlformats.org/officeDocument/2006/relationships/slideLayout" Target="../slideLayouts/slideLayout30.xml" /><Relationship Id="rId25" Type="http://schemas.openxmlformats.org/officeDocument/2006/relationships/slideLayout" Target="../slideLayouts/slideLayout38.xml" /><Relationship Id="rId33" Type="http://schemas.openxmlformats.org/officeDocument/2006/relationships/image" Target="../media/image2.jpeg" /><Relationship Id="rId2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29.xml" /><Relationship Id="rId20" Type="http://schemas.openxmlformats.org/officeDocument/2006/relationships/slideLayout" Target="../slideLayouts/slideLayout33.xml" /><Relationship Id="rId29" Type="http://schemas.openxmlformats.org/officeDocument/2006/relationships/slideLayout" Target="../slideLayouts/slideLayout42.xml" /><Relationship Id="rId1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4.xml" /><Relationship Id="rId24" Type="http://schemas.openxmlformats.org/officeDocument/2006/relationships/slideLayout" Target="../slideLayouts/slideLayout37.xml" /><Relationship Id="rId32" Type="http://schemas.openxmlformats.org/officeDocument/2006/relationships/image" Target="../media/image1.png" /><Relationship Id="rId5" Type="http://schemas.openxmlformats.org/officeDocument/2006/relationships/slideLayout" Target="../slideLayouts/slideLayout18.xml" /><Relationship Id="rId15" Type="http://schemas.openxmlformats.org/officeDocument/2006/relationships/slideLayout" Target="../slideLayouts/slideLayout28.xml" /><Relationship Id="rId23" Type="http://schemas.openxmlformats.org/officeDocument/2006/relationships/slideLayout" Target="../slideLayouts/slideLayout36.xml" /><Relationship Id="rId28" Type="http://schemas.openxmlformats.org/officeDocument/2006/relationships/slideLayout" Target="../slideLayouts/slideLayout41.xml" /><Relationship Id="rId10" Type="http://schemas.openxmlformats.org/officeDocument/2006/relationships/slideLayout" Target="../slideLayouts/slideLayout23.xml" /><Relationship Id="rId19" Type="http://schemas.openxmlformats.org/officeDocument/2006/relationships/slideLayout" Target="../slideLayouts/slideLayout32.xml" /><Relationship Id="rId31" Type="http://schemas.openxmlformats.org/officeDocument/2006/relationships/hyperlink" Target="mailto:majidatdchs1987@gmail.com" TargetMode="External" /><Relationship Id="rId4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22.xml" /><Relationship Id="rId14" Type="http://schemas.openxmlformats.org/officeDocument/2006/relationships/slideLayout" Target="../slideLayouts/slideLayout27.xml" /><Relationship Id="rId22" Type="http://schemas.openxmlformats.org/officeDocument/2006/relationships/slideLayout" Target="../slideLayouts/slideLayout35.xml" /><Relationship Id="rId27" Type="http://schemas.openxmlformats.org/officeDocument/2006/relationships/slideLayout" Target="../slideLayouts/slideLayout40.xml" /><Relationship Id="rId30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5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13"/>
          <p:cNvSpPr/>
          <p:nvPr userDrawn="1"/>
        </p:nvSpPr>
        <p:spPr>
          <a:xfrm>
            <a:off x="373559" y="409687"/>
            <a:ext cx="11385742" cy="57839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77" name="Rectangle 6"/>
          <p:cNvSpPr/>
          <p:nvPr userDrawn="1"/>
        </p:nvSpPr>
        <p:spPr>
          <a:xfrm>
            <a:off x="386622" y="6193601"/>
            <a:ext cx="11385742" cy="2329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78" name="Rectangle 7"/>
          <p:cNvSpPr/>
          <p:nvPr userDrawn="1"/>
        </p:nvSpPr>
        <p:spPr>
          <a:xfrm>
            <a:off x="108307" y="111759"/>
            <a:ext cx="11948709" cy="6615612"/>
          </a:xfrm>
          <a:prstGeom prst="rect">
            <a:avLst/>
          </a:prstGeom>
          <a:noFill/>
          <a:ln w="200025">
            <a:solidFill>
              <a:schemeClr val="accent2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048579" name="TextBox 8"/>
          <p:cNvSpPr txBox="1"/>
          <p:nvPr userDrawn="1"/>
        </p:nvSpPr>
        <p:spPr>
          <a:xfrm>
            <a:off x="616587" y="6124777"/>
            <a:ext cx="1121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মজিদ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(গণিত), ডাঃ চন্দনা উচ্চ বিদ্যালয়, কালীগঞ্জ, লালমনিরহাট।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E-mail: 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  <a:hlinkClick r:id="rId31"/>
              </a:rPr>
              <a:t>majidatdchs1987@gmail.com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  <p:sp>
        <p:nvSpPr>
          <p:cNvPr id="1048580" name="Rectangle 9"/>
          <p:cNvSpPr/>
          <p:nvPr userDrawn="1"/>
        </p:nvSpPr>
        <p:spPr>
          <a:xfrm>
            <a:off x="232226" y="217714"/>
            <a:ext cx="11707225" cy="639209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048581" name="Rectangle 10"/>
          <p:cNvSpPr/>
          <p:nvPr userDrawn="1"/>
        </p:nvSpPr>
        <p:spPr>
          <a:xfrm>
            <a:off x="317864" y="320494"/>
            <a:ext cx="11523259" cy="6184809"/>
          </a:xfrm>
          <a:prstGeom prst="rect">
            <a:avLst/>
          </a:prstGeom>
          <a:noFill/>
          <a:ln w="165100">
            <a:solidFill>
              <a:schemeClr val="accent2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prstMaterial="matte">
            <a:bevelT w="152400" h="50800" prst="softRound"/>
            <a:bevelB prst="convex"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pic>
        <p:nvPicPr>
          <p:cNvPr id="2097152" name="Picture 11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-869046" y="32669"/>
            <a:ext cx="3625622" cy="1887570"/>
          </a:xfrm>
          <a:prstGeom prst="rect">
            <a:avLst/>
          </a:prstGeom>
        </p:spPr>
      </p:pic>
      <p:pic>
        <p:nvPicPr>
          <p:cNvPr id="2097153" name="Picture 12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909964" y="457571"/>
            <a:ext cx="813711" cy="861778"/>
          </a:xfrm>
          <a:prstGeom prst="rect">
            <a:avLst/>
          </a:prstGeom>
        </p:spPr>
      </p:pic>
      <p:sp>
        <p:nvSpPr>
          <p:cNvPr id="1048582" name="Date Placeholder 3"/>
          <p:cNvSpPr>
            <a:spLocks noGrp="1"/>
          </p:cNvSpPr>
          <p:nvPr>
            <p:ph type="dt" sz="half" idx="2"/>
          </p:nvPr>
        </p:nvSpPr>
        <p:spPr>
          <a:xfrm>
            <a:off x="943765" y="6356350"/>
            <a:ext cx="911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5E61-3FA1-4DB2-BA9D-E33E24F79CBE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046" y="6475127"/>
            <a:ext cx="1240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3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5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8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3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11.png" /><Relationship Id="rId5" Type="http://schemas.openxmlformats.org/officeDocument/2006/relationships/image" Target="../media/image25.jpeg" /><Relationship Id="rId4" Type="http://schemas.openxmlformats.org/officeDocument/2006/relationships/image" Target="../media/image24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Relationship Id="rId5" Type="http://schemas.openxmlformats.org/officeDocument/2006/relationships/image" Target="../media/image28.png" /><Relationship Id="rId4" Type="http://schemas.openxmlformats.org/officeDocument/2006/relationships/image" Target="../media/image27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slideLayout" Target="../slideLayouts/slideLayout13.xml" /><Relationship Id="rId1" Type="http://schemas.openxmlformats.org/officeDocument/2006/relationships/tags" Target="../tags/tag1.xml" /><Relationship Id="rId4" Type="http://schemas.openxmlformats.org/officeDocument/2006/relationships/image" Target="../media/image5.jpe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13.xml" /><Relationship Id="rId1" Type="http://schemas.openxmlformats.org/officeDocument/2006/relationships/tags" Target="../tags/tag2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slideLayout" Target="../slideLayouts/slideLayout13.xml" /><Relationship Id="rId1" Type="http://schemas.openxmlformats.org/officeDocument/2006/relationships/tags" Target="../tags/tag3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7256FD6-7FAF-BC47-8E98-F547C434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70"/>
            <a:ext cx="5352144" cy="6817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3380E-D29E-FF47-894D-8B10ED6AD310}"/>
              </a:ext>
            </a:extLst>
          </p:cNvPr>
          <p:cNvSpPr txBox="1"/>
          <p:nvPr/>
        </p:nvSpPr>
        <p:spPr>
          <a:xfrm>
            <a:off x="2676072" y="3211454"/>
            <a:ext cx="86541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solidFill>
                  <a:schemeClr val="bg2">
                    <a:lumMod val="10000"/>
                  </a:schemeClr>
                </a:solidFill>
              </a:rPr>
              <a:t>আজকের ক্লাসে সকলকে স্বাগতম</a:t>
            </a:r>
            <a:endParaRPr lang="en-US" sz="80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9BD6FDC-A54A-A545-8441-5A98E02F5C0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2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extBox 1"/>
          <p:cNvSpPr txBox="1"/>
          <p:nvPr/>
        </p:nvSpPr>
        <p:spPr>
          <a:xfrm>
            <a:off x="1528326" y="743050"/>
            <a:ext cx="500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তাহলে, মহাকর্ষের সূত্রানুসারে,</a:t>
            </a:r>
            <a:endParaRPr lang="en-US" sz="28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6" name="TextBox 2"/>
          <p:cNvSpPr txBox="1"/>
          <p:nvPr/>
        </p:nvSpPr>
        <p:spPr>
          <a:xfrm>
            <a:off x="1237401" y="5043289"/>
            <a:ext cx="558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যেখানে,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সমানুপাতিক ধ্রুবক । </a:t>
            </a:r>
            <a:endParaRPr 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7" name="TextBox 3"/>
          <p:cNvSpPr txBox="1"/>
          <p:nvPr/>
        </p:nvSpPr>
        <p:spPr>
          <a:xfrm>
            <a:off x="933169" y="4068592"/>
            <a:ext cx="178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অর্থাৎ, 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8" name="TextBox 4"/>
          <p:cNvSpPr txBox="1"/>
          <p:nvPr/>
        </p:nvSpPr>
        <p:spPr>
          <a:xfrm>
            <a:off x="1028700" y="1524236"/>
            <a:ext cx="10296142" cy="1996441"/>
          </a:xfrm>
          <a:prstGeom prst="rect">
            <a:avLst/>
          </a:prstGeom>
          <a:gradFill>
            <a:gsLst>
              <a:gs pos="12000">
                <a:schemeClr val="bg1"/>
              </a:gs>
              <a:gs pos="39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“দুটি বস্তুকনার মধ্যকার আকর্ষন বলের মান তাদের ভরের গুনফলের সমানুপাতিক ও মধ্যবর্তী দুরত্বের বর্গের ব্যাস্তানুপাতিক এবং এই বল বস্তুক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দ্বয়ের মধ্যবর্তী সংযোজক সরলরেখা বরাবর ক্রিয়া করে।”</a:t>
            </a:r>
          </a:p>
        </p:txBody>
      </p:sp>
      <p:sp>
        <p:nvSpPr>
          <p:cNvPr id="1048659" name="TextBox 5"/>
          <p:cNvSpPr txBox="1"/>
          <p:nvPr/>
        </p:nvSpPr>
        <p:spPr>
          <a:xfrm>
            <a:off x="2523566" y="4104310"/>
            <a:ext cx="86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 G</a:t>
            </a:r>
            <a:endParaRPr lang="en-US" sz="2800" b="1" baseline="30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60" name="TextBox 6"/>
          <p:cNvSpPr txBox="1"/>
          <p:nvPr/>
        </p:nvSpPr>
        <p:spPr>
          <a:xfrm>
            <a:off x="3642894" y="3858187"/>
            <a:ext cx="1324256" cy="61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8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61" name="TextBox 7"/>
          <p:cNvSpPr txBox="1"/>
          <p:nvPr/>
        </p:nvSpPr>
        <p:spPr>
          <a:xfrm>
            <a:off x="3833534" y="4426200"/>
            <a:ext cx="609880" cy="56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145734" name="Straight Connector 8"/>
          <p:cNvCxnSpPr>
            <a:cxnSpLocks/>
          </p:cNvCxnSpPr>
          <p:nvPr/>
        </p:nvCxnSpPr>
        <p:spPr>
          <a:xfrm>
            <a:off x="3510780" y="4420519"/>
            <a:ext cx="1379488" cy="21325"/>
          </a:xfrm>
          <a:prstGeom prst="line">
            <a:avLst/>
          </a:prstGeom>
          <a:ln w="539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ame 1">
            <a:extLst>
              <a:ext uri="{FF2B5EF4-FFF2-40B4-BE49-F238E27FC236}">
                <a16:creationId xmlns:a16="http://schemas.microsoft.com/office/drawing/2014/main" id="{A9452EBE-9C4B-B34C-8F72-610512CD5FF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/>
      <p:bldP spid="1048656" grpId="0"/>
      <p:bldP spid="1048657" grpId="0"/>
      <p:bldP spid="1048658" grpId="0" animBg="1"/>
      <p:bldP spid="1048659" grpId="0"/>
      <p:bldP spid="1048660" grpId="0"/>
      <p:bldP spid="10486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834" y="2054644"/>
            <a:ext cx="2610476" cy="2898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5" name="Group 3"/>
          <p:cNvGrpSpPr/>
          <p:nvPr/>
        </p:nvGrpSpPr>
        <p:grpSpPr>
          <a:xfrm>
            <a:off x="8417589" y="587580"/>
            <a:ext cx="2686050" cy="1477615"/>
            <a:chOff x="9648376" y="618578"/>
            <a:chExt cx="1909048" cy="1902909"/>
          </a:xfrm>
        </p:grpSpPr>
        <p:pic>
          <p:nvPicPr>
            <p:cNvPr id="2097172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1048662" name="Flowchart: Connector 5"/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6" name="Group 8"/>
          <p:cNvGrpSpPr/>
          <p:nvPr/>
        </p:nvGrpSpPr>
        <p:grpSpPr>
          <a:xfrm>
            <a:off x="3774412" y="519175"/>
            <a:ext cx="3946709" cy="860083"/>
            <a:chOff x="3466236" y="587580"/>
            <a:chExt cx="3946709" cy="860083"/>
          </a:xfrm>
        </p:grpSpPr>
        <p:sp>
          <p:nvSpPr>
            <p:cNvPr id="1048663" name="Rectangle: Rounded Corners 6"/>
            <p:cNvSpPr/>
            <p:nvPr/>
          </p:nvSpPr>
          <p:spPr>
            <a:xfrm>
              <a:off x="3466236" y="587580"/>
              <a:ext cx="3946709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64" name="TextBox 7"/>
            <p:cNvSpPr txBox="1"/>
            <p:nvPr/>
          </p:nvSpPr>
          <p:spPr>
            <a:xfrm>
              <a:off x="3466236" y="632900"/>
              <a:ext cx="39467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 কাজ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48665" name="Rounded Rectangle 11"/>
          <p:cNvSpPr/>
          <p:nvPr/>
        </p:nvSpPr>
        <p:spPr>
          <a:xfrm>
            <a:off x="853932" y="1626349"/>
            <a:ext cx="4220959" cy="63635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নিচের চিত্র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লক্ষ কর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87" name="Group 15"/>
          <p:cNvGrpSpPr/>
          <p:nvPr/>
        </p:nvGrpSpPr>
        <p:grpSpPr>
          <a:xfrm>
            <a:off x="1462087" y="2544065"/>
            <a:ext cx="5881688" cy="1562788"/>
            <a:chOff x="1600200" y="5390390"/>
            <a:chExt cx="4495800" cy="1471045"/>
          </a:xfrm>
        </p:grpSpPr>
        <p:pic>
          <p:nvPicPr>
            <p:cNvPr id="209717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8830" y="5390390"/>
              <a:ext cx="781810" cy="78181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0971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21299" y="5446053"/>
              <a:ext cx="774701" cy="76547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048666" name="TextBox 18"/>
            <p:cNvSpPr txBox="1"/>
            <p:nvPr/>
          </p:nvSpPr>
          <p:spPr>
            <a:xfrm>
              <a:off x="1600200" y="5968425"/>
              <a:ext cx="1219200" cy="550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20 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kg</a:t>
              </a:r>
            </a:p>
          </p:txBody>
        </p:sp>
        <p:sp>
          <p:nvSpPr>
            <p:cNvPr id="1048667" name="TextBox 19"/>
            <p:cNvSpPr txBox="1"/>
            <p:nvPr/>
          </p:nvSpPr>
          <p:spPr>
            <a:xfrm>
              <a:off x="5257800" y="5986370"/>
              <a:ext cx="804607" cy="875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20 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kg</a:t>
              </a:r>
            </a:p>
          </p:txBody>
        </p:sp>
        <p:cxnSp>
          <p:nvCxnSpPr>
            <p:cNvPr id="3145735" name="Straight Connector 20"/>
            <p:cNvCxnSpPr>
              <a:cxnSpLocks/>
            </p:cNvCxnSpPr>
            <p:nvPr/>
          </p:nvCxnSpPr>
          <p:spPr>
            <a:xfrm>
              <a:off x="2338681" y="5836645"/>
              <a:ext cx="1339659" cy="2154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68" name="TextBox 21"/>
            <p:cNvSpPr txBox="1"/>
            <p:nvPr/>
          </p:nvSpPr>
          <p:spPr>
            <a:xfrm>
              <a:off x="3682447" y="5553567"/>
              <a:ext cx="630776" cy="550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4 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m</a:t>
              </a:r>
            </a:p>
          </p:txBody>
        </p:sp>
        <p:cxnSp>
          <p:nvCxnSpPr>
            <p:cNvPr id="3145736" name="Straight Connector 22"/>
            <p:cNvCxnSpPr>
              <a:cxnSpLocks/>
            </p:cNvCxnSpPr>
            <p:nvPr/>
          </p:nvCxnSpPr>
          <p:spPr>
            <a:xfrm>
              <a:off x="4213754" y="5858185"/>
              <a:ext cx="114587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69" name="TextBox 23"/>
            <p:cNvSpPr txBox="1"/>
            <p:nvPr/>
          </p:nvSpPr>
          <p:spPr>
            <a:xfrm>
              <a:off x="3581400" y="5943600"/>
              <a:ext cx="1219200" cy="540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F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=?</a:t>
              </a:r>
            </a:p>
          </p:txBody>
        </p:sp>
      </p:grpSp>
      <p:sp>
        <p:nvSpPr>
          <p:cNvPr id="1048670" name="Rounded Rectangle 24"/>
          <p:cNvSpPr/>
          <p:nvPr/>
        </p:nvSpPr>
        <p:spPr>
          <a:xfrm>
            <a:off x="529750" y="4142815"/>
            <a:ext cx="9016585" cy="1631583"/>
          </a:xfrm>
          <a:prstGeom prst="roundRect">
            <a:avLst/>
          </a:prstGeom>
          <a:solidFill>
            <a:schemeClr val="bg2"/>
          </a:solidFill>
          <a:ln w="8572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203200" h="266700" prst="relaxedInse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মহাকর্ষ বলের মান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08C634ED-842E-484B-9E32-D492A555A06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5" grpId="0" animBg="1"/>
      <p:bldP spid="10486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918" y="1435741"/>
            <a:ext cx="2516552" cy="254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7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6" y="1420799"/>
            <a:ext cx="2557466" cy="255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7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676" y="1435741"/>
            <a:ext cx="2546922" cy="254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71" name="Rounded Rectangular Callout 7"/>
          <p:cNvSpPr/>
          <p:nvPr/>
        </p:nvSpPr>
        <p:spPr>
          <a:xfrm>
            <a:off x="3234382" y="540595"/>
            <a:ext cx="5234105" cy="518492"/>
          </a:xfrm>
          <a:prstGeom prst="wedgeRoundRectCallout">
            <a:avLst>
              <a:gd name="adj1" fmla="val -14846"/>
              <a:gd name="adj2" fmla="val 107598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72" name="TextBox 8"/>
          <p:cNvSpPr txBox="1"/>
          <p:nvPr/>
        </p:nvSpPr>
        <p:spPr>
          <a:xfrm>
            <a:off x="1251244" y="4078367"/>
            <a:ext cx="1455499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বাটখারা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3" name="TextBox 9"/>
          <p:cNvSpPr txBox="1"/>
          <p:nvPr/>
        </p:nvSpPr>
        <p:spPr>
          <a:xfrm>
            <a:off x="5524234" y="4078367"/>
            <a:ext cx="1191919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4" name="TextBox 10"/>
          <p:cNvSpPr txBox="1"/>
          <p:nvPr/>
        </p:nvSpPr>
        <p:spPr>
          <a:xfrm>
            <a:off x="8997125" y="4056221"/>
            <a:ext cx="2520656" cy="954107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দ্রব্যের পরিমাপ করা হচ্ছে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5" name="TextBox 11"/>
          <p:cNvSpPr txBox="1"/>
          <p:nvPr/>
        </p:nvSpPr>
        <p:spPr>
          <a:xfrm>
            <a:off x="2479970" y="5192791"/>
            <a:ext cx="5321006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আমরা ভর বলতে কি বুঝি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6" name="TextBox 1"/>
          <p:cNvSpPr txBox="1"/>
          <p:nvPr/>
        </p:nvSpPr>
        <p:spPr>
          <a:xfrm>
            <a:off x="1464642" y="5201421"/>
            <a:ext cx="7679357" cy="523220"/>
          </a:xfrm>
          <a:prstGeom prst="rect">
            <a:avLst/>
          </a:prstGeom>
          <a:gradFill>
            <a:gsLst>
              <a:gs pos="12000">
                <a:schemeClr val="bg1"/>
              </a:gs>
              <a:gs pos="39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কোন বস্তুতে পদার্থের মোট পরিমানকেই ভর বলে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EDFCE25-618A-4541-9481-2FD0B4AEA20D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1" grpId="0" animBg="1"/>
      <p:bldP spid="1048672" grpId="0" animBg="1"/>
      <p:bldP spid="1048673" grpId="0" animBg="1"/>
      <p:bldP spid="1048674" grpId="0" animBg="1"/>
      <p:bldP spid="1048675" grpId="0" animBg="1"/>
      <p:bldP spid="10486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9054">
            <a:off x="4567100" y="3245378"/>
            <a:ext cx="3944460" cy="187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7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62449">
            <a:off x="4377420" y="218332"/>
            <a:ext cx="1384249" cy="1721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Right"/>
            <a:lightRig rig="threePt" dir="t"/>
          </a:scene3d>
        </p:spPr>
      </p:pic>
      <p:sp>
        <p:nvSpPr>
          <p:cNvPr id="1048677" name="TextBox 9"/>
          <p:cNvSpPr txBox="1"/>
          <p:nvPr/>
        </p:nvSpPr>
        <p:spPr>
          <a:xfrm>
            <a:off x="1471523" y="2140639"/>
            <a:ext cx="4308198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অভিকর্ষজ ত্বরণের কারণে 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8" name="TextBox 8"/>
          <p:cNvSpPr txBox="1"/>
          <p:nvPr/>
        </p:nvSpPr>
        <p:spPr>
          <a:xfrm>
            <a:off x="611047" y="2142053"/>
            <a:ext cx="6818454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বইটি উপর থেকে নিচের দিকে কেন পড়ছে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9" name="TextBox 12"/>
          <p:cNvSpPr txBox="1"/>
          <p:nvPr/>
        </p:nvSpPr>
        <p:spPr>
          <a:xfrm>
            <a:off x="4700589" y="5300214"/>
            <a:ext cx="2728912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অভিকর্ষজ ত্বরণ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0" name="TextBox 11"/>
          <p:cNvSpPr txBox="1"/>
          <p:nvPr/>
        </p:nvSpPr>
        <p:spPr>
          <a:xfrm>
            <a:off x="2757488" y="5294708"/>
            <a:ext cx="7086601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বস্তুর ভরের সাথে আর কি কাজ করছি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0A9C2B5A-46E7-5C4B-AD67-9D3ED7E3D271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12083 0.3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7" grpId="0" animBg="1"/>
      <p:bldP spid="1048678" grpId="0" animBg="1"/>
      <p:bldP spid="1048679" grpId="0" animBg="1"/>
      <p:bldP spid="10486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extBox 9"/>
          <p:cNvSpPr txBox="1"/>
          <p:nvPr/>
        </p:nvSpPr>
        <p:spPr>
          <a:xfrm>
            <a:off x="1369650" y="1013165"/>
            <a:ext cx="1638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ধরা যাক,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2" name="TextBox 12"/>
          <p:cNvSpPr txBox="1"/>
          <p:nvPr/>
        </p:nvSpPr>
        <p:spPr>
          <a:xfrm>
            <a:off x="2601260" y="1582552"/>
            <a:ext cx="245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বস্তুর ভর =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m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3" name="TextBox 13"/>
          <p:cNvSpPr txBox="1"/>
          <p:nvPr/>
        </p:nvSpPr>
        <p:spPr>
          <a:xfrm>
            <a:off x="865330" y="2332154"/>
            <a:ext cx="661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পৃথিবীর কোন স্থানে অভিকর্ষজ ত্বরণ =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g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4" name="TextBox 14"/>
          <p:cNvSpPr txBox="1"/>
          <p:nvPr/>
        </p:nvSpPr>
        <p:spPr>
          <a:xfrm>
            <a:off x="1007707" y="3173010"/>
            <a:ext cx="6907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তাহলে বস্তুর ওজন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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অভিকর্ষজ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685" name="TextBox 15"/>
          <p:cNvSpPr txBox="1"/>
          <p:nvPr/>
        </p:nvSpPr>
        <p:spPr>
          <a:xfrm>
            <a:off x="1354428" y="4013866"/>
            <a:ext cx="563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বস্তুর ওজন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W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mg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48686" name="TextBox 16"/>
          <p:cNvSpPr txBox="1"/>
          <p:nvPr/>
        </p:nvSpPr>
        <p:spPr>
          <a:xfrm>
            <a:off x="1007707" y="4882129"/>
            <a:ext cx="484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তাহলে কোন বস্তুর ওজন হলো -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7" name="TextBox 11"/>
          <p:cNvSpPr txBox="1"/>
          <p:nvPr/>
        </p:nvSpPr>
        <p:spPr>
          <a:xfrm>
            <a:off x="865330" y="4882129"/>
            <a:ext cx="9732670" cy="802640"/>
          </a:xfrm>
          <a:prstGeom prst="rect">
            <a:avLst/>
          </a:prstGeom>
          <a:gradFill>
            <a:gsLst>
              <a:gs pos="12000">
                <a:schemeClr val="bg1"/>
              </a:gs>
              <a:gs pos="39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কোন বস্তুকে পৃথিবী যে বল দ্বারা তার কেন্দ্রের দিকে আকর্ষন করে তাকে বস্তুর ওজন বলে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D524AA3-8064-AE4A-A438-250259E91DE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1" grpId="0"/>
      <p:bldP spid="1048682" grpId="0"/>
      <p:bldP spid="1048683" grpId="0"/>
      <p:bldP spid="1048684" grpId="0"/>
      <p:bldP spid="1048685" grpId="0"/>
      <p:bldP spid="1048686" grpId="0"/>
      <p:bldP spid="10486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945730" y="903590"/>
            <a:ext cx="3535561" cy="2874182"/>
          </a:xfrm>
          <a:prstGeom prst="rect">
            <a:avLst/>
          </a:prstGeom>
        </p:spPr>
      </p:pic>
      <p:sp>
        <p:nvSpPr>
          <p:cNvPr id="1048688" name="TextBox 2"/>
          <p:cNvSpPr txBox="1"/>
          <p:nvPr/>
        </p:nvSpPr>
        <p:spPr>
          <a:xfrm>
            <a:off x="1257300" y="2167861"/>
            <a:ext cx="242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বিষুবীয় 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9" name="TextBox 3"/>
          <p:cNvSpPr txBox="1"/>
          <p:nvPr/>
        </p:nvSpPr>
        <p:spPr>
          <a:xfrm>
            <a:off x="7734300" y="2149793"/>
            <a:ext cx="245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বিষুবীয় 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0" name="TextBox 4"/>
          <p:cNvSpPr txBox="1"/>
          <p:nvPr/>
        </p:nvSpPr>
        <p:spPr>
          <a:xfrm>
            <a:off x="4876800" y="3799443"/>
            <a:ext cx="213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মেরু 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1" name="TextBox 5"/>
          <p:cNvSpPr txBox="1"/>
          <p:nvPr/>
        </p:nvSpPr>
        <p:spPr>
          <a:xfrm>
            <a:off x="4762500" y="404705"/>
            <a:ext cx="20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মেরু 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7" name="Straight Arrow Connector 6"/>
          <p:cNvCxnSpPr>
            <a:cxnSpLocks/>
          </p:cNvCxnSpPr>
          <p:nvPr/>
        </p:nvCxnSpPr>
        <p:spPr>
          <a:xfrm>
            <a:off x="3708201" y="2340681"/>
            <a:ext cx="4064199" cy="1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Straight Arrow Connector 7"/>
          <p:cNvCxnSpPr>
            <a:cxnSpLocks/>
            <a:stCxn id="2097180" idx="2"/>
          </p:cNvCxnSpPr>
          <p:nvPr/>
        </p:nvCxnSpPr>
        <p:spPr>
          <a:xfrm>
            <a:off x="5713510" y="903590"/>
            <a:ext cx="51496" cy="2874182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Straight Arrow Connector 8"/>
          <p:cNvCxnSpPr>
            <a:cxnSpLocks/>
          </p:cNvCxnSpPr>
          <p:nvPr/>
        </p:nvCxnSpPr>
        <p:spPr>
          <a:xfrm>
            <a:off x="5872460" y="949596"/>
            <a:ext cx="50600" cy="143096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Straight Arrow Connector 9"/>
          <p:cNvCxnSpPr>
            <a:cxnSpLocks/>
          </p:cNvCxnSpPr>
          <p:nvPr/>
        </p:nvCxnSpPr>
        <p:spPr>
          <a:xfrm flipV="1">
            <a:off x="3945730" y="2505672"/>
            <a:ext cx="1793528" cy="5179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92" name="TextBox 12"/>
          <p:cNvSpPr txBox="1"/>
          <p:nvPr/>
        </p:nvSpPr>
        <p:spPr>
          <a:xfrm>
            <a:off x="5678387" y="2408455"/>
            <a:ext cx="133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3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8630" y="4384507"/>
            <a:ext cx="10548449" cy="1726819"/>
          </a:xfrm>
          <a:prstGeom prst="rect">
            <a:avLst/>
          </a:prstGeom>
          <a:blipFill>
            <a:blip r:embed="rId3"/>
            <a:stretch>
              <a:fillRect l="-690" t="-1712" r="-1496" b="-5479"/>
            </a:stretch>
          </a:blipFill>
          <a:ln w="50800">
            <a:solidFill>
              <a:srgbClr val="7030A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B6DC2EF-6288-174D-AB93-DB77831DA54A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14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14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14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14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8" grpId="0"/>
      <p:bldP spid="1048689" grpId="0"/>
      <p:bldP spid="1048690" grpId="0"/>
      <p:bldP spid="1048691" grpId="0"/>
      <p:bldP spid="1048692" grpId="0"/>
      <p:bldP spid="10486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1"/>
          <p:cNvGrpSpPr/>
          <p:nvPr/>
        </p:nvGrpSpPr>
        <p:grpSpPr>
          <a:xfrm>
            <a:off x="4224354" y="519175"/>
            <a:ext cx="3468218" cy="860083"/>
            <a:chOff x="3466235" y="587580"/>
            <a:chExt cx="3946710" cy="860083"/>
          </a:xfrm>
        </p:grpSpPr>
        <p:sp>
          <p:nvSpPr>
            <p:cNvPr id="1048694" name="Rectangle: Rounded Corners 2"/>
            <p:cNvSpPr/>
            <p:nvPr/>
          </p:nvSpPr>
          <p:spPr>
            <a:xfrm>
              <a:off x="3466236" y="587580"/>
              <a:ext cx="3946709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95" name="TextBox 3"/>
            <p:cNvSpPr txBox="1"/>
            <p:nvPr/>
          </p:nvSpPr>
          <p:spPr>
            <a:xfrm>
              <a:off x="3466235" y="632900"/>
              <a:ext cx="37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  কাজ 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4" name="Group 6"/>
          <p:cNvGrpSpPr/>
          <p:nvPr/>
        </p:nvGrpSpPr>
        <p:grpSpPr>
          <a:xfrm>
            <a:off x="8417589" y="587580"/>
            <a:ext cx="2686050" cy="1477615"/>
            <a:chOff x="9648376" y="618578"/>
            <a:chExt cx="1909048" cy="1902909"/>
          </a:xfrm>
        </p:grpSpPr>
        <p:pic>
          <p:nvPicPr>
            <p:cNvPr id="2097181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1048696" name="Flowchart: Connector 8"/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97182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625" y="2514599"/>
            <a:ext cx="4130025" cy="3465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48697" name="Rectangle: Top Corners Rounded 15"/>
          <p:cNvSpPr/>
          <p:nvPr/>
        </p:nvSpPr>
        <p:spPr>
          <a:xfrm>
            <a:off x="693505" y="2686049"/>
            <a:ext cx="6144664" cy="3293835"/>
          </a:xfrm>
          <a:prstGeom prst="round2SameRect">
            <a:avLst/>
          </a:prstGeom>
          <a:pattFill prst="pct3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171450">
            <a:gradFill>
              <a:gsLst>
                <a:gs pos="0">
                  <a:srgbClr val="190470"/>
                </a:gs>
                <a:gs pos="37000">
                  <a:srgbClr val="00B050"/>
                </a:gs>
                <a:gs pos="7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048698" name="Rectangle 17"/>
          <p:cNvSpPr/>
          <p:nvPr/>
        </p:nvSpPr>
        <p:spPr>
          <a:xfrm>
            <a:off x="876036" y="3703517"/>
            <a:ext cx="5779601" cy="153924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Wingdings 3" panose="05040102010807070707" pitchFamily="18" charset="2"/>
              <a:buChar char="u"/>
            </a:pP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sym typeface="Wingdings 3"/>
              </a:rPr>
              <a:t>কোন বস্তুর ভর এবং ওজনের মধ্যে কয়েকটি পার্থক্য লিখ ।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03A6A4B-81DF-2B47-8697-FDB9CDCD880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500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7" grpId="0" animBg="1"/>
      <p:bldP spid="10486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1"/>
          <p:cNvGrpSpPr/>
          <p:nvPr/>
        </p:nvGrpSpPr>
        <p:grpSpPr>
          <a:xfrm>
            <a:off x="1091280" y="1521490"/>
            <a:ext cx="7553062" cy="878810"/>
            <a:chOff x="599614" y="1148850"/>
            <a:chExt cx="8258666" cy="951967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048699" name="Right Arrow 2"/>
            <p:cNvSpPr/>
            <p:nvPr/>
          </p:nvSpPr>
          <p:spPr>
            <a:xfrm>
              <a:off x="599614" y="1148850"/>
              <a:ext cx="614799" cy="951967"/>
            </a:xfrm>
            <a:prstGeom prst="rightArrow">
              <a:avLst/>
            </a:prstGeom>
            <a:grpFill/>
            <a:ln w="1270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700" name="Rectangle 3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কোন বিজ্ঞানী মহাকর্ষ সম্পর্কে ধারণা দেন 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? </a:t>
              </a:r>
            </a:p>
          </p:txBody>
        </p:sp>
      </p:grpSp>
      <p:sp>
        <p:nvSpPr>
          <p:cNvPr id="1048701" name="Rounded Rectangle 4"/>
          <p:cNvSpPr/>
          <p:nvPr/>
        </p:nvSpPr>
        <p:spPr>
          <a:xfrm>
            <a:off x="1951333" y="2485136"/>
            <a:ext cx="2203808" cy="42225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প্লাঙ্ক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702" name="Rounded Rectangle 5"/>
          <p:cNvSpPr/>
          <p:nvPr/>
        </p:nvSpPr>
        <p:spPr>
          <a:xfrm>
            <a:off x="5677497" y="3138732"/>
            <a:ext cx="2323338" cy="46876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আইনস্টাইন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48703" name="Rounded Rectangle 6"/>
          <p:cNvSpPr/>
          <p:nvPr/>
        </p:nvSpPr>
        <p:spPr>
          <a:xfrm>
            <a:off x="1940774" y="3135208"/>
            <a:ext cx="2327989" cy="463038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অ্যারিস্টটল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704" name="Rounded Rectangle 7"/>
          <p:cNvSpPr/>
          <p:nvPr/>
        </p:nvSpPr>
        <p:spPr>
          <a:xfrm>
            <a:off x="5677498" y="2480884"/>
            <a:ext cx="2323337" cy="42225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নিউটন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48705" name="TextBox 8"/>
          <p:cNvSpPr txBox="1"/>
          <p:nvPr/>
        </p:nvSpPr>
        <p:spPr>
          <a:xfrm>
            <a:off x="2980462" y="434095"/>
            <a:ext cx="2742487" cy="830997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7" name="Group 9"/>
          <p:cNvGrpSpPr/>
          <p:nvPr/>
        </p:nvGrpSpPr>
        <p:grpSpPr>
          <a:xfrm>
            <a:off x="5862024" y="384347"/>
            <a:ext cx="5178012" cy="1163994"/>
            <a:chOff x="7991719" y="439604"/>
            <a:chExt cx="5526295" cy="1163994"/>
          </a:xfrm>
        </p:grpSpPr>
        <p:sp>
          <p:nvSpPr>
            <p:cNvPr id="1048706" name="TextBox 10"/>
            <p:cNvSpPr txBox="1"/>
            <p:nvPr/>
          </p:nvSpPr>
          <p:spPr>
            <a:xfrm>
              <a:off x="9034586" y="439604"/>
              <a:ext cx="4483428" cy="110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4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সঠিক হয়েছে, </a:t>
              </a:r>
            </a:p>
            <a:p>
              <a:r>
                <a:rPr lang="bn-IN" sz="3400" b="1" dirty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ধন্যবাদ।</a:t>
              </a:r>
              <a:endParaRPr lang="en-US" sz="34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97183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1719" y="465740"/>
              <a:ext cx="1422324" cy="1137858"/>
            </a:xfrm>
            <a:prstGeom prst="rect">
              <a:avLst/>
            </a:prstGeom>
          </p:spPr>
        </p:pic>
      </p:grpSp>
      <p:grpSp>
        <p:nvGrpSpPr>
          <p:cNvPr id="98" name="Group 12"/>
          <p:cNvGrpSpPr/>
          <p:nvPr/>
        </p:nvGrpSpPr>
        <p:grpSpPr>
          <a:xfrm>
            <a:off x="6166929" y="384346"/>
            <a:ext cx="4953789" cy="1107440"/>
            <a:chOff x="5839379" y="355862"/>
            <a:chExt cx="7725784" cy="1116343"/>
          </a:xfrm>
        </p:grpSpPr>
        <p:pic>
          <p:nvPicPr>
            <p:cNvPr id="209718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9379" y="464544"/>
              <a:ext cx="1287491" cy="919644"/>
            </a:xfrm>
            <a:prstGeom prst="rect">
              <a:avLst/>
            </a:prstGeom>
          </p:spPr>
        </p:pic>
        <p:sp>
          <p:nvSpPr>
            <p:cNvPr id="1048707" name="TextBox 14"/>
            <p:cNvSpPr txBox="1"/>
            <p:nvPr/>
          </p:nvSpPr>
          <p:spPr>
            <a:xfrm>
              <a:off x="7321576" y="355862"/>
              <a:ext cx="6243587" cy="1116343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4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ভুল হয়েছে, </a:t>
              </a:r>
            </a:p>
            <a:p>
              <a:r>
                <a:rPr lang="bn-IN" sz="34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আবার চেষ্টা করো।</a:t>
              </a:r>
              <a:endParaRPr lang="en-US" sz="34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48708" name="Rounded Rectangle 15"/>
          <p:cNvSpPr/>
          <p:nvPr/>
        </p:nvSpPr>
        <p:spPr>
          <a:xfrm>
            <a:off x="1940774" y="4838909"/>
            <a:ext cx="2459776" cy="426403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  ৪০ কেজি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9" name="Rounded Rectangle 16"/>
          <p:cNvSpPr/>
          <p:nvPr/>
        </p:nvSpPr>
        <p:spPr>
          <a:xfrm>
            <a:off x="5651509" y="5467923"/>
            <a:ext cx="2349326" cy="46876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৬.৬ কেজি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0" name="Rounded Rectangle 17"/>
          <p:cNvSpPr/>
          <p:nvPr/>
        </p:nvSpPr>
        <p:spPr>
          <a:xfrm>
            <a:off x="1940774" y="5496499"/>
            <a:ext cx="2459776" cy="463038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 ৩৯২ কেজি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1" name="Rounded Rectangle 18"/>
          <p:cNvSpPr/>
          <p:nvPr/>
        </p:nvSpPr>
        <p:spPr>
          <a:xfrm>
            <a:off x="5677497" y="4838909"/>
            <a:ext cx="2323338" cy="42225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 ২৪০ কেজি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5" name="Picture 19"/>
          <p:cNvPicPr>
            <a:picLocks noChangeAspect="1"/>
          </p:cNvPicPr>
          <p:nvPr/>
        </p:nvPicPr>
        <p:blipFill rotWithShape="1">
          <a:blip r:embed="rId5"/>
          <a:srcRect t="17397" b="3101"/>
          <a:stretch>
            <a:fillRect/>
          </a:stretch>
        </p:blipFill>
        <p:spPr>
          <a:xfrm>
            <a:off x="9409568" y="2111788"/>
            <a:ext cx="2395694" cy="2708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9" name="Group 20"/>
          <p:cNvGrpSpPr/>
          <p:nvPr/>
        </p:nvGrpSpPr>
        <p:grpSpPr>
          <a:xfrm>
            <a:off x="847305" y="3861885"/>
            <a:ext cx="10029438" cy="797689"/>
            <a:chOff x="989912" y="948124"/>
            <a:chExt cx="3120805" cy="1152693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048712" name="Right Arrow 21"/>
            <p:cNvSpPr/>
            <p:nvPr/>
          </p:nvSpPr>
          <p:spPr>
            <a:xfrm>
              <a:off x="989912" y="1148850"/>
              <a:ext cx="224502" cy="951967"/>
            </a:xfrm>
            <a:prstGeom prst="rightArrow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713" name="Rectangle 22"/>
            <p:cNvSpPr/>
            <p:nvPr/>
          </p:nvSpPr>
          <p:spPr>
            <a:xfrm>
              <a:off x="1214413" y="948124"/>
              <a:ext cx="2896304" cy="100628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কোন বস্তুর ভর পৃথিবীতে ৪০ কেজি হলে চাঁদে ভর কত হবে  </a:t>
              </a:r>
              <a:r>
                <a:rPr lang="en-US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0" name="Group 23"/>
          <p:cNvGrpSpPr/>
          <p:nvPr/>
        </p:nvGrpSpPr>
        <p:grpSpPr>
          <a:xfrm>
            <a:off x="9243979" y="1324101"/>
            <a:ext cx="2561283" cy="1420647"/>
            <a:chOff x="9648376" y="618578"/>
            <a:chExt cx="1909048" cy="1902909"/>
          </a:xfrm>
        </p:grpSpPr>
        <p:sp>
          <p:nvSpPr>
            <p:cNvPr id="1048714" name="Flowchart: Connector 24"/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16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9718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44EB0904-C75C-5B4F-8D5B-4278D351BB5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48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8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8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48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48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48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48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Rectangle 2"/>
          <p:cNvSpPr/>
          <p:nvPr/>
        </p:nvSpPr>
        <p:spPr>
          <a:xfrm>
            <a:off x="1852191" y="4158260"/>
            <a:ext cx="2239216" cy="609600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1048719" name="Rectangle 3"/>
          <p:cNvSpPr/>
          <p:nvPr/>
        </p:nvSpPr>
        <p:spPr>
          <a:xfrm>
            <a:off x="5716120" y="4158260"/>
            <a:ext cx="2209800" cy="609600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048720" name="Rectangle 4"/>
          <p:cNvSpPr/>
          <p:nvPr/>
        </p:nvSpPr>
        <p:spPr>
          <a:xfrm>
            <a:off x="1857654" y="5220857"/>
            <a:ext cx="2101663" cy="533400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048721" name="Rectangle 5"/>
          <p:cNvSpPr/>
          <p:nvPr/>
        </p:nvSpPr>
        <p:spPr>
          <a:xfrm>
            <a:off x="5716120" y="5136015"/>
            <a:ext cx="2209800" cy="533400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1048722" name="TextBox 6"/>
          <p:cNvSpPr txBox="1"/>
          <p:nvPr/>
        </p:nvSpPr>
        <p:spPr>
          <a:xfrm>
            <a:off x="2151376" y="3850197"/>
            <a:ext cx="82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grpSp>
        <p:nvGrpSpPr>
          <p:cNvPr id="104" name="Group 7"/>
          <p:cNvGrpSpPr/>
          <p:nvPr/>
        </p:nvGrpSpPr>
        <p:grpSpPr>
          <a:xfrm>
            <a:off x="1557338" y="818954"/>
            <a:ext cx="6515100" cy="879407"/>
            <a:chOff x="599614" y="1148850"/>
            <a:chExt cx="8408762" cy="951967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048723" name="Right Arrow 8"/>
            <p:cNvSpPr/>
            <p:nvPr/>
          </p:nvSpPr>
          <p:spPr>
            <a:xfrm>
              <a:off x="599614" y="1148850"/>
              <a:ext cx="990034" cy="951967"/>
            </a:xfrm>
            <a:prstGeom prst="rightArrow">
              <a:avLst/>
            </a:prstGeom>
            <a:grpFill/>
            <a:ln w="1270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724" name="Rectangle 9"/>
            <p:cNvSpPr/>
            <p:nvPr/>
          </p:nvSpPr>
          <p:spPr>
            <a:xfrm>
              <a:off x="1364508" y="1285860"/>
              <a:ext cx="7643868" cy="71438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অভিকর্ষজ ত্বরণের মান বিভিন্ন হয় -  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48725" name="Oval 10"/>
          <p:cNvSpPr/>
          <p:nvPr/>
        </p:nvSpPr>
        <p:spPr>
          <a:xfrm>
            <a:off x="8799893" y="482085"/>
            <a:ext cx="2131490" cy="14685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41275">
            <a:gradFill>
              <a:gsLst>
                <a:gs pos="10000">
                  <a:srgbClr val="003300"/>
                </a:gs>
                <a:gs pos="39000">
                  <a:srgbClr val="0070C0"/>
                </a:gs>
                <a:gs pos="67000">
                  <a:srgbClr val="0070C0"/>
                </a:gs>
                <a:gs pos="92000">
                  <a:srgbClr val="7030A0"/>
                </a:gs>
              </a:gsLst>
              <a:lin ang="5400000" scaled="1"/>
            </a:gra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6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37891" y="1746312"/>
            <a:ext cx="4559937" cy="5800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27" name="Rectangle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42174" y="2285935"/>
            <a:ext cx="4177134" cy="548163"/>
          </a:xfrm>
          <a:prstGeom prst="rect">
            <a:avLst/>
          </a:prstGeom>
          <a:blipFill>
            <a:blip r:embed="rId4"/>
            <a:stretch>
              <a:fillRect t="-2222" b="-24444"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28" name="Rectangle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6657" y="2826568"/>
            <a:ext cx="5111003" cy="5581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729" name="Rectangle 16"/>
          <p:cNvSpPr/>
          <p:nvPr/>
        </p:nvSpPr>
        <p:spPr>
          <a:xfrm>
            <a:off x="1842174" y="3455753"/>
            <a:ext cx="3352531" cy="492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600" b="0" dirty="0" err="1">
                <a:solidFill>
                  <a:srgbClr val="7030A0"/>
                </a:solidFill>
                <a:ea typeface="Cambria Math"/>
              </a:rPr>
              <a:t>নিচের</a:t>
            </a:r>
            <a:r>
              <a:rPr lang="en-US" sz="2600" b="0" dirty="0">
                <a:solidFill>
                  <a:srgbClr val="7030A0"/>
                </a:solidFill>
                <a:ea typeface="Cambria Math"/>
              </a:rPr>
              <a:t> </a:t>
            </a:r>
            <a:r>
              <a:rPr lang="en-US" sz="2600" b="0" dirty="0" err="1">
                <a:solidFill>
                  <a:srgbClr val="7030A0"/>
                </a:solidFill>
                <a:ea typeface="Cambria Math"/>
              </a:rPr>
              <a:t>কোনটি</a:t>
            </a:r>
            <a:r>
              <a:rPr lang="en-US" sz="2600" b="0" dirty="0">
                <a:solidFill>
                  <a:srgbClr val="7030A0"/>
                </a:solidFill>
                <a:ea typeface="Cambria Math"/>
              </a:rPr>
              <a:t> </a:t>
            </a:r>
            <a:r>
              <a:rPr lang="en-US" sz="2600" b="0" dirty="0" err="1">
                <a:solidFill>
                  <a:srgbClr val="7030A0"/>
                </a:solidFill>
                <a:ea typeface="Cambria Math"/>
              </a:rPr>
              <a:t>সঠিক</a:t>
            </a:r>
            <a:r>
              <a:rPr lang="en-US" sz="2600" b="0" dirty="0">
                <a:solidFill>
                  <a:srgbClr val="7030A0"/>
                </a:solidFill>
                <a:ea typeface="Cambria Math"/>
              </a:rPr>
              <a:t> ?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14C867B-0200-EB46-BC93-290807F817DF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25"/>
                  </p:tgtEl>
                </p:cond>
              </p:nextCondLst>
            </p:seq>
          </p:childTnLst>
        </p:cTn>
      </p:par>
    </p:tnLst>
    <p:bldLst>
      <p:bldP spid="10487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"/>
          <p:cNvGrpSpPr/>
          <p:nvPr/>
        </p:nvGrpSpPr>
        <p:grpSpPr>
          <a:xfrm>
            <a:off x="4634041" y="522576"/>
            <a:ext cx="3421040" cy="860083"/>
            <a:chOff x="3466235" y="587580"/>
            <a:chExt cx="3946710" cy="860083"/>
          </a:xfrm>
        </p:grpSpPr>
        <p:sp>
          <p:nvSpPr>
            <p:cNvPr id="1048733" name="Rectangle: Rounded Corners 2"/>
            <p:cNvSpPr/>
            <p:nvPr/>
          </p:nvSpPr>
          <p:spPr>
            <a:xfrm>
              <a:off x="3466236" y="587580"/>
              <a:ext cx="3946709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34" name="TextBox 3"/>
            <p:cNvSpPr txBox="1"/>
            <p:nvPr/>
          </p:nvSpPr>
          <p:spPr>
            <a:xfrm>
              <a:off x="3466235" y="632900"/>
              <a:ext cx="38288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9" name="Group 4"/>
          <p:cNvGrpSpPr/>
          <p:nvPr/>
        </p:nvGrpSpPr>
        <p:grpSpPr>
          <a:xfrm>
            <a:off x="5114925" y="2243808"/>
            <a:ext cx="6224588" cy="3339240"/>
            <a:chOff x="633563" y="1696994"/>
            <a:chExt cx="7421518" cy="4083172"/>
          </a:xfrm>
        </p:grpSpPr>
        <p:sp>
          <p:nvSpPr>
            <p:cNvPr id="1048735" name="Rectangle 5"/>
            <p:cNvSpPr/>
            <p:nvPr/>
          </p:nvSpPr>
          <p:spPr>
            <a:xfrm>
              <a:off x="633563" y="1696994"/>
              <a:ext cx="7421518" cy="408317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736" name="Rectangle 6"/>
            <p:cNvSpPr/>
            <p:nvPr/>
          </p:nvSpPr>
          <p:spPr>
            <a:xfrm>
              <a:off x="725003" y="1806638"/>
              <a:ext cx="7227914" cy="3887410"/>
            </a:xfrm>
            <a:prstGeom prst="rect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8737" name="Title 1"/>
          <p:cNvSpPr txBox="1"/>
          <p:nvPr/>
        </p:nvSpPr>
        <p:spPr>
          <a:xfrm>
            <a:off x="5191618" y="3035641"/>
            <a:ext cx="5792091" cy="2117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বিভিন্ন স্থানে অভিকর্ষজ ত্বরণ বিভিন্ন হয় কেন</a:t>
            </a:r>
            <a:r>
              <a:rPr lang="bn-I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BD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ব্যাখ্যা কর</a:t>
            </a:r>
            <a:r>
              <a:rPr lang="bn-I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7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63" y="1532701"/>
            <a:ext cx="3816274" cy="3449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4CCDFE1F-E4C6-184E-94BF-609862CF5AC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4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1"/>
          <p:cNvPicPr>
            <a:picLocks noChangeAspect="1"/>
          </p:cNvPicPr>
          <p:nvPr/>
        </p:nvPicPr>
        <p:blipFill>
          <a:blip r:embed="rId3"/>
          <a:srcRect l="10423" r="10423"/>
          <a:stretch>
            <a:fillRect/>
          </a:stretch>
        </p:blipFill>
        <p:spPr>
          <a:xfrm>
            <a:off x="2546001" y="1345786"/>
            <a:ext cx="1676159" cy="2113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44" name="Group 12"/>
          <p:cNvGrpSpPr/>
          <p:nvPr/>
        </p:nvGrpSpPr>
        <p:grpSpPr>
          <a:xfrm>
            <a:off x="4033527" y="384269"/>
            <a:ext cx="2765113" cy="871456"/>
            <a:chOff x="3466236" y="587580"/>
            <a:chExt cx="3503945" cy="860083"/>
          </a:xfrm>
        </p:grpSpPr>
        <p:sp>
          <p:nvSpPr>
            <p:cNvPr id="1048584" name="Rectangle: Rounded Corners 13"/>
            <p:cNvSpPr/>
            <p:nvPr/>
          </p:nvSpPr>
          <p:spPr>
            <a:xfrm>
              <a:off x="3466237" y="587580"/>
              <a:ext cx="3503944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5" name="TextBox 14"/>
            <p:cNvSpPr txBox="1"/>
            <p:nvPr/>
          </p:nvSpPr>
          <p:spPr>
            <a:xfrm>
              <a:off x="3466236" y="632900"/>
              <a:ext cx="32543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48586" name="Rectangle 2"/>
          <p:cNvSpPr/>
          <p:nvPr/>
        </p:nvSpPr>
        <p:spPr>
          <a:xfrm>
            <a:off x="963163" y="3552896"/>
            <a:ext cx="4677684" cy="288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5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করুনা কান্ত অধিকারী</a:t>
            </a:r>
            <a:endParaRPr lang="zh-CN" altLang="en-US" sz="3500" b="1">
              <a:solidFill>
                <a:srgbClr val="6600CC"/>
              </a:solidFill>
            </a:endParaRPr>
          </a:p>
          <a:p>
            <a:pPr algn="ctr"/>
            <a:r>
              <a:rPr lang="bn-I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 (বিজ্ঞান)</a:t>
            </a:r>
            <a:endParaRPr lang="zh-CN" altLang="en-US" sz="2600"/>
          </a:p>
          <a:p>
            <a:pPr algn="ctr"/>
            <a:r>
              <a:rPr lang="bn-I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ডিমলা তিতপাড়া আদর্শ উচ্চ বিদ্যালয় </a:t>
            </a:r>
            <a:endParaRPr lang="zh-CN" altLang="en-US" sz="2600"/>
          </a:p>
          <a:p>
            <a:pPr algn="ctr"/>
            <a:r>
              <a:rPr lang="bn-I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ডিমলা-নীলফামারী</a:t>
            </a:r>
            <a:endParaRPr lang="zh-CN" altLang="en-US" sz="2600"/>
          </a:p>
          <a:p>
            <a:pPr algn="ctr"/>
            <a:r>
              <a:rPr lang="bn-I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📱 ০১৭৩৭-৪৭৮২৮৪</a:t>
            </a:r>
            <a:endParaRPr lang="zh-CN" altLang="en-US" sz="2600"/>
          </a:p>
          <a:p>
            <a:pPr algn="ctr"/>
            <a:endParaRPr lang="zh-CN" altLang="en-US" sz="2600"/>
          </a:p>
        </p:txBody>
      </p:sp>
      <p:pic>
        <p:nvPicPr>
          <p:cNvPr id="209715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324" y="1345786"/>
            <a:ext cx="1657349" cy="2060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0" name="Group 4"/>
          <p:cNvGrpSpPr/>
          <p:nvPr/>
        </p:nvGrpSpPr>
        <p:grpSpPr>
          <a:xfrm>
            <a:off x="6943724" y="1155073"/>
            <a:ext cx="4571763" cy="4767704"/>
            <a:chOff x="6623735" y="1257894"/>
            <a:chExt cx="4842556" cy="4969269"/>
          </a:xfrm>
        </p:grpSpPr>
        <p:sp>
          <p:nvSpPr>
            <p:cNvPr id="1048826" name="Rectangle 6"/>
            <p:cNvSpPr/>
            <p:nvPr/>
          </p:nvSpPr>
          <p:spPr>
            <a:xfrm>
              <a:off x="7805229" y="3782987"/>
              <a:ext cx="3153551" cy="1842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সপ্ত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</p:txBody>
        </p:sp>
        <p:sp>
          <p:nvSpPr>
            <p:cNvPr id="1048827" name="Rounded Rectangle 11"/>
            <p:cNvSpPr/>
            <p:nvPr/>
          </p:nvSpPr>
          <p:spPr>
            <a:xfrm>
              <a:off x="6623735" y="1257894"/>
              <a:ext cx="4842556" cy="496926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4B043238-0ECB-514E-9152-D7D9F3C944E1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CB2F177-EE4C-C641-9267-72C45D07A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161572"/>
            <a:ext cx="11749203" cy="6514999"/>
          </a:xfrm>
          <a:prstGeom prst="rect">
            <a:avLst/>
          </a:prstGeom>
        </p:spPr>
      </p:pic>
      <p:sp>
        <p:nvSpPr>
          <p:cNvPr id="1048738" name="TextBox 2"/>
          <p:cNvSpPr txBox="1"/>
          <p:nvPr/>
        </p:nvSpPr>
        <p:spPr>
          <a:xfrm>
            <a:off x="1626079" y="2724453"/>
            <a:ext cx="9404778" cy="2925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199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9900" b="1" dirty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9900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9900" b="1" dirty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9900" b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ln w="0"/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39" name="TextBox 3"/>
          <p:cNvSpPr txBox="1"/>
          <p:nvPr/>
        </p:nvSpPr>
        <p:spPr>
          <a:xfrm>
            <a:off x="2558198" y="422091"/>
            <a:ext cx="10965546" cy="47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3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763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9CBEAEC-6413-1544-A62D-DF8EFBE64261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4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04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8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48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8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8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1048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ounded Rectangular Callout 7"/>
          <p:cNvSpPr/>
          <p:nvPr/>
        </p:nvSpPr>
        <p:spPr>
          <a:xfrm>
            <a:off x="4348807" y="538783"/>
            <a:ext cx="5234105" cy="518492"/>
          </a:xfrm>
          <a:prstGeom prst="wedgeRoundRectCallout">
            <a:avLst>
              <a:gd name="adj1" fmla="val -14846"/>
              <a:gd name="adj2" fmla="val 107598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66" y="1374459"/>
            <a:ext cx="4283656" cy="2948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9715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882" y="1374459"/>
            <a:ext cx="2664415" cy="2889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48591" name="TextBox 9"/>
          <p:cNvSpPr txBox="1"/>
          <p:nvPr/>
        </p:nvSpPr>
        <p:spPr>
          <a:xfrm>
            <a:off x="1837838" y="4471442"/>
            <a:ext cx="2104051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</a:p>
        </p:txBody>
      </p:sp>
      <p:sp>
        <p:nvSpPr>
          <p:cNvPr id="1048592" name="TextBox 10"/>
          <p:cNvSpPr txBox="1"/>
          <p:nvPr/>
        </p:nvSpPr>
        <p:spPr>
          <a:xfrm>
            <a:off x="8410674" y="4371840"/>
            <a:ext cx="1591987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593" name="TextBox 11"/>
          <p:cNvSpPr txBox="1"/>
          <p:nvPr/>
        </p:nvSpPr>
        <p:spPr>
          <a:xfrm>
            <a:off x="3654798" y="5413365"/>
            <a:ext cx="3642113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নির্দিষ্ট কক্ষপথে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4" name="TextBox 12"/>
          <p:cNvSpPr txBox="1"/>
          <p:nvPr/>
        </p:nvSpPr>
        <p:spPr>
          <a:xfrm>
            <a:off x="4022784" y="5412318"/>
            <a:ext cx="3459233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মহাকর্ষ বলের কারণে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5" name="TextBox 13"/>
          <p:cNvSpPr txBox="1"/>
          <p:nvPr/>
        </p:nvSpPr>
        <p:spPr>
          <a:xfrm>
            <a:off x="7482017" y="4371840"/>
            <a:ext cx="3576705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এটি কিসের ছবি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6" name="TextBox 14"/>
          <p:cNvSpPr txBox="1"/>
          <p:nvPr/>
        </p:nvSpPr>
        <p:spPr>
          <a:xfrm>
            <a:off x="1300553" y="4471629"/>
            <a:ext cx="3576705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এটি কিসের ছবি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7" name="TextBox 15"/>
          <p:cNvSpPr txBox="1"/>
          <p:nvPr/>
        </p:nvSpPr>
        <p:spPr>
          <a:xfrm>
            <a:off x="2247231" y="5411412"/>
            <a:ext cx="6786431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গ্রহগুলোর মধ্যে কোন সংঘর্ষ হচ্ছে না কেন ?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598" name="TextBox 3"/>
          <p:cNvSpPr txBox="1"/>
          <p:nvPr/>
        </p:nvSpPr>
        <p:spPr>
          <a:xfrm>
            <a:off x="656785" y="5432755"/>
            <a:ext cx="10297727" cy="523220"/>
          </a:xfrm>
          <a:prstGeom prst="rect">
            <a:avLst/>
          </a:prstGeom>
          <a:gradFill>
            <a:gsLst>
              <a:gs pos="11000">
                <a:schemeClr val="bg1">
                  <a:lumMod val="95000"/>
                </a:schemeClr>
              </a:gs>
              <a:gs pos="55000">
                <a:schemeClr val="accent3">
                  <a:lumMod val="20000"/>
                  <a:lumOff val="80000"/>
                </a:schemeClr>
              </a:gs>
              <a:gs pos="94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মত পৃথিবী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আবর্তন করছে ?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13EB10C-79B9-4D48-8FC6-69C58E722AD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animBg="1"/>
      <p:bldP spid="1048591" grpId="0" animBg="1"/>
      <p:bldP spid="1048592" grpId="0" animBg="1"/>
      <p:bldP spid="1048593" grpId="0" animBg="1"/>
      <p:bldP spid="1048594" grpId="0" animBg="1"/>
      <p:bldP spid="1048595" grpId="0" animBg="1"/>
      <p:bldP spid="1048596" grpId="0" animBg="1"/>
      <p:bldP spid="1048597" grpId="0" animBg="1"/>
      <p:bldP spid="10485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1"/>
          <p:cNvGrpSpPr/>
          <p:nvPr/>
        </p:nvGrpSpPr>
        <p:grpSpPr>
          <a:xfrm>
            <a:off x="3010779" y="568345"/>
            <a:ext cx="6170441" cy="838200"/>
            <a:chOff x="2895600" y="761365"/>
            <a:chExt cx="5029200" cy="838200"/>
          </a:xfrm>
        </p:grpSpPr>
        <p:sp>
          <p:nvSpPr>
            <p:cNvPr id="1048610" name="Rectangle 2"/>
            <p:cNvSpPr/>
            <p:nvPr/>
          </p:nvSpPr>
          <p:spPr>
            <a:xfrm>
              <a:off x="2971800" y="761365"/>
              <a:ext cx="4620731" cy="8153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</a:t>
              </a:r>
              <a:r>
                <a:rPr lang="bn-IN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ের বিষয়</a:t>
              </a:r>
              <a:r>
                <a:rPr lang="bn-BD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8611" name="Rounded Rectangular Callout 6"/>
            <p:cNvSpPr/>
            <p:nvPr/>
          </p:nvSpPr>
          <p:spPr>
            <a:xfrm>
              <a:off x="2895600" y="761365"/>
              <a:ext cx="5029200" cy="838200"/>
            </a:xfrm>
            <a:prstGeom prst="wedgeRoundRectCallout">
              <a:avLst>
                <a:gd name="adj1" fmla="val -15277"/>
                <a:gd name="adj2" fmla="val 112500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048612" name="TextBox 8"/>
          <p:cNvSpPr txBox="1"/>
          <p:nvPr/>
        </p:nvSpPr>
        <p:spPr>
          <a:xfrm>
            <a:off x="2322285" y="2468192"/>
            <a:ext cx="7090448" cy="30469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h="171450" prst="relaxedInset"/>
            <a:bevelB w="101600" prst="riblet"/>
          </a:sp3d>
        </p:spPr>
        <p:txBody>
          <a:bodyPr wrap="squar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3" name="TextBox 5"/>
          <p:cNvSpPr txBox="1"/>
          <p:nvPr/>
        </p:nvSpPr>
        <p:spPr>
          <a:xfrm>
            <a:off x="2779267" y="2692934"/>
            <a:ext cx="8142733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পৃথিবী ও মহাকর্ষ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3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53BF600-ED1F-5A44-8298-0949DF32092C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  <p:bldP spid="10486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extBox 1"/>
          <p:cNvSpPr txBox="1"/>
          <p:nvPr/>
        </p:nvSpPr>
        <p:spPr>
          <a:xfrm>
            <a:off x="1116904" y="2745265"/>
            <a:ext cx="8458246" cy="81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মহাকর্ষ ও অভিকর্ষ কি তা বলতে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619" name="Rounded Rectangular Callout 4"/>
          <p:cNvSpPr/>
          <p:nvPr/>
        </p:nvSpPr>
        <p:spPr>
          <a:xfrm>
            <a:off x="687341" y="1750276"/>
            <a:ext cx="5974715" cy="76200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0" name="Group 3"/>
          <p:cNvGrpSpPr/>
          <p:nvPr/>
        </p:nvGrpSpPr>
        <p:grpSpPr>
          <a:xfrm>
            <a:off x="4641471" y="460893"/>
            <a:ext cx="4826086" cy="1255365"/>
            <a:chOff x="4032854" y="471491"/>
            <a:chExt cx="3982432" cy="1595036"/>
          </a:xfrm>
        </p:grpSpPr>
        <p:sp>
          <p:nvSpPr>
            <p:cNvPr id="1048620" name="Rectangle 4"/>
            <p:cNvSpPr>
              <a:spLocks noChangeArrowheads="1"/>
            </p:cNvSpPr>
            <p:nvPr/>
          </p:nvSpPr>
          <p:spPr bwMode="auto">
            <a:xfrm>
              <a:off x="4752482" y="834543"/>
              <a:ext cx="2514600" cy="1132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54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BD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048621" name="32-Point Star 1"/>
            <p:cNvSpPr/>
            <p:nvPr/>
          </p:nvSpPr>
          <p:spPr>
            <a:xfrm>
              <a:off x="4032854" y="471491"/>
              <a:ext cx="3982432" cy="1595036"/>
            </a:xfrm>
            <a:prstGeom prst="star32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8622" name="Rectangle 6"/>
          <p:cNvSpPr/>
          <p:nvPr/>
        </p:nvSpPr>
        <p:spPr>
          <a:xfrm>
            <a:off x="822641" y="1840882"/>
            <a:ext cx="5704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048623" name="TextBox 9"/>
          <p:cNvSpPr txBox="1"/>
          <p:nvPr/>
        </p:nvSpPr>
        <p:spPr>
          <a:xfrm>
            <a:off x="883977" y="5075964"/>
            <a:ext cx="1047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 বস্তুর ভর </a:t>
            </a:r>
            <a:r>
              <a:rPr lang="bn-IN" sz="3200" b="1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এবং ওজনের </a:t>
            </a:r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মধ্যে পার্থক্য 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3"/>
              </a:rPr>
              <a:t>করতে পারবে।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48624" name="TextBox 10"/>
          <p:cNvSpPr txBox="1"/>
          <p:nvPr/>
        </p:nvSpPr>
        <p:spPr>
          <a:xfrm>
            <a:off x="1116904" y="3541283"/>
            <a:ext cx="10080169" cy="153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200" b="1" dirty="0">
                <a:latin typeface="NikoshBAN" pitchFamily="2" charset="0"/>
                <a:cs typeface="NikoshBAN" pitchFamily="2" charset="0"/>
                <a:sym typeface="Wingdings 3"/>
              </a:rPr>
              <a:t> নিউটনের মহাকর্ষ সূত্র বিবৃত ও ব্যাখ্যা করতে </a:t>
            </a:r>
          </a:p>
          <a:p>
            <a:pPr>
              <a:lnSpc>
                <a:spcPct val="150000"/>
              </a:lnSpc>
            </a:pPr>
            <a:r>
              <a:rPr lang="bn-IN" sz="3200" b="1" dirty="0">
                <a:latin typeface="NikoshBAN" pitchFamily="2" charset="0"/>
                <a:cs typeface="NikoshBAN" pitchFamily="2" charset="0"/>
                <a:sym typeface="Wingdings 3"/>
              </a:rPr>
              <a:t>     পারবে । </a:t>
            </a:r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87B8A10-5E43-6741-9A70-E1F270034045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/>
      <p:bldP spid="1048619" grpId="0" animBg="1"/>
      <p:bldP spid="1048622" grpId="0"/>
      <p:bldP spid="1048623" grpId="0"/>
      <p:bldP spid="10486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653" y="1130262"/>
            <a:ext cx="1843089" cy="1848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6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70" y="1093686"/>
            <a:ext cx="1832758" cy="1792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48630" name="TextBox 3"/>
          <p:cNvSpPr txBox="1"/>
          <p:nvPr/>
        </p:nvSpPr>
        <p:spPr>
          <a:xfrm>
            <a:off x="9151335" y="3127029"/>
            <a:ext cx="107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1" name="TextBox 4"/>
          <p:cNvSpPr txBox="1"/>
          <p:nvPr/>
        </p:nvSpPr>
        <p:spPr>
          <a:xfrm>
            <a:off x="5615940" y="2525655"/>
            <a:ext cx="142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আকর্ষন </a:t>
            </a: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2" name="TextBox 5"/>
          <p:cNvSpPr txBox="1"/>
          <p:nvPr/>
        </p:nvSpPr>
        <p:spPr>
          <a:xfrm>
            <a:off x="1194887" y="4256594"/>
            <a:ext cx="9572744" cy="1384995"/>
          </a:xfrm>
          <a:prstGeom prst="rect">
            <a:avLst/>
          </a:prstGeom>
          <a:gradFill>
            <a:gsLst>
              <a:gs pos="12000">
                <a:schemeClr val="bg1"/>
              </a:gs>
              <a:gs pos="39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মহাবিশ্বের যে কোন দুটি বস্তুক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একে অপরকে নিজের দিকে যে বলে আকর্ষন করে তাই মহাকর্ষ।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28" name="Straight Arrow Connector 6"/>
          <p:cNvCxnSpPr>
            <a:cxnSpLocks/>
          </p:cNvCxnSpPr>
          <p:nvPr/>
        </p:nvCxnSpPr>
        <p:spPr>
          <a:xfrm flipH="1" flipV="1">
            <a:off x="6308361" y="2194560"/>
            <a:ext cx="2363292" cy="14848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7"/>
          <p:cNvCxnSpPr>
            <a:cxnSpLocks/>
          </p:cNvCxnSpPr>
          <p:nvPr/>
        </p:nvCxnSpPr>
        <p:spPr>
          <a:xfrm>
            <a:off x="3814941" y="2173357"/>
            <a:ext cx="2384691" cy="21203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3" name="TextBox 13"/>
          <p:cNvSpPr txBox="1"/>
          <p:nvPr/>
        </p:nvSpPr>
        <p:spPr>
          <a:xfrm>
            <a:off x="2144077" y="3040005"/>
            <a:ext cx="142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মহাকাশ</a:t>
            </a: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09E237D8-CE26-A44B-9272-5B39C224903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/>
      <p:bldP spid="1048631" grpId="0"/>
      <p:bldP spid="1048632" grpId="0" animBg="1"/>
      <p:bldP spid="10486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extBox 3"/>
          <p:cNvSpPr txBox="1"/>
          <p:nvPr/>
        </p:nvSpPr>
        <p:spPr>
          <a:xfrm>
            <a:off x="1694950" y="4149593"/>
            <a:ext cx="8706350" cy="1384995"/>
          </a:xfrm>
          <a:prstGeom prst="rect">
            <a:avLst/>
          </a:prstGeom>
          <a:gradFill>
            <a:gsLst>
              <a:gs pos="12000">
                <a:schemeClr val="bg1"/>
              </a:gs>
              <a:gs pos="39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আকর্ষ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অভিকর্ষ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00" y="612428"/>
            <a:ext cx="2436845" cy="2443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35" name="TextBox 6"/>
          <p:cNvSpPr txBox="1"/>
          <p:nvPr/>
        </p:nvSpPr>
        <p:spPr>
          <a:xfrm>
            <a:off x="8984585" y="3129114"/>
            <a:ext cx="107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8" name="Picture 7" descr="manWalk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0598" y="625430"/>
            <a:ext cx="2398778" cy="2725883"/>
          </a:xfrm>
          <a:prstGeom prst="rect">
            <a:avLst/>
          </a:prstGeom>
        </p:spPr>
      </p:pic>
      <p:sp>
        <p:nvSpPr>
          <p:cNvPr id="1048636" name="TextBox 9"/>
          <p:cNvSpPr txBox="1"/>
          <p:nvPr/>
        </p:nvSpPr>
        <p:spPr>
          <a:xfrm>
            <a:off x="1408701" y="3281972"/>
            <a:ext cx="107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AA0ABFF-8285-B543-9052-3E56CCB0199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4.81481E-6 L 0.49102 0.00811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1048635" grpId="0"/>
      <p:bldP spid="10486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5"/>
          <p:cNvGrpSpPr/>
          <p:nvPr/>
        </p:nvGrpSpPr>
        <p:grpSpPr>
          <a:xfrm>
            <a:off x="8206574" y="545377"/>
            <a:ext cx="2686050" cy="1477615"/>
            <a:chOff x="9648376" y="618578"/>
            <a:chExt cx="1909048" cy="1902909"/>
          </a:xfrm>
        </p:grpSpPr>
        <p:pic>
          <p:nvPicPr>
            <p:cNvPr id="2097169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1048637" name="Flowchart: Connector 7"/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9717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652" y="2177736"/>
            <a:ext cx="2938897" cy="3618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79" name="Group 11"/>
          <p:cNvGrpSpPr/>
          <p:nvPr/>
        </p:nvGrpSpPr>
        <p:grpSpPr>
          <a:xfrm>
            <a:off x="3985427" y="513864"/>
            <a:ext cx="3503945" cy="860083"/>
            <a:chOff x="3466236" y="587580"/>
            <a:chExt cx="3503945" cy="860083"/>
          </a:xfrm>
        </p:grpSpPr>
        <p:sp>
          <p:nvSpPr>
            <p:cNvPr id="1048638" name="Rectangle: Rounded Corners 12"/>
            <p:cNvSpPr/>
            <p:nvPr/>
          </p:nvSpPr>
          <p:spPr>
            <a:xfrm>
              <a:off x="3466237" y="587580"/>
              <a:ext cx="3503944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9" name="TextBox 13"/>
            <p:cNvSpPr txBox="1"/>
            <p:nvPr/>
          </p:nvSpPr>
          <p:spPr>
            <a:xfrm>
              <a:off x="3466236" y="632900"/>
              <a:ext cx="33442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 কাজ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48640" name="TextBox 14"/>
          <p:cNvSpPr txBox="1"/>
          <p:nvPr/>
        </p:nvSpPr>
        <p:spPr>
          <a:xfrm>
            <a:off x="1299376" y="2022992"/>
            <a:ext cx="508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এক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রেডিয়ান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 ?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80" name="Group 15"/>
          <p:cNvGrpSpPr/>
          <p:nvPr/>
        </p:nvGrpSpPr>
        <p:grpSpPr>
          <a:xfrm>
            <a:off x="633563" y="1696994"/>
            <a:ext cx="7421518" cy="4083172"/>
            <a:chOff x="633563" y="1696994"/>
            <a:chExt cx="7421518" cy="4083172"/>
          </a:xfrm>
        </p:grpSpPr>
        <p:sp>
          <p:nvSpPr>
            <p:cNvPr id="1048641" name="Rectangle 16"/>
            <p:cNvSpPr/>
            <p:nvPr/>
          </p:nvSpPr>
          <p:spPr>
            <a:xfrm>
              <a:off x="633563" y="1696994"/>
              <a:ext cx="7421518" cy="4083172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42" name="Rectangle 17"/>
            <p:cNvSpPr/>
            <p:nvPr/>
          </p:nvSpPr>
          <p:spPr>
            <a:xfrm>
              <a:off x="725003" y="1806638"/>
              <a:ext cx="7227914" cy="3887410"/>
            </a:xfrm>
            <a:prstGeom prst="rect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8643" name="TextBox 18"/>
          <p:cNvSpPr txBox="1"/>
          <p:nvPr/>
        </p:nvSpPr>
        <p:spPr>
          <a:xfrm>
            <a:off x="1085547" y="2129040"/>
            <a:ext cx="457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 মহাকর্ষ কাকে বলে ? </a:t>
            </a:r>
            <a:endParaRPr lang="en-US" sz="32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4" name="TextBox 19"/>
          <p:cNvSpPr txBox="1"/>
          <p:nvPr/>
        </p:nvSpPr>
        <p:spPr>
          <a:xfrm>
            <a:off x="1099834" y="3029153"/>
            <a:ext cx="5043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অভিকর্ষ কাকে বলে ? </a:t>
            </a:r>
            <a:endParaRPr lang="en-US" sz="32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5" name="TextBox 20"/>
          <p:cNvSpPr txBox="1"/>
          <p:nvPr/>
        </p:nvSpPr>
        <p:spPr>
          <a:xfrm>
            <a:off x="1042684" y="4014990"/>
            <a:ext cx="6658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  চাঁদ এবং পৃথিবীর আকর্ষন বলকে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কি বলে ? </a:t>
            </a:r>
            <a:endParaRPr lang="en-US" sz="32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7D6E257-E55C-E04C-9775-D5F8EFA505F7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/>
      <p:bldP spid="1048644" grpId="0"/>
      <p:bldP spid="10486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Oval 1"/>
          <p:cNvSpPr/>
          <p:nvPr/>
        </p:nvSpPr>
        <p:spPr>
          <a:xfrm>
            <a:off x="2063536" y="1641645"/>
            <a:ext cx="1509485" cy="1353457"/>
          </a:xfrm>
          <a:prstGeom prst="ellipse">
            <a:avLst/>
          </a:prstGeom>
          <a:pattFill prst="pct40">
            <a:fgClr>
              <a:srgbClr val="002060"/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7" name="Oval 2"/>
          <p:cNvSpPr/>
          <p:nvPr/>
        </p:nvSpPr>
        <p:spPr>
          <a:xfrm>
            <a:off x="8766627" y="1617562"/>
            <a:ext cx="1509485" cy="1353457"/>
          </a:xfrm>
          <a:prstGeom prst="ellipse">
            <a:avLst/>
          </a:prstGeom>
          <a:pattFill prst="pct40">
            <a:fgClr>
              <a:srgbClr val="002060"/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8" name="TextBox 3"/>
          <p:cNvSpPr txBox="1"/>
          <p:nvPr/>
        </p:nvSpPr>
        <p:spPr>
          <a:xfrm>
            <a:off x="2474344" y="884168"/>
            <a:ext cx="973137" cy="84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8649" name="TextBox 4"/>
          <p:cNvSpPr txBox="1"/>
          <p:nvPr/>
        </p:nvSpPr>
        <p:spPr>
          <a:xfrm>
            <a:off x="9066356" y="855592"/>
            <a:ext cx="912328" cy="8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145730" name="Straight Arrow Connector 6"/>
          <p:cNvCxnSpPr>
            <a:cxnSpLocks/>
          </p:cNvCxnSpPr>
          <p:nvPr/>
        </p:nvCxnSpPr>
        <p:spPr>
          <a:xfrm>
            <a:off x="3180266" y="3222597"/>
            <a:ext cx="6154055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8650" name="TextBox 7"/>
          <p:cNvSpPr txBox="1"/>
          <p:nvPr/>
        </p:nvSpPr>
        <p:spPr>
          <a:xfrm>
            <a:off x="6038722" y="2514711"/>
            <a:ext cx="75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14"/>
          <p:cNvGrpSpPr/>
          <p:nvPr/>
        </p:nvGrpSpPr>
        <p:grpSpPr>
          <a:xfrm>
            <a:off x="3644214" y="2386206"/>
            <a:ext cx="5050973" cy="0"/>
            <a:chOff x="2982685" y="5077925"/>
            <a:chExt cx="6195526" cy="0"/>
          </a:xfrm>
        </p:grpSpPr>
        <p:cxnSp>
          <p:nvCxnSpPr>
            <p:cNvPr id="3145731" name="Straight Arrow Connector 8"/>
            <p:cNvCxnSpPr>
              <a:cxnSpLocks/>
            </p:cNvCxnSpPr>
            <p:nvPr/>
          </p:nvCxnSpPr>
          <p:spPr>
            <a:xfrm>
              <a:off x="4337697" y="5077925"/>
              <a:ext cx="3516604" cy="0"/>
            </a:xfrm>
            <a:prstGeom prst="straightConnector1">
              <a:avLst/>
            </a:prstGeom>
            <a:ln w="5715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45732" name="Straight Connector 12"/>
            <p:cNvCxnSpPr>
              <a:cxnSpLocks/>
            </p:cNvCxnSpPr>
            <p:nvPr/>
          </p:nvCxnSpPr>
          <p:spPr>
            <a:xfrm>
              <a:off x="6845558" y="5077925"/>
              <a:ext cx="2332653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Straight Connector 13"/>
            <p:cNvCxnSpPr>
              <a:cxnSpLocks/>
            </p:cNvCxnSpPr>
            <p:nvPr/>
          </p:nvCxnSpPr>
          <p:spPr>
            <a:xfrm>
              <a:off x="2982685" y="5077925"/>
              <a:ext cx="2332653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51" name="TextBox 15"/>
          <p:cNvSpPr txBox="1"/>
          <p:nvPr/>
        </p:nvSpPr>
        <p:spPr>
          <a:xfrm>
            <a:off x="6054628" y="1554087"/>
            <a:ext cx="631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40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2" name="TextBox 16"/>
          <p:cNvSpPr txBox="1"/>
          <p:nvPr/>
        </p:nvSpPr>
        <p:spPr>
          <a:xfrm>
            <a:off x="947425" y="3702988"/>
            <a:ext cx="5000112" cy="535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3" name="TextBox 17"/>
          <p:cNvSpPr txBox="1"/>
          <p:nvPr/>
        </p:nvSpPr>
        <p:spPr>
          <a:xfrm>
            <a:off x="1171958" y="4410874"/>
            <a:ext cx="419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 দূরত্ব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4" name="TextBox 18"/>
          <p:cNvSpPr txBox="1"/>
          <p:nvPr/>
        </p:nvSpPr>
        <p:spPr>
          <a:xfrm>
            <a:off x="947425" y="5118760"/>
            <a:ext cx="588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 আকর্ষন বলের মান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25D9732-B53E-174A-9F81-73439D2C1057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16"/>
            </a:avLst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animBg="1"/>
      <p:bldP spid="1048647" grpId="0" animBg="1"/>
      <p:bldP spid="1048648" grpId="0"/>
      <p:bldP spid="1048649" grpId="0"/>
      <p:bldP spid="1048650" grpId="0"/>
      <p:bldP spid="1048651" grpId="0"/>
      <p:bldP spid="1048652" grpId="0"/>
      <p:bldP spid="1048653" grpId="0"/>
      <p:bldP spid="10486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8|2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"/>
</p:tagLst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Atlas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Unknown User</cp:lastModifiedBy>
  <cp:revision>10</cp:revision>
  <dcterms:created xsi:type="dcterms:W3CDTF">2018-03-11T04:29:29Z</dcterms:created>
  <dcterms:modified xsi:type="dcterms:W3CDTF">2019-09-07T12:10:06Z</dcterms:modified>
</cp:coreProperties>
</file>