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sldIdLst>
    <p:sldId id="291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1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notesMaster" Target="notesMasters/notesMaster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104870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BF36B-0524-49CC-82D7-653E8AFB19EA}" type="datetimeFigureOut">
              <a:rPr lang="en-AU" smtClean="0"/>
              <a:t>8/09/2019</a:t>
            </a:fld>
            <a:endParaRPr lang="en-AU"/>
          </a:p>
        </p:txBody>
      </p:sp>
      <p:sp>
        <p:nvSpPr>
          <p:cNvPr id="104870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104870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04870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104870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5288BB-0B47-4282-8CB0-9C4A5F9272A9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5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58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104858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288BB-0B47-4282-8CB0-9C4A5F9272A9}" type="slidenum">
              <a:rPr lang="en-AU" smtClean="0"/>
              <a:t>1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252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325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847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275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310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9/8/2019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963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9/8/2019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440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9/8/2019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16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9/8/2019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2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9/8/2019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381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9/8/2019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924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2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image" Target="../media/image3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454107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7.jpe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23.jpeg" /><Relationship Id="rId4" Type="http://schemas.openxmlformats.org/officeDocument/2006/relationships/image" Target="../media/image22.jpe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 /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27.jpeg" /><Relationship Id="rId4" Type="http://schemas.openxmlformats.org/officeDocument/2006/relationships/image" Target="../media/image26.jpe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 /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0.jpeg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TextBox 1"/>
          <p:cNvSpPr txBox="1"/>
          <p:nvPr/>
        </p:nvSpPr>
        <p:spPr>
          <a:xfrm>
            <a:off x="1923143" y="371061"/>
            <a:ext cx="879928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1500" dirty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AU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5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2177001"/>
            <a:ext cx="10002616" cy="4543981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9954E348-E8BD-A944-829F-39098ECC37CC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4" grpId="0"/>
      <p:bldP spid="104858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3792" y="4058570"/>
            <a:ext cx="3363638" cy="2640445"/>
          </a:xfrm>
          <a:prstGeom prst="rect">
            <a:avLst/>
          </a:prstGeom>
        </p:spPr>
      </p:pic>
      <p:pic>
        <p:nvPicPr>
          <p:cNvPr id="209716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859" y="4060903"/>
            <a:ext cx="3584714" cy="2632418"/>
          </a:xfrm>
          <a:prstGeom prst="rect">
            <a:avLst/>
          </a:prstGeom>
        </p:spPr>
      </p:pic>
      <p:pic>
        <p:nvPicPr>
          <p:cNvPr id="2097163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182" y="4055208"/>
            <a:ext cx="3072642" cy="2643808"/>
          </a:xfrm>
          <a:prstGeom prst="rect">
            <a:avLst/>
          </a:prstGeom>
        </p:spPr>
      </p:pic>
      <p:sp>
        <p:nvSpPr>
          <p:cNvPr id="1048611" name="TextBox 4"/>
          <p:cNvSpPr txBox="1"/>
          <p:nvPr/>
        </p:nvSpPr>
        <p:spPr>
          <a:xfrm>
            <a:off x="1033671" y="304800"/>
            <a:ext cx="2239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প্রতিকার</a:t>
            </a:r>
            <a:endParaRPr lang="en-AU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12" name="TextBox 5"/>
          <p:cNvSpPr txBox="1"/>
          <p:nvPr/>
        </p:nvSpPr>
        <p:spPr>
          <a:xfrm>
            <a:off x="3503938" y="244275"/>
            <a:ext cx="7574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কৃত্রিম আঁশ, ফুলের রেণু শ্বাসের সাথে যেন ফুসফুসে 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না ঢুকে</a:t>
            </a:r>
            <a:endParaRPr lang="en-AU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13" name="TextBox 6"/>
          <p:cNvSpPr txBox="1"/>
          <p:nvPr/>
        </p:nvSpPr>
        <p:spPr>
          <a:xfrm>
            <a:off x="1113182" y="1828800"/>
            <a:ext cx="1961322" cy="1348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অ্যালার্জি যুক্ত খাদ্য না খাওয়া </a:t>
            </a:r>
            <a:endParaRPr lang="en-AU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14" name="Down Arrow 7"/>
          <p:cNvSpPr/>
          <p:nvPr/>
        </p:nvSpPr>
        <p:spPr>
          <a:xfrm>
            <a:off x="1842052" y="302149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48615" name="Down Arrow 9"/>
          <p:cNvSpPr/>
          <p:nvPr/>
        </p:nvSpPr>
        <p:spPr>
          <a:xfrm rot="1394468">
            <a:off x="7053900" y="1654171"/>
            <a:ext cx="484632" cy="20720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48616" name="Down Arrow 10"/>
          <p:cNvSpPr/>
          <p:nvPr/>
        </p:nvSpPr>
        <p:spPr>
          <a:xfrm rot="19076509">
            <a:off x="8927989" y="1380607"/>
            <a:ext cx="484632" cy="2375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45BAB34D-5E01-4B49-9DAE-2FA3781D3C53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1" grpId="0"/>
      <p:bldP spid="1048612" grpId="0"/>
      <p:bldP spid="1048613" grpId="0"/>
      <p:bldP spid="1048614" grpId="0" animBg="1"/>
      <p:bldP spid="1048615" grpId="0" animBg="1"/>
      <p:bldP spid="10486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8774" y="2903447"/>
            <a:ext cx="4159319" cy="2982153"/>
          </a:xfrm>
          <a:prstGeom prst="rect">
            <a:avLst/>
          </a:prstGeom>
        </p:spPr>
      </p:pic>
      <p:pic>
        <p:nvPicPr>
          <p:cNvPr id="2097165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242" y="2903447"/>
            <a:ext cx="4580323" cy="2982153"/>
          </a:xfrm>
          <a:prstGeom prst="rect">
            <a:avLst/>
          </a:prstGeom>
        </p:spPr>
      </p:pic>
      <p:sp>
        <p:nvSpPr>
          <p:cNvPr id="1048617" name="TextBox 3"/>
          <p:cNvSpPr txBox="1"/>
          <p:nvPr/>
        </p:nvSpPr>
        <p:spPr>
          <a:xfrm>
            <a:off x="1285461" y="384313"/>
            <a:ext cx="3286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endParaRPr lang="en-AU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A4E7798E-F67A-CE47-BDF8-96B3AAC03081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571" y="637761"/>
            <a:ext cx="4129517" cy="3828222"/>
          </a:xfrm>
          <a:prstGeom prst="rect">
            <a:avLst/>
          </a:prstGeom>
        </p:spPr>
      </p:pic>
      <p:sp>
        <p:nvSpPr>
          <p:cNvPr id="1048618" name="TextBox 2"/>
          <p:cNvSpPr txBox="1"/>
          <p:nvPr/>
        </p:nvSpPr>
        <p:spPr>
          <a:xfrm>
            <a:off x="6895074" y="5620302"/>
            <a:ext cx="2773680" cy="8153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ব্রংকাইটিস</a:t>
            </a:r>
            <a:endParaRPr lang="en-AU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19" name="TextBox 3"/>
          <p:cNvSpPr txBox="1"/>
          <p:nvPr/>
        </p:nvSpPr>
        <p:spPr>
          <a:xfrm>
            <a:off x="882406" y="5523618"/>
            <a:ext cx="3281680" cy="1056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শ্বাসনালির ভিতরের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ঝিল্লিতে প্রদাহ </a:t>
            </a:r>
            <a:endParaRPr lang="en-AU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20" name="Down Arrow 4"/>
          <p:cNvSpPr/>
          <p:nvPr/>
        </p:nvSpPr>
        <p:spPr>
          <a:xfrm rot="3979089">
            <a:off x="3505493" y="2522239"/>
            <a:ext cx="363771" cy="17608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48621" name="Right Arrow 5"/>
          <p:cNvSpPr/>
          <p:nvPr/>
        </p:nvSpPr>
        <p:spPr>
          <a:xfrm rot="17827713">
            <a:off x="1371889" y="4684332"/>
            <a:ext cx="1399325" cy="3511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48622" name="Down Arrow 12"/>
          <p:cNvSpPr/>
          <p:nvPr/>
        </p:nvSpPr>
        <p:spPr>
          <a:xfrm rot="4937325">
            <a:off x="4897335" y="-769047"/>
            <a:ext cx="289360" cy="46289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48623" name="TextBox 13"/>
          <p:cNvSpPr txBox="1"/>
          <p:nvPr/>
        </p:nvSpPr>
        <p:spPr>
          <a:xfrm>
            <a:off x="7566992" y="954156"/>
            <a:ext cx="3218180" cy="574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 শ্বাসনালী</a:t>
            </a:r>
            <a:endParaRPr lang="en-AU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6B14154E-AE8A-E340-B103-1C49F001AA0C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4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4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4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4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8" grpId="0"/>
      <p:bldP spid="1048619" grpId="0"/>
      <p:bldP spid="1048621" grpId="0" animBg="1"/>
      <p:bldP spid="1048622" grpId="0" animBg="1"/>
      <p:bldP spid="10486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extBox 1"/>
          <p:cNvSpPr txBox="1"/>
          <p:nvPr/>
        </p:nvSpPr>
        <p:spPr>
          <a:xfrm>
            <a:off x="954157" y="278296"/>
            <a:ext cx="1950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লক্ষণ </a:t>
            </a:r>
            <a:endParaRPr lang="en-AU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25" name="TextBox 2"/>
          <p:cNvSpPr txBox="1"/>
          <p:nvPr/>
        </p:nvSpPr>
        <p:spPr>
          <a:xfrm>
            <a:off x="887896" y="1643270"/>
            <a:ext cx="1514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কাশি </a:t>
            </a:r>
            <a:endParaRPr lang="en-AU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26" name="TextBox 3"/>
          <p:cNvSpPr txBox="1"/>
          <p:nvPr/>
        </p:nvSpPr>
        <p:spPr>
          <a:xfrm>
            <a:off x="3538330" y="1577010"/>
            <a:ext cx="1245704" cy="1158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বুকে ব্যাথা </a:t>
            </a:r>
            <a:endParaRPr lang="en-AU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27" name="TextBox 4"/>
          <p:cNvSpPr txBox="1"/>
          <p:nvPr/>
        </p:nvSpPr>
        <p:spPr>
          <a:xfrm>
            <a:off x="6520069" y="1696277"/>
            <a:ext cx="894079" cy="6248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জ্বর </a:t>
            </a:r>
            <a:endParaRPr lang="en-AU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28" name="TextBox 5"/>
          <p:cNvSpPr txBox="1"/>
          <p:nvPr/>
        </p:nvSpPr>
        <p:spPr>
          <a:xfrm>
            <a:off x="9212540" y="1718021"/>
            <a:ext cx="2091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দুর্বলতা</a:t>
            </a:r>
            <a:endParaRPr lang="en-AU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6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36" y="3021496"/>
            <a:ext cx="2381250" cy="2230920"/>
          </a:xfrm>
          <a:prstGeom prst="rect">
            <a:avLst/>
          </a:prstGeom>
        </p:spPr>
      </p:pic>
      <p:pic>
        <p:nvPicPr>
          <p:cNvPr id="209716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4502" y="3008243"/>
            <a:ext cx="2619375" cy="2286209"/>
          </a:xfrm>
          <a:prstGeom prst="rect">
            <a:avLst/>
          </a:prstGeom>
        </p:spPr>
      </p:pic>
      <p:pic>
        <p:nvPicPr>
          <p:cNvPr id="209716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0469" y="2994992"/>
            <a:ext cx="2619375" cy="2339216"/>
          </a:xfrm>
          <a:prstGeom prst="rect">
            <a:avLst/>
          </a:prstGeom>
        </p:spPr>
      </p:pic>
      <p:pic>
        <p:nvPicPr>
          <p:cNvPr id="209717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1709" y="2994992"/>
            <a:ext cx="3491367" cy="2339216"/>
          </a:xfrm>
          <a:prstGeom prst="rect">
            <a:avLst/>
          </a:prstGeom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78334B76-CBCB-BE45-AFE0-2B6F307B0490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48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4" grpId="0"/>
      <p:bldP spid="1048625" grpId="0"/>
      <p:bldP spid="1048626" grpId="0"/>
      <p:bldP spid="1048627" grpId="0"/>
      <p:bldP spid="10486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TextBox 1"/>
          <p:cNvSpPr txBox="1"/>
          <p:nvPr/>
        </p:nvSpPr>
        <p:spPr>
          <a:xfrm>
            <a:off x="1166191" y="424070"/>
            <a:ext cx="20505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প্রতিকার</a:t>
            </a:r>
            <a:endParaRPr lang="en-AU" sz="40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71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0140" y="4068419"/>
            <a:ext cx="2557041" cy="2413138"/>
          </a:xfrm>
          <a:prstGeom prst="rect">
            <a:avLst/>
          </a:prstGeom>
        </p:spPr>
      </p:pic>
      <p:pic>
        <p:nvPicPr>
          <p:cNvPr id="2097172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191" y="4068419"/>
            <a:ext cx="3615566" cy="2471736"/>
          </a:xfrm>
          <a:prstGeom prst="rect">
            <a:avLst/>
          </a:prstGeom>
        </p:spPr>
      </p:pic>
      <p:pic>
        <p:nvPicPr>
          <p:cNvPr id="2097173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9831" y="4099837"/>
            <a:ext cx="3579089" cy="2381720"/>
          </a:xfrm>
          <a:prstGeom prst="rect">
            <a:avLst/>
          </a:prstGeom>
        </p:spPr>
      </p:pic>
      <p:pic>
        <p:nvPicPr>
          <p:cNvPr id="2097174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2481" y="606909"/>
            <a:ext cx="2886075" cy="2258253"/>
          </a:xfrm>
          <a:prstGeom prst="rect">
            <a:avLst/>
          </a:prstGeom>
        </p:spPr>
      </p:pic>
      <p:sp>
        <p:nvSpPr>
          <p:cNvPr id="1048630" name="TextBox 6"/>
          <p:cNvSpPr txBox="1"/>
          <p:nvPr/>
        </p:nvSpPr>
        <p:spPr>
          <a:xfrm rot="18985291">
            <a:off x="4664764" y="1301582"/>
            <a:ext cx="3114261" cy="1285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এসব পরিহার করা </a:t>
            </a:r>
            <a:endParaRPr lang="en-AU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31" name="Right Arrow 7"/>
          <p:cNvSpPr/>
          <p:nvPr/>
        </p:nvSpPr>
        <p:spPr>
          <a:xfrm>
            <a:off x="7341705" y="1736036"/>
            <a:ext cx="144448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48632" name="Down Arrow 8"/>
          <p:cNvSpPr/>
          <p:nvPr/>
        </p:nvSpPr>
        <p:spPr>
          <a:xfrm rot="21102317">
            <a:off x="5954088" y="2707869"/>
            <a:ext cx="484632" cy="17585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48633" name="Down Arrow 9"/>
          <p:cNvSpPr/>
          <p:nvPr/>
        </p:nvSpPr>
        <p:spPr>
          <a:xfrm rot="18921554">
            <a:off x="7561073" y="1924307"/>
            <a:ext cx="484632" cy="30725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48634" name="TextBox 10"/>
          <p:cNvSpPr txBox="1"/>
          <p:nvPr/>
        </p:nvSpPr>
        <p:spPr>
          <a:xfrm>
            <a:off x="848139" y="1921565"/>
            <a:ext cx="2928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মদপান না করা</a:t>
            </a:r>
            <a:endParaRPr lang="en-AU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35" name="Down Arrow 11"/>
          <p:cNvSpPr/>
          <p:nvPr/>
        </p:nvSpPr>
        <p:spPr>
          <a:xfrm>
            <a:off x="1523999" y="259742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5FBF2854-B71F-6D4B-98A8-47265344A51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9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9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9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9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9" grpId="0"/>
      <p:bldP spid="1048630" grpId="0"/>
      <p:bldP spid="1048631" grpId="0" animBg="1"/>
      <p:bldP spid="1048632" grpId="0" animBg="1"/>
      <p:bldP spid="1048633" grpId="0" animBg="1"/>
      <p:bldP spid="1048634" grpId="0"/>
      <p:bldP spid="10486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TextBox 1"/>
          <p:cNvSpPr txBox="1"/>
          <p:nvPr/>
        </p:nvSpPr>
        <p:spPr>
          <a:xfrm>
            <a:off x="1921564" y="516834"/>
            <a:ext cx="3472069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প্রতিরোধ </a:t>
            </a:r>
            <a:endParaRPr lang="en-AU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75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670" y="3949147"/>
            <a:ext cx="3472070" cy="2584174"/>
          </a:xfrm>
          <a:prstGeom prst="rect">
            <a:avLst/>
          </a:prstGeom>
        </p:spPr>
      </p:pic>
      <p:pic>
        <p:nvPicPr>
          <p:cNvPr id="2097176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547" y="861005"/>
            <a:ext cx="3411219" cy="2701785"/>
          </a:xfrm>
          <a:prstGeom prst="rect">
            <a:avLst/>
          </a:prstGeom>
        </p:spPr>
      </p:pic>
      <p:pic>
        <p:nvPicPr>
          <p:cNvPr id="2097177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547" y="3949147"/>
            <a:ext cx="3631097" cy="2613031"/>
          </a:xfrm>
          <a:prstGeom prst="rect">
            <a:avLst/>
          </a:prstGeom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E6C7B2DE-F8D6-4344-9411-1C50C4095AB9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9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9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9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extBox 1"/>
          <p:cNvSpPr txBox="1"/>
          <p:nvPr/>
        </p:nvSpPr>
        <p:spPr>
          <a:xfrm>
            <a:off x="4015409" y="331303"/>
            <a:ext cx="3975652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6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AU" sz="66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38" name="TextBox 2"/>
          <p:cNvSpPr txBox="1"/>
          <p:nvPr/>
        </p:nvSpPr>
        <p:spPr>
          <a:xfrm>
            <a:off x="961572" y="3034747"/>
            <a:ext cx="10488306" cy="258532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শ্বসন তন্ত্রের রোগ প্রতিরোধে কিভাবে সচেতনতা সৃষ্টি করা যায় তা অলোচনা কারে খাতায় লিখ। </a:t>
            </a:r>
            <a:endParaRPr lang="en-AU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BAEEDCB1-DD38-BF44-94EA-FE229ADF2256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7" grpId="0" animBg="1"/>
      <p:bldP spid="10486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TextBox 1"/>
          <p:cNvSpPr txBox="1"/>
          <p:nvPr/>
        </p:nvSpPr>
        <p:spPr>
          <a:xfrm>
            <a:off x="1391478" y="490331"/>
            <a:ext cx="5156660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80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AU" sz="8000" b="1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40" name="TextBox 2"/>
          <p:cNvSpPr txBox="1"/>
          <p:nvPr/>
        </p:nvSpPr>
        <p:spPr>
          <a:xfrm>
            <a:off x="1245704" y="2570920"/>
            <a:ext cx="3776869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হাঁপানি কাকে বলে? </a:t>
            </a:r>
            <a:endParaRPr lang="en-AU" sz="32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41" name="TextBox 3"/>
          <p:cNvSpPr txBox="1"/>
          <p:nvPr/>
        </p:nvSpPr>
        <p:spPr>
          <a:xfrm>
            <a:off x="1219199" y="3617842"/>
            <a:ext cx="10138229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ব্রংকাইটিস রোগ কেন হয় ?</a:t>
            </a:r>
            <a:endParaRPr lang="en-AU" sz="36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42" name="TextBox 4"/>
          <p:cNvSpPr txBox="1"/>
          <p:nvPr/>
        </p:nvSpPr>
        <p:spPr>
          <a:xfrm>
            <a:off x="1205947" y="4704524"/>
            <a:ext cx="10138228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৩।হাঁপানি রোগের প্রতিরোধ কি কি </a:t>
            </a:r>
            <a:r>
              <a:rPr lang="bn-IN" sz="32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AU" sz="32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43" name="TextBox 5"/>
          <p:cNvSpPr txBox="1"/>
          <p:nvPr/>
        </p:nvSpPr>
        <p:spPr>
          <a:xfrm>
            <a:off x="1232452" y="5857460"/>
            <a:ext cx="10111723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৪।শিশু বা বয়স্কদের ঠাণ্ডা লাগলে কি সমস্যা হাতে পারে ? </a:t>
            </a:r>
            <a:endParaRPr lang="en-AU" sz="36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58D34379-47CC-174F-9949-15075920336D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9" grpId="0" animBg="1"/>
      <p:bldP spid="1048640" grpId="0" animBg="1"/>
      <p:bldP spid="1048641" grpId="0" animBg="1"/>
      <p:bldP spid="1048642" grpId="0" animBg="1"/>
      <p:bldP spid="104864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TextBox 1"/>
          <p:cNvSpPr txBox="1"/>
          <p:nvPr/>
        </p:nvSpPr>
        <p:spPr>
          <a:xfrm>
            <a:off x="2610679" y="808381"/>
            <a:ext cx="7458607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বাড়ির কাজ</a:t>
            </a:r>
            <a:endParaRPr lang="en-AU" sz="66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45" name="TextBox 2"/>
          <p:cNvSpPr txBox="1"/>
          <p:nvPr/>
        </p:nvSpPr>
        <p:spPr>
          <a:xfrm>
            <a:off x="1088571" y="4100745"/>
            <a:ext cx="10432144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হাঁপানি ও ব্রংকাইটিস রোগে অনেক সময় কাশির সাথে কফ বের হয় কেন</a:t>
            </a:r>
            <a:r>
              <a:rPr lang="en-AU" sz="40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AU" sz="24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2BB5209B-0E14-FC40-B7C5-38AC3E8CB543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48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4" grpId="0" animBg="1"/>
      <p:bldP spid="104864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38E18895-5193-7143-B053-469B458360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29" y="254000"/>
            <a:ext cx="10268857" cy="6350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7"/>
          <a:stretch/>
        </p:blipFill>
        <p:spPr bwMode="auto">
          <a:xfrm>
            <a:off x="2692400" y="882876"/>
            <a:ext cx="9152697" cy="5721124"/>
          </a:xfrm>
          <a:prstGeom prst="flowChartDelay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A28847E3-3C3D-D745-8235-681E0D4ECEB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761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extBox 1"/>
          <p:cNvSpPr txBox="1"/>
          <p:nvPr/>
        </p:nvSpPr>
        <p:spPr>
          <a:xfrm>
            <a:off x="1789045" y="702365"/>
            <a:ext cx="76637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AU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589" name="TextBox 2"/>
          <p:cNvSpPr txBox="1"/>
          <p:nvPr/>
        </p:nvSpPr>
        <p:spPr>
          <a:xfrm>
            <a:off x="-412677" y="1518077"/>
            <a:ext cx="9865496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7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করুনা কান্ত অধিকারী</a:t>
            </a:r>
            <a:endParaRPr lang="zh-CN" altLang="en-US" sz="7700">
              <a:solidFill>
                <a:srgbClr val="00B050"/>
              </a:solidFill>
            </a:endParaRPr>
          </a:p>
          <a:p>
            <a:pPr algn="ctr"/>
            <a:r>
              <a:rPr lang="bn-IN" alt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সহঃ শিক্ষক (বিজ্ঞান) </a:t>
            </a:r>
            <a:endParaRPr lang="zh-CN" altLang="en-US" sz="4400">
              <a:solidFill>
                <a:srgbClr val="00B050"/>
              </a:solidFill>
            </a:endParaRPr>
          </a:p>
          <a:p>
            <a:pPr algn="ctr"/>
            <a:r>
              <a:rPr lang="bn-IN" alt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ডিমলা তিত পাড়া আদর্শ উচ্চ বিদ্যালয় </a:t>
            </a:r>
            <a:endParaRPr lang="zh-CN" altLang="en-US" sz="4400">
              <a:solidFill>
                <a:srgbClr val="00B050"/>
              </a:solidFill>
            </a:endParaRPr>
          </a:p>
          <a:p>
            <a:pPr algn="ctr"/>
            <a:r>
              <a:rPr lang="bn-IN" alt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ডিমলা নীলফামারী </a:t>
            </a:r>
            <a:endParaRPr lang="zh-CN" altLang="en-US" sz="4400">
              <a:solidFill>
                <a:srgbClr val="00B050"/>
              </a:solidFill>
            </a:endParaRPr>
          </a:p>
          <a:p>
            <a:pPr algn="ctr"/>
            <a:r>
              <a:rPr lang="bn-IN" alt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📱০১৭৩৭-৪৭৮২৮৪ </a:t>
            </a:r>
            <a:endParaRPr lang="zh-CN" altLang="en-US" sz="4400">
              <a:solidFill>
                <a:srgbClr val="00B050"/>
              </a:solidFill>
            </a:endParaRPr>
          </a:p>
          <a:p>
            <a:pPr algn="ctr"/>
            <a:r>
              <a:rPr lang="bn-IN" alt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মেইলঃ  vavogura@gmail</a:t>
            </a:r>
            <a:r>
              <a:rPr lang="bn-IN" altLang="en-US" sz="440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.com</a:t>
            </a:r>
            <a:endParaRPr lang="zh-CN" altLang="en-US" sz="4400">
              <a:solidFill>
                <a:srgbClr val="00B050"/>
              </a:solidFill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1EFC8C93-EC1A-124C-8AF1-DA97E9C392A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4F8DBC48-DC4E-0E42-A304-5F9BD82CFD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897" y="607562"/>
            <a:ext cx="2493968" cy="2549296"/>
          </a:xfrm>
          <a:prstGeom prst="rect">
            <a:avLst/>
          </a:prstGeom>
          <a:effectLst>
            <a:reflection blurRad="6350" stA="50000" endA="300" endPos="55500" dist="1016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48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048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8" grpId="0"/>
      <p:bldP spid="104858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TextBox 1"/>
          <p:cNvSpPr txBox="1"/>
          <p:nvPr/>
        </p:nvSpPr>
        <p:spPr>
          <a:xfrm>
            <a:off x="2648068" y="1986279"/>
            <a:ext cx="8203095" cy="2885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শ্রেণি-১০ম  </a:t>
            </a:r>
          </a:p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বিষয়-জীববিজ্ঞান </a:t>
            </a:r>
            <a:endParaRPr lang="en-AU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A94B8B91-A575-AB4D-B919-F5E785C2ED95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0" grpId="0"/>
      <p:bldP spid="104859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TextBox 1"/>
          <p:cNvSpPr txBox="1"/>
          <p:nvPr/>
        </p:nvSpPr>
        <p:spPr>
          <a:xfrm>
            <a:off x="5035826" y="1709530"/>
            <a:ext cx="233680" cy="3581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/>
              <a:t>                                            </a:t>
            </a:r>
            <a:endParaRPr lang="en-AU"/>
          </a:p>
        </p:txBody>
      </p:sp>
      <p:sp>
        <p:nvSpPr>
          <p:cNvPr id="1048592" name="TextBox 2"/>
          <p:cNvSpPr txBox="1"/>
          <p:nvPr/>
        </p:nvSpPr>
        <p:spPr>
          <a:xfrm>
            <a:off x="4890052" y="1391478"/>
            <a:ext cx="233680" cy="3581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/>
          </a:p>
        </p:txBody>
      </p:sp>
      <p:pic>
        <p:nvPicPr>
          <p:cNvPr id="209715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7" y="1570548"/>
            <a:ext cx="4553857" cy="5125727"/>
          </a:xfrm>
          <a:prstGeom prst="rect">
            <a:avLst/>
          </a:prstGeom>
        </p:spPr>
      </p:pic>
      <p:sp>
        <p:nvSpPr>
          <p:cNvPr id="1048593" name="TextBox 4"/>
          <p:cNvSpPr txBox="1"/>
          <p:nvPr/>
        </p:nvSpPr>
        <p:spPr>
          <a:xfrm>
            <a:off x="7646504" y="2849217"/>
            <a:ext cx="233679" cy="3581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  <p:pic>
        <p:nvPicPr>
          <p:cNvPr id="2097154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3910" y="1570548"/>
            <a:ext cx="5130233" cy="51418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6E2B99-B9DD-B34B-B88F-169362DE3C0C}"/>
              </a:ext>
            </a:extLst>
          </p:cNvPr>
          <p:cNvSpPr txBox="1"/>
          <p:nvPr/>
        </p:nvSpPr>
        <p:spPr>
          <a:xfrm>
            <a:off x="2285658" y="161725"/>
            <a:ext cx="82822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6000"/>
              <a:t>নিচের চিত্রগুলোলক্ষ করো</a:t>
            </a:r>
            <a:endParaRPr lang="en-US" sz="6000"/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FAF14D30-F121-6D44-9162-38F8BEBC141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11236DEA-5827-FE40-8E0A-C97761F077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57" y="290287"/>
            <a:ext cx="10377713" cy="63137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EDC58F-E683-7644-BE5F-005459F9E67B}"/>
              </a:ext>
            </a:extLst>
          </p:cNvPr>
          <p:cNvSpPr txBox="1"/>
          <p:nvPr/>
        </p:nvSpPr>
        <p:spPr>
          <a:xfrm>
            <a:off x="1941287" y="3630695"/>
            <a:ext cx="727528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6000">
                <a:solidFill>
                  <a:srgbClr val="FF0000"/>
                </a:solidFill>
              </a:rPr>
              <a:t>শ্বাসনালি সংক্রান্ত রোগ ( হাঁপানি ও</a:t>
            </a:r>
            <a:r>
              <a:rPr lang="bn-IN" sz="600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ব্রংকাইটিস)</a:t>
            </a:r>
            <a:r>
              <a:rPr lang="bn-IN" sz="6000">
                <a:solidFill>
                  <a:srgbClr val="FF0000"/>
                </a:solidFill>
              </a:rPr>
              <a:t> </a:t>
            </a:r>
            <a:endParaRPr lang="en-US" sz="600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BB1FC0B-780A-8342-AE36-EAAF79F23FA3}"/>
              </a:ext>
            </a:extLst>
          </p:cNvPr>
          <p:cNvSpPr/>
          <p:nvPr/>
        </p:nvSpPr>
        <p:spPr>
          <a:xfrm>
            <a:off x="2104572" y="990601"/>
            <a:ext cx="7971971" cy="89625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/>
              <a:t>আজকের পাঠ</a:t>
            </a:r>
            <a:endParaRPr lang="en-US" sz="6600"/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FC84FB67-045F-C64B-B75A-78CE8E8C4C36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extBox 1"/>
          <p:cNvSpPr txBox="1"/>
          <p:nvPr/>
        </p:nvSpPr>
        <p:spPr>
          <a:xfrm>
            <a:off x="993915" y="2679114"/>
            <a:ext cx="11131825" cy="334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 হাঁপানি ও ব্রংকাইটিস কি তা বলতে পারবে;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 হাঁপানি রোগের লক্ষণ , কারণ , প্রতিরোধ ও প্রতিকার কৌশল ব্যাখ্যা করতে পারবে; 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৩।ব্রংকাইটিস রোগের লক্ষণ , প্রতিরোধ, প্রতিকারের কৌশল বর্ণনা কারতে পারবে। </a:t>
            </a:r>
            <a:endParaRPr lang="en-AU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596" name="TextBox 2"/>
          <p:cNvSpPr txBox="1"/>
          <p:nvPr/>
        </p:nvSpPr>
        <p:spPr>
          <a:xfrm>
            <a:off x="993915" y="1073427"/>
            <a:ext cx="927494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শিক্ষার্থীরা,</a:t>
            </a:r>
            <a:endParaRPr lang="en-AU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CA2AB8E0-9707-0B4E-953D-A0672AE819A9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48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048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5" grpId="0"/>
      <p:bldP spid="104859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411" y="1656521"/>
            <a:ext cx="4153474" cy="3326089"/>
          </a:xfrm>
          <a:prstGeom prst="rect">
            <a:avLst/>
          </a:prstGeom>
        </p:spPr>
      </p:pic>
      <p:pic>
        <p:nvPicPr>
          <p:cNvPr id="209715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352" y="1470992"/>
            <a:ext cx="3639082" cy="3527356"/>
          </a:xfrm>
          <a:prstGeom prst="rect">
            <a:avLst/>
          </a:prstGeom>
        </p:spPr>
      </p:pic>
      <p:sp>
        <p:nvSpPr>
          <p:cNvPr id="1048597" name="Right Arrow 1"/>
          <p:cNvSpPr/>
          <p:nvPr/>
        </p:nvSpPr>
        <p:spPr>
          <a:xfrm rot="17921759">
            <a:off x="7928199" y="4749642"/>
            <a:ext cx="2224832" cy="2424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48598" name="TextBox 3"/>
          <p:cNvSpPr txBox="1"/>
          <p:nvPr/>
        </p:nvSpPr>
        <p:spPr>
          <a:xfrm>
            <a:off x="6096000" y="6189214"/>
            <a:ext cx="3527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 শ্বাসনালী</a:t>
            </a:r>
            <a:endParaRPr lang="en-AU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599" name="Down Arrow 4"/>
          <p:cNvSpPr/>
          <p:nvPr/>
        </p:nvSpPr>
        <p:spPr>
          <a:xfrm rot="19415445">
            <a:off x="9004986" y="1261405"/>
            <a:ext cx="298202" cy="14188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48600" name="TextBox 6"/>
          <p:cNvSpPr txBox="1"/>
          <p:nvPr/>
        </p:nvSpPr>
        <p:spPr>
          <a:xfrm>
            <a:off x="5468123" y="623045"/>
            <a:ext cx="3853180" cy="6883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সংকুচিত শ্বাসনালী</a:t>
            </a:r>
            <a:endParaRPr lang="en-AU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2BB4BB54-EFAD-294C-B71F-DA1968F61F06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97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485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7" grpId="0" animBg="1"/>
      <p:bldP spid="1048598" grpId="0"/>
      <p:bldP spid="1048599" grpId="0" animBg="1"/>
      <p:bldP spid="104860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7763" y="4246474"/>
            <a:ext cx="3515470" cy="2346690"/>
          </a:xfrm>
          <a:prstGeom prst="rect">
            <a:avLst/>
          </a:prstGeom>
        </p:spPr>
      </p:pic>
      <p:pic>
        <p:nvPicPr>
          <p:cNvPr id="2097158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217" y="4227444"/>
            <a:ext cx="3555044" cy="2365720"/>
          </a:xfrm>
          <a:prstGeom prst="rect">
            <a:avLst/>
          </a:prstGeom>
        </p:spPr>
      </p:pic>
      <p:sp>
        <p:nvSpPr>
          <p:cNvPr id="1048601" name="TextBox 3"/>
          <p:cNvSpPr txBox="1"/>
          <p:nvPr/>
        </p:nvSpPr>
        <p:spPr>
          <a:xfrm>
            <a:off x="1152938" y="318052"/>
            <a:ext cx="3836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endParaRPr lang="en-AU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2" name="TextBox 4"/>
          <p:cNvSpPr txBox="1"/>
          <p:nvPr/>
        </p:nvSpPr>
        <p:spPr>
          <a:xfrm>
            <a:off x="1616766" y="2093843"/>
            <a:ext cx="2672080" cy="6248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হঠাৎ শ্বাস কষ্ট</a:t>
            </a:r>
            <a:endParaRPr lang="en-AU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3" name="TextBox 5"/>
          <p:cNvSpPr txBox="1"/>
          <p:nvPr/>
        </p:nvSpPr>
        <p:spPr>
          <a:xfrm>
            <a:off x="6353754" y="2058094"/>
            <a:ext cx="4221480" cy="6248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দম বন্ধ  হওয়ার অবস্থা </a:t>
            </a:r>
            <a:endParaRPr lang="en-AU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4" name="Down Arrow 6"/>
          <p:cNvSpPr/>
          <p:nvPr/>
        </p:nvSpPr>
        <p:spPr>
          <a:xfrm>
            <a:off x="2650435" y="306125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48605" name="Down Arrow 7"/>
          <p:cNvSpPr/>
          <p:nvPr/>
        </p:nvSpPr>
        <p:spPr>
          <a:xfrm>
            <a:off x="8733182" y="272994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DF794499-6E9F-5742-B1F0-711E5EFBAD6F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8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1" grpId="0"/>
      <p:bldP spid="1048602" grpId="0"/>
      <p:bldP spid="1048603" grpId="0"/>
      <p:bldP spid="1048604" grpId="0" animBg="1"/>
      <p:bldP spid="104860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1411" y="3651914"/>
            <a:ext cx="4426227" cy="2875722"/>
          </a:xfrm>
          <a:prstGeom prst="rect">
            <a:avLst/>
          </a:prstGeom>
        </p:spPr>
      </p:pic>
      <p:pic>
        <p:nvPicPr>
          <p:cNvPr id="2097160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666" y="3752513"/>
            <a:ext cx="4727211" cy="2803041"/>
          </a:xfrm>
          <a:prstGeom prst="rect">
            <a:avLst/>
          </a:prstGeom>
        </p:spPr>
      </p:pic>
      <p:sp>
        <p:nvSpPr>
          <p:cNvPr id="1048606" name="TextBox 3"/>
          <p:cNvSpPr txBox="1"/>
          <p:nvPr/>
        </p:nvSpPr>
        <p:spPr>
          <a:xfrm>
            <a:off x="1192696" y="397566"/>
            <a:ext cx="22317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কারণ </a:t>
            </a:r>
            <a:endParaRPr lang="en-AU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7" name="TextBox 4"/>
          <p:cNvSpPr txBox="1"/>
          <p:nvPr/>
        </p:nvSpPr>
        <p:spPr>
          <a:xfrm>
            <a:off x="968634" y="2300246"/>
            <a:ext cx="3878580" cy="6248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অ্যালার্জি যুক্ত খাবার </a:t>
            </a:r>
            <a:endParaRPr lang="en-AU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8" name="TextBox 5"/>
          <p:cNvSpPr txBox="1"/>
          <p:nvPr/>
        </p:nvSpPr>
        <p:spPr>
          <a:xfrm>
            <a:off x="8163339" y="1987826"/>
            <a:ext cx="2125980" cy="6248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ফুলের রেণু</a:t>
            </a:r>
            <a:endParaRPr lang="en-AU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9" name="Down Arrow 6"/>
          <p:cNvSpPr/>
          <p:nvPr/>
        </p:nvSpPr>
        <p:spPr>
          <a:xfrm>
            <a:off x="2093843" y="2981740"/>
            <a:ext cx="484632" cy="6228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48610" name="Down Arrow 7"/>
          <p:cNvSpPr/>
          <p:nvPr/>
        </p:nvSpPr>
        <p:spPr>
          <a:xfrm>
            <a:off x="8865705" y="2835965"/>
            <a:ext cx="484632" cy="6361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AD0BBD3F-EA21-B947-B4D5-34EFC08EFF72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486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6" grpId="0"/>
      <p:bldP spid="1048607" grpId="0"/>
      <p:bldP spid="1048608" grpId="0"/>
      <p:bldP spid="1048609" grpId="0" animBg="1"/>
      <p:bldP spid="10486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19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Madison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Unknown User</cp:lastModifiedBy>
  <cp:revision>9</cp:revision>
  <dcterms:created xsi:type="dcterms:W3CDTF">2016-04-10T05:19:29Z</dcterms:created>
  <dcterms:modified xsi:type="dcterms:W3CDTF">2019-09-08T12:17:32Z</dcterms:modified>
</cp:coreProperties>
</file>