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4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339933"/>
    <a:srgbClr val="6666FF"/>
    <a:srgbClr val="F8F8F8"/>
    <a:srgbClr val="FFCC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88448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C1E5C-6986-4B16-9CE0-4D3C5BEF347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F4FB-7733-4AE7-B168-87E30561E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2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কারখানার</a:t>
            </a:r>
            <a:r>
              <a:rPr lang="en-US" dirty="0" smtClean="0"/>
              <a:t> </a:t>
            </a:r>
            <a:r>
              <a:rPr lang="en-US" dirty="0" err="1" smtClean="0"/>
              <a:t>স্বাস্থ্যহানিকর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মানুষের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পরিবর্তে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রোবটের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হচ্ছে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শ্রমিক</a:t>
            </a:r>
            <a:r>
              <a:rPr lang="en-US" baseline="0" dirty="0" smtClean="0"/>
              <a:t>/</a:t>
            </a:r>
            <a:r>
              <a:rPr lang="en-US" baseline="0" dirty="0" err="1" smtClean="0"/>
              <a:t>কর্মিদের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স্বাস্থ্য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আরো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কর্মক্ষম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থাকবে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0F4FB-7733-4AE7-B168-87E30561EA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2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3C514-0AE1-4CBC-AD5A-807E237D8B1F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E873-7E4E-4338-9137-DAD7D1A681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0" y="3429001"/>
            <a:ext cx="5550438" cy="2590800"/>
            <a:chOff x="2743198" y="3503769"/>
            <a:chExt cx="4038601" cy="1982632"/>
          </a:xfrm>
          <a:solidFill>
            <a:srgbClr val="FFFFFF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1" y="3503769"/>
              <a:ext cx="3124198" cy="1982632"/>
            </a:xfrm>
            <a:prstGeom prst="rect">
              <a:avLst/>
            </a:prstGeom>
            <a:grpFill/>
          </p:spPr>
        </p:pic>
        <p:sp>
          <p:nvSpPr>
            <p:cNvPr id="6" name="TextBox 5"/>
            <p:cNvSpPr txBox="1"/>
            <p:nvPr/>
          </p:nvSpPr>
          <p:spPr>
            <a:xfrm>
              <a:off x="2743198" y="3503769"/>
              <a:ext cx="4038601" cy="1982631"/>
            </a:xfrm>
            <a:custGeom>
              <a:avLst/>
              <a:gdLst/>
              <a:ahLst/>
              <a:cxnLst/>
              <a:rect l="l" t="t" r="r" b="b"/>
              <a:pathLst>
                <a:path w="3581400" h="1373031">
                  <a:moveTo>
                    <a:pt x="992943" y="735213"/>
                  </a:moveTo>
                  <a:lnTo>
                    <a:pt x="992619" y="909784"/>
                  </a:lnTo>
                  <a:lnTo>
                    <a:pt x="965378" y="868446"/>
                  </a:lnTo>
                  <a:lnTo>
                    <a:pt x="933613" y="861117"/>
                  </a:lnTo>
                  <a:lnTo>
                    <a:pt x="934684" y="861117"/>
                  </a:lnTo>
                  <a:cubicBezTo>
                    <a:pt x="928744" y="845189"/>
                    <a:pt x="923897" y="837225"/>
                    <a:pt x="920145" y="837225"/>
                  </a:cubicBezTo>
                  <a:lnTo>
                    <a:pt x="914754" y="848835"/>
                  </a:lnTo>
                  <a:lnTo>
                    <a:pt x="857125" y="809371"/>
                  </a:lnTo>
                  <a:close/>
                  <a:moveTo>
                    <a:pt x="2715894" y="501227"/>
                  </a:moveTo>
                  <a:lnTo>
                    <a:pt x="2944124" y="501227"/>
                  </a:lnTo>
                  <a:lnTo>
                    <a:pt x="2944124" y="828535"/>
                  </a:lnTo>
                  <a:cubicBezTo>
                    <a:pt x="2947411" y="814818"/>
                    <a:pt x="2942670" y="799701"/>
                    <a:pt x="2929899" y="783184"/>
                  </a:cubicBezTo>
                  <a:cubicBezTo>
                    <a:pt x="2917129" y="766666"/>
                    <a:pt x="2901192" y="751220"/>
                    <a:pt x="2882090" y="736846"/>
                  </a:cubicBezTo>
                  <a:cubicBezTo>
                    <a:pt x="2884267" y="725078"/>
                    <a:pt x="2885355" y="713368"/>
                    <a:pt x="2885355" y="701714"/>
                  </a:cubicBezTo>
                  <a:cubicBezTo>
                    <a:pt x="2885355" y="674098"/>
                    <a:pt x="2880257" y="648956"/>
                    <a:pt x="2870059" y="626289"/>
                  </a:cubicBezTo>
                  <a:cubicBezTo>
                    <a:pt x="2859862" y="603622"/>
                    <a:pt x="2845856" y="583377"/>
                    <a:pt x="2828041" y="565556"/>
                  </a:cubicBezTo>
                  <a:cubicBezTo>
                    <a:pt x="2810225" y="547735"/>
                    <a:pt x="2789137" y="531811"/>
                    <a:pt x="2764774" y="517782"/>
                  </a:cubicBezTo>
                  <a:cubicBezTo>
                    <a:pt x="2752593" y="510767"/>
                    <a:pt x="2740632" y="505880"/>
                    <a:pt x="2728890" y="503121"/>
                  </a:cubicBezTo>
                  <a:close/>
                  <a:moveTo>
                    <a:pt x="831312" y="501227"/>
                  </a:moveTo>
                  <a:lnTo>
                    <a:pt x="985377" y="501227"/>
                  </a:lnTo>
                  <a:lnTo>
                    <a:pt x="996044" y="514213"/>
                  </a:lnTo>
                  <a:cubicBezTo>
                    <a:pt x="999511" y="518647"/>
                    <a:pt x="1002216" y="522364"/>
                    <a:pt x="1004157" y="525366"/>
                  </a:cubicBezTo>
                  <a:cubicBezTo>
                    <a:pt x="1008040" y="531368"/>
                    <a:pt x="1009981" y="540406"/>
                    <a:pt x="1009981" y="552480"/>
                  </a:cubicBezTo>
                  <a:lnTo>
                    <a:pt x="1009981" y="562105"/>
                  </a:lnTo>
                  <a:cubicBezTo>
                    <a:pt x="1009981" y="570573"/>
                    <a:pt x="1007910" y="578083"/>
                    <a:pt x="1003766" y="584636"/>
                  </a:cubicBezTo>
                  <a:cubicBezTo>
                    <a:pt x="999623" y="591188"/>
                    <a:pt x="994377" y="596746"/>
                    <a:pt x="988028" y="601309"/>
                  </a:cubicBezTo>
                  <a:cubicBezTo>
                    <a:pt x="981680" y="605872"/>
                    <a:pt x="974702" y="609378"/>
                    <a:pt x="967095" y="611826"/>
                  </a:cubicBezTo>
                  <a:cubicBezTo>
                    <a:pt x="959488" y="614275"/>
                    <a:pt x="952210" y="615500"/>
                    <a:pt x="945261" y="615500"/>
                  </a:cubicBezTo>
                  <a:cubicBezTo>
                    <a:pt x="934378" y="615500"/>
                    <a:pt x="922633" y="612011"/>
                    <a:pt x="910027" y="605033"/>
                  </a:cubicBezTo>
                  <a:cubicBezTo>
                    <a:pt x="897421" y="598055"/>
                    <a:pt x="885265" y="588847"/>
                    <a:pt x="873560" y="577409"/>
                  </a:cubicBezTo>
                  <a:cubicBezTo>
                    <a:pt x="861856" y="565970"/>
                    <a:pt x="852463" y="554101"/>
                    <a:pt x="845384" y="541801"/>
                  </a:cubicBezTo>
                  <a:cubicBezTo>
                    <a:pt x="838304" y="529501"/>
                    <a:pt x="834764" y="518062"/>
                    <a:pt x="834764" y="507485"/>
                  </a:cubicBezTo>
                  <a:cubicBezTo>
                    <a:pt x="834764" y="504458"/>
                    <a:pt x="834841" y="502659"/>
                    <a:pt x="834994" y="502086"/>
                  </a:cubicBezTo>
                  <a:cubicBezTo>
                    <a:pt x="835147" y="501514"/>
                    <a:pt x="833919" y="501227"/>
                    <a:pt x="831312" y="501227"/>
                  </a:cubicBezTo>
                  <a:close/>
                  <a:moveTo>
                    <a:pt x="1754866" y="324922"/>
                  </a:moveTo>
                  <a:lnTo>
                    <a:pt x="1754866" y="557425"/>
                  </a:lnTo>
                  <a:lnTo>
                    <a:pt x="1743039" y="532678"/>
                  </a:lnTo>
                  <a:cubicBezTo>
                    <a:pt x="1730768" y="514862"/>
                    <a:pt x="1717209" y="499099"/>
                    <a:pt x="1702364" y="485387"/>
                  </a:cubicBezTo>
                  <a:cubicBezTo>
                    <a:pt x="1687519" y="471676"/>
                    <a:pt x="1670897" y="460229"/>
                    <a:pt x="1652497" y="451046"/>
                  </a:cubicBezTo>
                  <a:cubicBezTo>
                    <a:pt x="1634098" y="441864"/>
                    <a:pt x="1617059" y="440452"/>
                    <a:pt x="1601381" y="446812"/>
                  </a:cubicBezTo>
                  <a:lnTo>
                    <a:pt x="1601381" y="435929"/>
                  </a:lnTo>
                  <a:lnTo>
                    <a:pt x="1582999" y="435929"/>
                  </a:lnTo>
                  <a:cubicBezTo>
                    <a:pt x="1577127" y="435929"/>
                    <a:pt x="1568318" y="436686"/>
                    <a:pt x="1556573" y="438199"/>
                  </a:cubicBezTo>
                  <a:cubicBezTo>
                    <a:pt x="1544829" y="439713"/>
                    <a:pt x="1531625" y="442910"/>
                    <a:pt x="1516961" y="447790"/>
                  </a:cubicBezTo>
                  <a:cubicBezTo>
                    <a:pt x="1502297" y="452670"/>
                    <a:pt x="1486961" y="460249"/>
                    <a:pt x="1470954" y="470525"/>
                  </a:cubicBezTo>
                  <a:cubicBezTo>
                    <a:pt x="1454947" y="480802"/>
                    <a:pt x="1439507" y="498807"/>
                    <a:pt x="1424633" y="524541"/>
                  </a:cubicBezTo>
                  <a:cubicBezTo>
                    <a:pt x="1416097" y="529835"/>
                    <a:pt x="1409689" y="539086"/>
                    <a:pt x="1405409" y="552293"/>
                  </a:cubicBezTo>
                  <a:cubicBezTo>
                    <a:pt x="1401130" y="565500"/>
                    <a:pt x="1398990" y="577987"/>
                    <a:pt x="1398990" y="589754"/>
                  </a:cubicBezTo>
                  <a:cubicBezTo>
                    <a:pt x="1398990" y="597781"/>
                    <a:pt x="1399982" y="606762"/>
                    <a:pt x="1401966" y="616698"/>
                  </a:cubicBezTo>
                  <a:cubicBezTo>
                    <a:pt x="1403950" y="626635"/>
                    <a:pt x="1407844" y="635965"/>
                    <a:pt x="1413648" y="644688"/>
                  </a:cubicBezTo>
                  <a:cubicBezTo>
                    <a:pt x="1419452" y="653412"/>
                    <a:pt x="1427360" y="660701"/>
                    <a:pt x="1437370" y="666556"/>
                  </a:cubicBezTo>
                  <a:cubicBezTo>
                    <a:pt x="1447380" y="672412"/>
                    <a:pt x="1460576" y="675339"/>
                    <a:pt x="1476957" y="675339"/>
                  </a:cubicBezTo>
                  <a:cubicBezTo>
                    <a:pt x="1486151" y="675339"/>
                    <a:pt x="1495920" y="672650"/>
                    <a:pt x="1506265" y="667271"/>
                  </a:cubicBezTo>
                  <a:cubicBezTo>
                    <a:pt x="1516609" y="661891"/>
                    <a:pt x="1527558" y="656475"/>
                    <a:pt x="1539110" y="651023"/>
                  </a:cubicBezTo>
                  <a:cubicBezTo>
                    <a:pt x="1551217" y="645819"/>
                    <a:pt x="1560357" y="641812"/>
                    <a:pt x="1566530" y="639000"/>
                  </a:cubicBezTo>
                  <a:cubicBezTo>
                    <a:pt x="1572702" y="636189"/>
                    <a:pt x="1575857" y="634783"/>
                    <a:pt x="1575993" y="634783"/>
                  </a:cubicBezTo>
                  <a:cubicBezTo>
                    <a:pt x="1583645" y="634783"/>
                    <a:pt x="1587471" y="636846"/>
                    <a:pt x="1587471" y="640973"/>
                  </a:cubicBezTo>
                  <a:cubicBezTo>
                    <a:pt x="1587471" y="644736"/>
                    <a:pt x="1584288" y="652196"/>
                    <a:pt x="1577923" y="663351"/>
                  </a:cubicBezTo>
                  <a:cubicBezTo>
                    <a:pt x="1571558" y="674506"/>
                    <a:pt x="1563778" y="687248"/>
                    <a:pt x="1554584" y="701578"/>
                  </a:cubicBezTo>
                  <a:cubicBezTo>
                    <a:pt x="1536366" y="716213"/>
                    <a:pt x="1522527" y="727422"/>
                    <a:pt x="1513067" y="735205"/>
                  </a:cubicBezTo>
                  <a:cubicBezTo>
                    <a:pt x="1503606" y="742987"/>
                    <a:pt x="1495747" y="749237"/>
                    <a:pt x="1489490" y="753953"/>
                  </a:cubicBezTo>
                  <a:lnTo>
                    <a:pt x="1477790" y="764206"/>
                  </a:lnTo>
                  <a:lnTo>
                    <a:pt x="1555825" y="854604"/>
                  </a:lnTo>
                  <a:cubicBezTo>
                    <a:pt x="1597430" y="812693"/>
                    <a:pt x="1626676" y="774820"/>
                    <a:pt x="1643561" y="740986"/>
                  </a:cubicBezTo>
                  <a:cubicBezTo>
                    <a:pt x="1660447" y="707153"/>
                    <a:pt x="1668890" y="681642"/>
                    <a:pt x="1668890" y="664456"/>
                  </a:cubicBezTo>
                  <a:cubicBezTo>
                    <a:pt x="1668890" y="633848"/>
                    <a:pt x="1658973" y="609619"/>
                    <a:pt x="1639140" y="591769"/>
                  </a:cubicBezTo>
                  <a:cubicBezTo>
                    <a:pt x="1619307" y="573920"/>
                    <a:pt x="1586547" y="564995"/>
                    <a:pt x="1540861" y="564995"/>
                  </a:cubicBezTo>
                  <a:cubicBezTo>
                    <a:pt x="1525840" y="564995"/>
                    <a:pt x="1516340" y="566775"/>
                    <a:pt x="1512361" y="570335"/>
                  </a:cubicBezTo>
                  <a:cubicBezTo>
                    <a:pt x="1520727" y="559758"/>
                    <a:pt x="1532628" y="550071"/>
                    <a:pt x="1548062" y="541274"/>
                  </a:cubicBezTo>
                  <a:cubicBezTo>
                    <a:pt x="1563497" y="532477"/>
                    <a:pt x="1580063" y="528078"/>
                    <a:pt x="1597759" y="528078"/>
                  </a:cubicBezTo>
                  <a:cubicBezTo>
                    <a:pt x="1608336" y="528078"/>
                    <a:pt x="1619908" y="530552"/>
                    <a:pt x="1632474" y="535501"/>
                  </a:cubicBezTo>
                  <a:cubicBezTo>
                    <a:pt x="1645041" y="540449"/>
                    <a:pt x="1657015" y="546928"/>
                    <a:pt x="1668397" y="554937"/>
                  </a:cubicBezTo>
                  <a:cubicBezTo>
                    <a:pt x="1679779" y="562946"/>
                    <a:pt x="1689797" y="571432"/>
                    <a:pt x="1698453" y="580393"/>
                  </a:cubicBezTo>
                  <a:cubicBezTo>
                    <a:pt x="1707108" y="589355"/>
                    <a:pt x="1713119" y="597860"/>
                    <a:pt x="1716486" y="605909"/>
                  </a:cubicBezTo>
                  <a:cubicBezTo>
                    <a:pt x="1730680" y="623628"/>
                    <a:pt x="1740625" y="640335"/>
                    <a:pt x="1746321" y="656030"/>
                  </a:cubicBezTo>
                  <a:cubicBezTo>
                    <a:pt x="1752018" y="671726"/>
                    <a:pt x="1754866" y="682714"/>
                    <a:pt x="1754866" y="688994"/>
                  </a:cubicBezTo>
                  <a:lnTo>
                    <a:pt x="1754866" y="999093"/>
                  </a:lnTo>
                  <a:lnTo>
                    <a:pt x="1834312" y="1056263"/>
                  </a:lnTo>
                  <a:lnTo>
                    <a:pt x="1834312" y="501227"/>
                  </a:lnTo>
                  <a:lnTo>
                    <a:pt x="1914261" y="501227"/>
                  </a:lnTo>
                  <a:lnTo>
                    <a:pt x="1923945" y="501227"/>
                  </a:lnTo>
                  <a:lnTo>
                    <a:pt x="1925072" y="501227"/>
                  </a:lnTo>
                  <a:lnTo>
                    <a:pt x="1936888" y="553641"/>
                  </a:lnTo>
                  <a:cubicBezTo>
                    <a:pt x="1950200" y="607940"/>
                    <a:pt x="1964846" y="653913"/>
                    <a:pt x="1980826" y="691562"/>
                  </a:cubicBezTo>
                  <a:cubicBezTo>
                    <a:pt x="2002133" y="741760"/>
                    <a:pt x="2024585" y="783915"/>
                    <a:pt x="2048182" y="818027"/>
                  </a:cubicBezTo>
                  <a:cubicBezTo>
                    <a:pt x="2071779" y="852138"/>
                    <a:pt x="2095668" y="879224"/>
                    <a:pt x="2119848" y="899284"/>
                  </a:cubicBezTo>
                  <a:cubicBezTo>
                    <a:pt x="2144029" y="919344"/>
                    <a:pt x="2167122" y="934566"/>
                    <a:pt x="2189126" y="944950"/>
                  </a:cubicBezTo>
                  <a:cubicBezTo>
                    <a:pt x="2211130" y="955334"/>
                    <a:pt x="2231037" y="961972"/>
                    <a:pt x="2248847" y="964863"/>
                  </a:cubicBezTo>
                  <a:cubicBezTo>
                    <a:pt x="2266656" y="967754"/>
                    <a:pt x="2281519" y="969199"/>
                    <a:pt x="2293433" y="969199"/>
                  </a:cubicBezTo>
                  <a:cubicBezTo>
                    <a:pt x="2327533" y="969199"/>
                    <a:pt x="2356972" y="962734"/>
                    <a:pt x="2381748" y="949805"/>
                  </a:cubicBezTo>
                  <a:cubicBezTo>
                    <a:pt x="2406524" y="936876"/>
                    <a:pt x="2427201" y="920066"/>
                    <a:pt x="2443781" y="899377"/>
                  </a:cubicBezTo>
                  <a:cubicBezTo>
                    <a:pt x="2460361" y="878688"/>
                    <a:pt x="2472550" y="855723"/>
                    <a:pt x="2480350" y="830483"/>
                  </a:cubicBezTo>
                  <a:cubicBezTo>
                    <a:pt x="2488149" y="805242"/>
                    <a:pt x="2492049" y="779732"/>
                    <a:pt x="2492049" y="753953"/>
                  </a:cubicBezTo>
                  <a:cubicBezTo>
                    <a:pt x="2492049" y="704707"/>
                    <a:pt x="2482937" y="664476"/>
                    <a:pt x="2464714" y="633261"/>
                  </a:cubicBezTo>
                  <a:cubicBezTo>
                    <a:pt x="2446490" y="602046"/>
                    <a:pt x="2424996" y="577440"/>
                    <a:pt x="2400232" y="559443"/>
                  </a:cubicBezTo>
                  <a:cubicBezTo>
                    <a:pt x="2375467" y="541447"/>
                    <a:pt x="2350277" y="529059"/>
                    <a:pt x="2324663" y="522279"/>
                  </a:cubicBezTo>
                  <a:cubicBezTo>
                    <a:pt x="2299048" y="515500"/>
                    <a:pt x="2279138" y="512110"/>
                    <a:pt x="2264933" y="512110"/>
                  </a:cubicBezTo>
                  <a:cubicBezTo>
                    <a:pt x="2241444" y="512110"/>
                    <a:pt x="2220650" y="516353"/>
                    <a:pt x="2202551" y="524839"/>
                  </a:cubicBezTo>
                  <a:cubicBezTo>
                    <a:pt x="2184453" y="533324"/>
                    <a:pt x="2169213" y="543963"/>
                    <a:pt x="2156834" y="556757"/>
                  </a:cubicBezTo>
                  <a:cubicBezTo>
                    <a:pt x="2144454" y="569550"/>
                    <a:pt x="2135195" y="583253"/>
                    <a:pt x="2129057" y="597866"/>
                  </a:cubicBezTo>
                  <a:cubicBezTo>
                    <a:pt x="2122918" y="612478"/>
                    <a:pt x="2119848" y="626655"/>
                    <a:pt x="2119848" y="640395"/>
                  </a:cubicBezTo>
                  <a:cubicBezTo>
                    <a:pt x="2119848" y="671751"/>
                    <a:pt x="2130267" y="698659"/>
                    <a:pt x="2151103" y="721116"/>
                  </a:cubicBezTo>
                  <a:cubicBezTo>
                    <a:pt x="2171940" y="743574"/>
                    <a:pt x="2200298" y="754803"/>
                    <a:pt x="2236178" y="754803"/>
                  </a:cubicBezTo>
                  <a:cubicBezTo>
                    <a:pt x="2246732" y="754803"/>
                    <a:pt x="2258276" y="753037"/>
                    <a:pt x="2270808" y="749506"/>
                  </a:cubicBezTo>
                  <a:cubicBezTo>
                    <a:pt x="2283341" y="745974"/>
                    <a:pt x="2294896" y="740337"/>
                    <a:pt x="2305473" y="732595"/>
                  </a:cubicBezTo>
                  <a:cubicBezTo>
                    <a:pt x="2316050" y="724852"/>
                    <a:pt x="2324940" y="714759"/>
                    <a:pt x="2332145" y="702318"/>
                  </a:cubicBezTo>
                  <a:cubicBezTo>
                    <a:pt x="2339349" y="689876"/>
                    <a:pt x="2342951" y="674926"/>
                    <a:pt x="2342951" y="657467"/>
                  </a:cubicBezTo>
                  <a:cubicBezTo>
                    <a:pt x="2342951" y="643093"/>
                    <a:pt x="2339403" y="629217"/>
                    <a:pt x="2332306" y="615840"/>
                  </a:cubicBezTo>
                  <a:cubicBezTo>
                    <a:pt x="2328973" y="617789"/>
                    <a:pt x="2329240" y="618764"/>
                    <a:pt x="2333105" y="618764"/>
                  </a:cubicBezTo>
                  <a:cubicBezTo>
                    <a:pt x="2345122" y="618764"/>
                    <a:pt x="2356255" y="622032"/>
                    <a:pt x="2366503" y="628568"/>
                  </a:cubicBezTo>
                  <a:cubicBezTo>
                    <a:pt x="2376751" y="635103"/>
                    <a:pt x="2385738" y="643688"/>
                    <a:pt x="2393464" y="654321"/>
                  </a:cubicBezTo>
                  <a:cubicBezTo>
                    <a:pt x="2401190" y="664955"/>
                    <a:pt x="2407399" y="676646"/>
                    <a:pt x="2412093" y="689394"/>
                  </a:cubicBezTo>
                  <a:cubicBezTo>
                    <a:pt x="2416786" y="702142"/>
                    <a:pt x="2419133" y="713719"/>
                    <a:pt x="2419133" y="724126"/>
                  </a:cubicBezTo>
                  <a:cubicBezTo>
                    <a:pt x="2419133" y="737242"/>
                    <a:pt x="2416468" y="751954"/>
                    <a:pt x="2411140" y="768262"/>
                  </a:cubicBezTo>
                  <a:cubicBezTo>
                    <a:pt x="2405812" y="784570"/>
                    <a:pt x="2397709" y="799806"/>
                    <a:pt x="2386832" y="813971"/>
                  </a:cubicBezTo>
                  <a:cubicBezTo>
                    <a:pt x="2375955" y="828136"/>
                    <a:pt x="2362019" y="839954"/>
                    <a:pt x="2345026" y="849426"/>
                  </a:cubicBezTo>
                  <a:cubicBezTo>
                    <a:pt x="2328032" y="858897"/>
                    <a:pt x="2307275" y="863633"/>
                    <a:pt x="2282754" y="863633"/>
                  </a:cubicBezTo>
                  <a:cubicBezTo>
                    <a:pt x="2256272" y="863633"/>
                    <a:pt x="2229830" y="858623"/>
                    <a:pt x="2203427" y="848601"/>
                  </a:cubicBezTo>
                  <a:cubicBezTo>
                    <a:pt x="2177024" y="838580"/>
                    <a:pt x="2151185" y="820764"/>
                    <a:pt x="2125911" y="795155"/>
                  </a:cubicBezTo>
                  <a:cubicBezTo>
                    <a:pt x="2100636" y="769546"/>
                    <a:pt x="2076090" y="734845"/>
                    <a:pt x="2052272" y="691052"/>
                  </a:cubicBezTo>
                  <a:cubicBezTo>
                    <a:pt x="2028453" y="647259"/>
                    <a:pt x="2006240" y="590417"/>
                    <a:pt x="1985630" y="520528"/>
                  </a:cubicBezTo>
                  <a:lnTo>
                    <a:pt x="1936002" y="501227"/>
                  </a:lnTo>
                  <a:lnTo>
                    <a:pt x="2552691" y="501227"/>
                  </a:lnTo>
                  <a:lnTo>
                    <a:pt x="2553113" y="501227"/>
                  </a:lnTo>
                  <a:lnTo>
                    <a:pt x="2558251" y="501227"/>
                  </a:lnTo>
                  <a:lnTo>
                    <a:pt x="2574491" y="545865"/>
                  </a:lnTo>
                  <a:cubicBezTo>
                    <a:pt x="2585748" y="549957"/>
                    <a:pt x="2596206" y="552930"/>
                    <a:pt x="2605865" y="554784"/>
                  </a:cubicBezTo>
                  <a:cubicBezTo>
                    <a:pt x="2615523" y="556637"/>
                    <a:pt x="2625692" y="558636"/>
                    <a:pt x="2636371" y="560778"/>
                  </a:cubicBezTo>
                  <a:cubicBezTo>
                    <a:pt x="2654147" y="564326"/>
                    <a:pt x="2673042" y="568688"/>
                    <a:pt x="2693057" y="573863"/>
                  </a:cubicBezTo>
                  <a:cubicBezTo>
                    <a:pt x="2713071" y="579038"/>
                    <a:pt x="2731451" y="585976"/>
                    <a:pt x="2748195" y="594677"/>
                  </a:cubicBezTo>
                  <a:cubicBezTo>
                    <a:pt x="2764939" y="603378"/>
                    <a:pt x="2778562" y="614247"/>
                    <a:pt x="2789066" y="627284"/>
                  </a:cubicBezTo>
                  <a:cubicBezTo>
                    <a:pt x="2799569" y="640321"/>
                    <a:pt x="2804821" y="656521"/>
                    <a:pt x="2804821" y="675884"/>
                  </a:cubicBezTo>
                  <a:cubicBezTo>
                    <a:pt x="2804821" y="681722"/>
                    <a:pt x="2804293" y="686750"/>
                    <a:pt x="2803239" y="690967"/>
                  </a:cubicBezTo>
                  <a:cubicBezTo>
                    <a:pt x="2802185" y="695184"/>
                    <a:pt x="2802689" y="696839"/>
                    <a:pt x="2804753" y="695932"/>
                  </a:cubicBezTo>
                  <a:cubicBezTo>
                    <a:pt x="2799696" y="694016"/>
                    <a:pt x="2793051" y="692647"/>
                    <a:pt x="2784814" y="691826"/>
                  </a:cubicBezTo>
                  <a:cubicBezTo>
                    <a:pt x="2776579" y="691004"/>
                    <a:pt x="2768736" y="690593"/>
                    <a:pt x="2761288" y="690593"/>
                  </a:cubicBezTo>
                  <a:cubicBezTo>
                    <a:pt x="2740395" y="690593"/>
                    <a:pt x="2722472" y="694339"/>
                    <a:pt x="2707519" y="701833"/>
                  </a:cubicBezTo>
                  <a:cubicBezTo>
                    <a:pt x="2692566" y="709326"/>
                    <a:pt x="2680198" y="718370"/>
                    <a:pt x="2670415" y="728964"/>
                  </a:cubicBezTo>
                  <a:cubicBezTo>
                    <a:pt x="2660631" y="739558"/>
                    <a:pt x="2653560" y="751206"/>
                    <a:pt x="2649201" y="763909"/>
                  </a:cubicBezTo>
                  <a:cubicBezTo>
                    <a:pt x="2644843" y="776611"/>
                    <a:pt x="2642663" y="788234"/>
                    <a:pt x="2642663" y="798777"/>
                  </a:cubicBezTo>
                  <a:cubicBezTo>
                    <a:pt x="2642663" y="825543"/>
                    <a:pt x="2652985" y="848485"/>
                    <a:pt x="2673629" y="867604"/>
                  </a:cubicBezTo>
                  <a:cubicBezTo>
                    <a:pt x="2694273" y="886723"/>
                    <a:pt x="2718833" y="896282"/>
                    <a:pt x="2747310" y="896282"/>
                  </a:cubicBezTo>
                  <a:cubicBezTo>
                    <a:pt x="2758987" y="896282"/>
                    <a:pt x="2770791" y="893893"/>
                    <a:pt x="2782723" y="889115"/>
                  </a:cubicBezTo>
                  <a:cubicBezTo>
                    <a:pt x="2794655" y="884337"/>
                    <a:pt x="2805648" y="877883"/>
                    <a:pt x="2815704" y="869755"/>
                  </a:cubicBezTo>
                  <a:cubicBezTo>
                    <a:pt x="2825759" y="861627"/>
                    <a:pt x="2834879" y="851903"/>
                    <a:pt x="2843064" y="840583"/>
                  </a:cubicBezTo>
                  <a:cubicBezTo>
                    <a:pt x="2851249" y="829264"/>
                    <a:pt x="2856181" y="819376"/>
                    <a:pt x="2857858" y="810919"/>
                  </a:cubicBezTo>
                  <a:cubicBezTo>
                    <a:pt x="2866542" y="816326"/>
                    <a:pt x="2878250" y="827748"/>
                    <a:pt x="2892982" y="845183"/>
                  </a:cubicBezTo>
                  <a:cubicBezTo>
                    <a:pt x="2907714" y="862619"/>
                    <a:pt x="2920549" y="881947"/>
                    <a:pt x="2931489" y="903169"/>
                  </a:cubicBezTo>
                  <a:cubicBezTo>
                    <a:pt x="2942429" y="924391"/>
                    <a:pt x="2951013" y="945222"/>
                    <a:pt x="2957243" y="965662"/>
                  </a:cubicBezTo>
                  <a:cubicBezTo>
                    <a:pt x="2963473" y="986102"/>
                    <a:pt x="2966587" y="1002806"/>
                    <a:pt x="2966587" y="1015775"/>
                  </a:cubicBezTo>
                  <a:lnTo>
                    <a:pt x="3022482" y="1058440"/>
                  </a:lnTo>
                  <a:lnTo>
                    <a:pt x="3022482" y="501227"/>
                  </a:lnTo>
                  <a:lnTo>
                    <a:pt x="3136669" y="501227"/>
                  </a:lnTo>
                  <a:lnTo>
                    <a:pt x="3091283" y="428311"/>
                  </a:lnTo>
                  <a:lnTo>
                    <a:pt x="2512457" y="428311"/>
                  </a:lnTo>
                  <a:lnTo>
                    <a:pt x="2546813" y="490574"/>
                  </a:lnTo>
                  <a:lnTo>
                    <a:pt x="2509989" y="428311"/>
                  </a:lnTo>
                  <a:lnTo>
                    <a:pt x="1877403" y="428311"/>
                  </a:lnTo>
                  <a:lnTo>
                    <a:pt x="1874027" y="428311"/>
                  </a:lnTo>
                  <a:lnTo>
                    <a:pt x="1830688" y="428311"/>
                  </a:lnTo>
                  <a:lnTo>
                    <a:pt x="1828548" y="420557"/>
                  </a:lnTo>
                  <a:cubicBezTo>
                    <a:pt x="1825079" y="406057"/>
                    <a:pt x="1819603" y="388970"/>
                    <a:pt x="1812121" y="369296"/>
                  </a:cubicBezTo>
                  <a:cubicBezTo>
                    <a:pt x="1804639" y="349621"/>
                    <a:pt x="1785554" y="334830"/>
                    <a:pt x="1754866" y="324922"/>
                  </a:cubicBezTo>
                  <a:close/>
                  <a:moveTo>
                    <a:pt x="1210109" y="323834"/>
                  </a:moveTo>
                  <a:lnTo>
                    <a:pt x="1210109" y="452072"/>
                  </a:lnTo>
                  <a:lnTo>
                    <a:pt x="1200082" y="444089"/>
                  </a:lnTo>
                  <a:cubicBezTo>
                    <a:pt x="1194160" y="439539"/>
                    <a:pt x="1187141" y="434280"/>
                    <a:pt x="1179024" y="428311"/>
                  </a:cubicBezTo>
                  <a:lnTo>
                    <a:pt x="1105497" y="428311"/>
                  </a:lnTo>
                  <a:lnTo>
                    <a:pt x="1068204" y="428311"/>
                  </a:lnTo>
                  <a:lnTo>
                    <a:pt x="483071" y="428311"/>
                  </a:lnTo>
                  <a:lnTo>
                    <a:pt x="523305" y="501227"/>
                  </a:lnTo>
                  <a:lnTo>
                    <a:pt x="727413" y="501227"/>
                  </a:lnTo>
                  <a:cubicBezTo>
                    <a:pt x="715793" y="503461"/>
                    <a:pt x="705599" y="512159"/>
                    <a:pt x="696830" y="527321"/>
                  </a:cubicBezTo>
                  <a:cubicBezTo>
                    <a:pt x="688061" y="542484"/>
                    <a:pt x="680049" y="555779"/>
                    <a:pt x="672794" y="567206"/>
                  </a:cubicBezTo>
                  <a:cubicBezTo>
                    <a:pt x="665232" y="581025"/>
                    <a:pt x="658541" y="592166"/>
                    <a:pt x="652719" y="600629"/>
                  </a:cubicBezTo>
                  <a:cubicBezTo>
                    <a:pt x="646898" y="609092"/>
                    <a:pt x="640927" y="613323"/>
                    <a:pt x="634805" y="613323"/>
                  </a:cubicBezTo>
                  <a:cubicBezTo>
                    <a:pt x="632968" y="613323"/>
                    <a:pt x="628544" y="609086"/>
                    <a:pt x="621533" y="600612"/>
                  </a:cubicBezTo>
                  <a:cubicBezTo>
                    <a:pt x="614521" y="592138"/>
                    <a:pt x="607138" y="580368"/>
                    <a:pt x="599384" y="565301"/>
                  </a:cubicBezTo>
                  <a:lnTo>
                    <a:pt x="542826" y="589363"/>
                  </a:lnTo>
                  <a:cubicBezTo>
                    <a:pt x="566485" y="638360"/>
                    <a:pt x="590159" y="670927"/>
                    <a:pt x="613847" y="687064"/>
                  </a:cubicBezTo>
                  <a:cubicBezTo>
                    <a:pt x="637534" y="703202"/>
                    <a:pt x="656254" y="711271"/>
                    <a:pt x="670005" y="711271"/>
                  </a:cubicBezTo>
                  <a:cubicBezTo>
                    <a:pt x="684742" y="711271"/>
                    <a:pt x="696909" y="705013"/>
                    <a:pt x="706506" y="692497"/>
                  </a:cubicBezTo>
                  <a:cubicBezTo>
                    <a:pt x="711304" y="686239"/>
                    <a:pt x="714467" y="679608"/>
                    <a:pt x="715996" y="672602"/>
                  </a:cubicBezTo>
                  <a:lnTo>
                    <a:pt x="715695" y="651503"/>
                  </a:lnTo>
                  <a:lnTo>
                    <a:pt x="742103" y="629879"/>
                  </a:lnTo>
                  <a:cubicBezTo>
                    <a:pt x="749521" y="622518"/>
                    <a:pt x="755550" y="615006"/>
                    <a:pt x="760190" y="607346"/>
                  </a:cubicBezTo>
                  <a:cubicBezTo>
                    <a:pt x="769469" y="592024"/>
                    <a:pt x="775712" y="577585"/>
                    <a:pt x="778920" y="564026"/>
                  </a:cubicBezTo>
                  <a:cubicBezTo>
                    <a:pt x="779272" y="574070"/>
                    <a:pt x="784251" y="587034"/>
                    <a:pt x="793859" y="602916"/>
                  </a:cubicBezTo>
                  <a:cubicBezTo>
                    <a:pt x="803467" y="618798"/>
                    <a:pt x="814602" y="633822"/>
                    <a:pt x="827265" y="647987"/>
                  </a:cubicBezTo>
                  <a:cubicBezTo>
                    <a:pt x="839928" y="662152"/>
                    <a:pt x="853631" y="674945"/>
                    <a:pt x="868374" y="686367"/>
                  </a:cubicBezTo>
                  <a:cubicBezTo>
                    <a:pt x="883117" y="697789"/>
                    <a:pt x="896242" y="703873"/>
                    <a:pt x="907749" y="704622"/>
                  </a:cubicBezTo>
                  <a:lnTo>
                    <a:pt x="734895" y="800682"/>
                  </a:lnTo>
                  <a:lnTo>
                    <a:pt x="803917" y="886896"/>
                  </a:lnTo>
                  <a:lnTo>
                    <a:pt x="811394" y="883705"/>
                  </a:lnTo>
                  <a:lnTo>
                    <a:pt x="824876" y="884235"/>
                  </a:lnTo>
                  <a:cubicBezTo>
                    <a:pt x="827818" y="883877"/>
                    <a:pt x="832111" y="883994"/>
                    <a:pt x="837757" y="884583"/>
                  </a:cubicBezTo>
                  <a:cubicBezTo>
                    <a:pt x="843686" y="885422"/>
                    <a:pt x="848118" y="886244"/>
                    <a:pt x="851055" y="887049"/>
                  </a:cubicBezTo>
                  <a:cubicBezTo>
                    <a:pt x="853991" y="887854"/>
                    <a:pt x="858137" y="889208"/>
                    <a:pt x="863494" y="891113"/>
                  </a:cubicBezTo>
                  <a:cubicBezTo>
                    <a:pt x="868850" y="893018"/>
                    <a:pt x="874552" y="895310"/>
                    <a:pt x="880600" y="897991"/>
                  </a:cubicBezTo>
                  <a:cubicBezTo>
                    <a:pt x="886648" y="900673"/>
                    <a:pt x="894247" y="903969"/>
                    <a:pt x="903395" y="907880"/>
                  </a:cubicBezTo>
                  <a:cubicBezTo>
                    <a:pt x="914006" y="914942"/>
                    <a:pt x="921080" y="919437"/>
                    <a:pt x="924617" y="921365"/>
                  </a:cubicBezTo>
                  <a:cubicBezTo>
                    <a:pt x="928154" y="923292"/>
                    <a:pt x="930257" y="924595"/>
                    <a:pt x="930926" y="925276"/>
                  </a:cubicBezTo>
                  <a:lnTo>
                    <a:pt x="947608" y="938845"/>
                  </a:lnTo>
                  <a:lnTo>
                    <a:pt x="950703" y="943998"/>
                  </a:lnTo>
                  <a:cubicBezTo>
                    <a:pt x="954500" y="947796"/>
                    <a:pt x="957187" y="949694"/>
                    <a:pt x="958763" y="949694"/>
                  </a:cubicBezTo>
                  <a:lnTo>
                    <a:pt x="1019519" y="993077"/>
                  </a:lnTo>
                  <a:lnTo>
                    <a:pt x="1015644" y="1012221"/>
                  </a:lnTo>
                  <a:cubicBezTo>
                    <a:pt x="1016630" y="1013207"/>
                    <a:pt x="1017191" y="1013768"/>
                    <a:pt x="1017327" y="1013905"/>
                  </a:cubicBezTo>
                  <a:cubicBezTo>
                    <a:pt x="1017463" y="1014041"/>
                    <a:pt x="1017605" y="1014358"/>
                    <a:pt x="1017753" y="1014857"/>
                  </a:cubicBezTo>
                  <a:lnTo>
                    <a:pt x="1023228" y="1030025"/>
                  </a:lnTo>
                  <a:lnTo>
                    <a:pt x="1070875" y="1050822"/>
                  </a:lnTo>
                  <a:lnTo>
                    <a:pt x="1072015" y="645258"/>
                  </a:lnTo>
                  <a:lnTo>
                    <a:pt x="1072015" y="653828"/>
                  </a:lnTo>
                  <a:cubicBezTo>
                    <a:pt x="1072740" y="653828"/>
                    <a:pt x="1073103" y="651227"/>
                    <a:pt x="1073103" y="646023"/>
                  </a:cubicBezTo>
                  <a:cubicBezTo>
                    <a:pt x="1073908" y="645241"/>
                    <a:pt x="1074821" y="642832"/>
                    <a:pt x="1075841" y="638796"/>
                  </a:cubicBezTo>
                  <a:lnTo>
                    <a:pt x="1085074" y="613884"/>
                  </a:lnTo>
                  <a:cubicBezTo>
                    <a:pt x="1085074" y="614678"/>
                    <a:pt x="1081906" y="613011"/>
                    <a:pt x="1075569" y="608885"/>
                  </a:cubicBezTo>
                  <a:cubicBezTo>
                    <a:pt x="1082631" y="602287"/>
                    <a:pt x="1086163" y="598988"/>
                    <a:pt x="1086163" y="598988"/>
                  </a:cubicBezTo>
                  <a:cubicBezTo>
                    <a:pt x="1087410" y="602185"/>
                    <a:pt x="1088447" y="600541"/>
                    <a:pt x="1089275" y="594056"/>
                  </a:cubicBezTo>
                  <a:cubicBezTo>
                    <a:pt x="1090102" y="587572"/>
                    <a:pt x="1090516" y="581462"/>
                    <a:pt x="1090516" y="575725"/>
                  </a:cubicBezTo>
                  <a:cubicBezTo>
                    <a:pt x="1090516" y="560863"/>
                    <a:pt x="1087843" y="545227"/>
                    <a:pt x="1082498" y="528818"/>
                  </a:cubicBezTo>
                  <a:cubicBezTo>
                    <a:pt x="1077153" y="512408"/>
                    <a:pt x="1070926" y="503211"/>
                    <a:pt x="1063818" y="501227"/>
                  </a:cubicBezTo>
                  <a:lnTo>
                    <a:pt x="1114185" y="501227"/>
                  </a:lnTo>
                  <a:lnTo>
                    <a:pt x="1155576" y="501227"/>
                  </a:lnTo>
                  <a:lnTo>
                    <a:pt x="1164162" y="501227"/>
                  </a:lnTo>
                  <a:cubicBezTo>
                    <a:pt x="1166270" y="502134"/>
                    <a:pt x="1169949" y="505674"/>
                    <a:pt x="1175198" y="511847"/>
                  </a:cubicBezTo>
                  <a:cubicBezTo>
                    <a:pt x="1180447" y="518020"/>
                    <a:pt x="1185823" y="525238"/>
                    <a:pt x="1191327" y="533502"/>
                  </a:cubicBezTo>
                  <a:cubicBezTo>
                    <a:pt x="1196831" y="541767"/>
                    <a:pt x="1201337" y="549728"/>
                    <a:pt x="1204846" y="557386"/>
                  </a:cubicBezTo>
                  <a:cubicBezTo>
                    <a:pt x="1208354" y="565044"/>
                    <a:pt x="1210109" y="570448"/>
                    <a:pt x="1210109" y="573600"/>
                  </a:cubicBezTo>
                  <a:lnTo>
                    <a:pt x="1210109" y="999161"/>
                  </a:lnTo>
                  <a:lnTo>
                    <a:pt x="1288467" y="1056263"/>
                  </a:lnTo>
                  <a:lnTo>
                    <a:pt x="1288467" y="501227"/>
                  </a:lnTo>
                  <a:lnTo>
                    <a:pt x="1407976" y="501227"/>
                  </a:lnTo>
                  <a:lnTo>
                    <a:pt x="1361451" y="428311"/>
                  </a:lnTo>
                  <a:lnTo>
                    <a:pt x="1284436" y="428311"/>
                  </a:lnTo>
                  <a:lnTo>
                    <a:pt x="1281580" y="419179"/>
                  </a:lnTo>
                  <a:cubicBezTo>
                    <a:pt x="1278201" y="405632"/>
                    <a:pt x="1272417" y="389132"/>
                    <a:pt x="1264226" y="369678"/>
                  </a:cubicBezTo>
                  <a:cubicBezTo>
                    <a:pt x="1256036" y="350225"/>
                    <a:pt x="1237996" y="334943"/>
                    <a:pt x="1210109" y="323834"/>
                  </a:cubicBezTo>
                  <a:close/>
                  <a:moveTo>
                    <a:pt x="228843" y="0"/>
                  </a:moveTo>
                  <a:lnTo>
                    <a:pt x="3352557" y="0"/>
                  </a:lnTo>
                  <a:cubicBezTo>
                    <a:pt x="3478943" y="0"/>
                    <a:pt x="3581400" y="102457"/>
                    <a:pt x="3581400" y="228843"/>
                  </a:cubicBezTo>
                  <a:lnTo>
                    <a:pt x="3581400" y="1144188"/>
                  </a:lnTo>
                  <a:cubicBezTo>
                    <a:pt x="3581400" y="1270574"/>
                    <a:pt x="3478943" y="1373031"/>
                    <a:pt x="3352557" y="1373031"/>
                  </a:cubicBezTo>
                  <a:lnTo>
                    <a:pt x="228843" y="1373031"/>
                  </a:lnTo>
                  <a:cubicBezTo>
                    <a:pt x="102457" y="1373031"/>
                    <a:pt x="0" y="1270574"/>
                    <a:pt x="0" y="1144188"/>
                  </a:cubicBezTo>
                  <a:lnTo>
                    <a:pt x="0" y="228843"/>
                  </a:lnTo>
                  <a:cubicBezTo>
                    <a:pt x="0" y="102457"/>
                    <a:pt x="102457" y="0"/>
                    <a:pt x="22884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8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87" y="609600"/>
            <a:ext cx="2709863" cy="26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952" y="3500901"/>
            <a:ext cx="1419047" cy="968280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32555"/>
            <a:ext cx="4038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 </a:t>
            </a:r>
            <a:r>
              <a:rPr lang="bn-IN" sz="2800" b="1" dirty="0" smtClean="0">
                <a:solidFill>
                  <a:srgbClr val="33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 সংখ্যা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1600" y="2742331"/>
            <a:ext cx="914400" cy="1067669"/>
            <a:chOff x="1371600" y="2742331"/>
            <a:chExt cx="914400" cy="1067669"/>
          </a:xfrm>
        </p:grpSpPr>
        <p:sp>
          <p:nvSpPr>
            <p:cNvPr id="49" name="Oval 48"/>
            <p:cNvSpPr/>
            <p:nvPr/>
          </p:nvSpPr>
          <p:spPr>
            <a:xfrm>
              <a:off x="1610177" y="2742331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1371600" y="2815360"/>
              <a:ext cx="914400" cy="994640"/>
              <a:chOff x="1467208" y="2697275"/>
              <a:chExt cx="914400" cy="99464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21308" y="2697275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000608" y="2773475"/>
                <a:ext cx="355500" cy="3555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48208" y="3281375"/>
                <a:ext cx="355500" cy="3555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805454" y="3120616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583569" y="3336415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026108" y="3078275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467208" y="2952196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33431" y="3178055"/>
                <a:ext cx="355500" cy="3555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92708" y="2773475"/>
                <a:ext cx="355500" cy="3555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95808" y="2976575"/>
                <a:ext cx="355500" cy="355500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55636" y="2904817"/>
                <a:ext cx="355500" cy="355500"/>
              </a:xfrm>
              <a:prstGeom prst="ellipse">
                <a:avLst/>
              </a:prstGeom>
              <a:solidFill>
                <a:srgbClr val="C00000"/>
              </a:solidFill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SolaimanLipi" pitchFamily="66" charset="0"/>
                  <a:cs typeface="SolaimanLipi" pitchFamily="66" charset="0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770947" y="2515066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6417" y="2057400"/>
            <a:ext cx="1285406" cy="815980"/>
            <a:chOff x="5486417" y="2084019"/>
            <a:chExt cx="1285406" cy="815980"/>
          </a:xfrm>
        </p:grpSpPr>
        <p:sp>
          <p:nvSpPr>
            <p:cNvPr id="54" name="Oval 53"/>
            <p:cNvSpPr/>
            <p:nvPr/>
          </p:nvSpPr>
          <p:spPr>
            <a:xfrm>
              <a:off x="6416323" y="2544499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965338" y="2541344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496394" y="2543204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406346" y="2087174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955361" y="2084019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486417" y="2085879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96394" y="3554781"/>
            <a:ext cx="1285406" cy="815980"/>
            <a:chOff x="5496394" y="3581400"/>
            <a:chExt cx="1285406" cy="815980"/>
          </a:xfrm>
        </p:grpSpPr>
        <p:sp>
          <p:nvSpPr>
            <p:cNvPr id="66" name="Oval 65"/>
            <p:cNvSpPr/>
            <p:nvPr/>
          </p:nvSpPr>
          <p:spPr>
            <a:xfrm>
              <a:off x="6426300" y="404188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975315" y="4038725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5506371" y="4040585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416323" y="3584555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965338" y="35814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496394" y="358326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648200" y="4469181"/>
            <a:ext cx="3092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ংখ্যা ৬ টি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পারমাণবিক সংখ্যা</a:t>
            </a:r>
            <a:endParaRPr lang="en-US" sz="3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960624" y="2961382"/>
            <a:ext cx="48686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নিউট্রনের মোট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ংখ্যা ৬+৬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১২ এটি ভর সংখ্যা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5410200" y="1143000"/>
            <a:ext cx="1419047" cy="1879902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38400" y="4572000"/>
            <a:ext cx="1445597" cy="1667002"/>
            <a:chOff x="2438400" y="4572000"/>
            <a:chExt cx="1445597" cy="1667002"/>
          </a:xfrm>
        </p:grpSpPr>
        <p:sp>
          <p:nvSpPr>
            <p:cNvPr id="60" name="TextBox 59"/>
            <p:cNvSpPr txBox="1"/>
            <p:nvPr/>
          </p:nvSpPr>
          <p:spPr>
            <a:xfrm>
              <a:off x="2958744" y="4805613"/>
              <a:ext cx="9252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4572000"/>
              <a:ext cx="764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12</a:t>
              </a:r>
              <a:endParaRPr lang="en-US" sz="40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438400" y="5531116"/>
              <a:ext cx="764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6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19259" y="2787491"/>
            <a:ext cx="1000577" cy="994640"/>
            <a:chOff x="1447800" y="2667000"/>
            <a:chExt cx="1000577" cy="994640"/>
          </a:xfrm>
        </p:grpSpPr>
        <p:sp>
          <p:nvSpPr>
            <p:cNvPr id="91" name="Oval 90"/>
            <p:cNvSpPr/>
            <p:nvPr/>
          </p:nvSpPr>
          <p:spPr>
            <a:xfrm>
              <a:off x="2067377" y="27432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1914977" y="32511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1872223" y="3090341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650338" y="330614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092877" y="30480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447800" y="299538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533977" y="2921921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600200" y="314778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559477" y="27432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788077" y="26670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762577" y="29463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922405" y="2874542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103" name="Oval 102"/>
          <p:cNvSpPr/>
          <p:nvPr/>
        </p:nvSpPr>
        <p:spPr>
          <a:xfrm>
            <a:off x="845874" y="2353498"/>
            <a:ext cx="1931822" cy="198548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326891" y="1820098"/>
            <a:ext cx="2969789" cy="3052284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1717663" y="2195295"/>
            <a:ext cx="287396" cy="2268596"/>
            <a:chOff x="1846204" y="2133600"/>
            <a:chExt cx="287396" cy="2268596"/>
          </a:xfrm>
          <a:solidFill>
            <a:srgbClr val="339933"/>
          </a:solidFill>
        </p:grpSpPr>
        <p:sp>
          <p:nvSpPr>
            <p:cNvPr id="106" name="Oval 105"/>
            <p:cNvSpPr/>
            <p:nvPr/>
          </p:nvSpPr>
          <p:spPr>
            <a:xfrm>
              <a:off x="1846204" y="213360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1846204" y="411480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57959" y="1676400"/>
            <a:ext cx="3271041" cy="3363127"/>
            <a:chOff x="286500" y="1555909"/>
            <a:chExt cx="3271041" cy="3363127"/>
          </a:xfrm>
          <a:solidFill>
            <a:srgbClr val="339933"/>
          </a:solidFill>
        </p:grpSpPr>
        <p:sp>
          <p:nvSpPr>
            <p:cNvPr id="109" name="Oval 108"/>
            <p:cNvSpPr/>
            <p:nvPr/>
          </p:nvSpPr>
          <p:spPr>
            <a:xfrm>
              <a:off x="3270145" y="3124564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1846204" y="1555909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86500" y="312405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1828088" y="463164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620000" y="298198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23720" y="5269506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3465" y="4760517"/>
            <a:ext cx="22397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9"/>
    </mc:Choice>
    <mc:Fallback xmlns="">
      <p:transition spd="slow" advTm="22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.46823 -0.0027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-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00208 -0.346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33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72" grpId="0"/>
      <p:bldP spid="72" grpId="1"/>
      <p:bldP spid="46" grpId="0"/>
      <p:bldP spid="5" grpId="0" animBg="1"/>
      <p:bldP spid="103" grpId="0" animBg="1"/>
      <p:bldP spid="104" grpId="0" animBg="1"/>
      <p:bldP spid="11" grpId="0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340" y="5029200"/>
            <a:ext cx="825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 ও সংকেত সম্পর্কে যা বুঝলে তা খাতায় লিখ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114" y="1600200"/>
            <a:ext cx="4572000" cy="2619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9117" y="467409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9"/>
    </mc:Choice>
    <mc:Fallback xmlns="">
      <p:transition spd="slow" advTm="3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855464" y="139282"/>
            <a:ext cx="2362200" cy="73430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463" y="139282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olaimanLipi" pitchFamily="66" charset="0"/>
                <a:cs typeface="SolaimanLipi" pitchFamily="66" charset="0"/>
              </a:rPr>
              <a:t>মূল্যায়ন</a:t>
            </a:r>
            <a:endParaRPr lang="en-US" sz="4400" b="1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3308" y="873585"/>
            <a:ext cx="39700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IN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রটি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endParaRPr lang="en-US" sz="3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71600" y="1587806"/>
            <a:ext cx="5293437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পর্যন্ত ক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তগুলো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মৌল আবিস্কৃত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হয়েছে?</a:t>
            </a:r>
            <a:endParaRPr lang="bn-IN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১১০</a:t>
            </a:r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১১২</a:t>
            </a:r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১১৪</a:t>
            </a:r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১১৮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9845" y="3810000"/>
            <a:ext cx="5118709" cy="24468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5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প্রোটন ও নিউট্রন এর যোগফলকে কী বলে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 সংখ্যা</a:t>
            </a:r>
            <a:endParaRPr lang="en-US" sz="2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প্রনিয়াস </a:t>
            </a:r>
            <a:r>
              <a:rPr lang="bn-IN" sz="25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  <a:p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IN" sz="2500" dirty="0">
                <a:latin typeface="NikoshBAN" panose="02000000000000000000" pitchFamily="2" charset="0"/>
                <a:cs typeface="NikoshBAN" panose="02000000000000000000" pitchFamily="2" charset="0"/>
              </a:rPr>
              <a:t>ভর সংখ্যা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IN" sz="2500" dirty="0">
                <a:latin typeface="NikoshBAN" panose="02000000000000000000" pitchFamily="2" charset="0"/>
                <a:cs typeface="NikoshBAN" panose="02000000000000000000" pitchFamily="2" charset="0"/>
              </a:rPr>
              <a:t>মূল সংখ্যা</a:t>
            </a:r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1" y="3249799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Wingdings 2" panose="05020102010507070707" pitchFamily="18" charset="2"/>
              </a:rPr>
              <a:t>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96261" y="5033412"/>
            <a:ext cx="381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ym typeface="Wingdings 2" panose="05020102010507070707" pitchFamily="18" charset="2"/>
              </a:rPr>
              <a:t></a:t>
            </a:r>
            <a:endParaRPr lang="en-US" sz="20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244641" y="5060096"/>
            <a:ext cx="1524000" cy="82379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করে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জেনে নাও</a:t>
            </a:r>
            <a:endParaRPr lang="en-US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447800" y="3276600"/>
            <a:ext cx="6629400" cy="1981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663576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3759368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56932"/>
            <a:ext cx="4030133" cy="226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ro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480" y="1447800"/>
            <a:ext cx="566772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532" y="437957"/>
            <a:ext cx="3124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_Siraju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524000"/>
            <a:ext cx="1829532" cy="225517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77532" y="4364504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সিরাজুল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2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লাইন্‌স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০১৭-১৫৭৮৬৮১৯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sirajul.pabna@gmail.com</a:t>
            </a:r>
            <a:endParaRPr lang="en-US" sz="2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images25 cop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228600"/>
            <a:ext cx="706093" cy="1390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34000" y="1600200"/>
            <a:ext cx="3429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0129" y="2438400"/>
            <a:ext cx="35814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200" u="sng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u="sng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রসায়ন</a:t>
            </a:r>
            <a:endParaRPr lang="en-US" sz="3200" u="sng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en-US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bn-IN" sz="3200" u="sng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u="sng" dirty="0" smtClean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05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গঠন</a:t>
            </a:r>
            <a:endParaRPr lang="en-US" sz="20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100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33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:</a:t>
            </a:r>
            <a:r>
              <a:rPr lang="en-US" sz="2400" dirty="0" smtClean="0">
                <a:solidFill>
                  <a:srgbClr val="33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33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৩.৩-৩.৫</a:t>
            </a:r>
            <a:endParaRPr lang="en-US" sz="2400" dirty="0" smtClean="0">
              <a:solidFill>
                <a:srgbClr val="33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eeform 1"/>
          <p:cNvSpPr/>
          <p:nvPr/>
        </p:nvSpPr>
        <p:spPr>
          <a:xfrm flipH="1">
            <a:off x="4964398" y="570412"/>
            <a:ext cx="447065" cy="6143223"/>
          </a:xfrm>
          <a:custGeom>
            <a:avLst/>
            <a:gdLst>
              <a:gd name="connsiteX0" fmla="*/ 1287888 w 1287988"/>
              <a:gd name="connsiteY0" fmla="*/ 6143223 h 6143223"/>
              <a:gd name="connsiteX1" fmla="*/ 77273 w 1287988"/>
              <a:gd name="connsiteY1" fmla="*/ 4327302 h 6143223"/>
              <a:gd name="connsiteX2" fmla="*/ 1287888 w 1287988"/>
              <a:gd name="connsiteY2" fmla="*/ 1210614 h 6143223"/>
              <a:gd name="connsiteX3" fmla="*/ 0 w 1287988"/>
              <a:gd name="connsiteY3" fmla="*/ 0 h 6143223"/>
              <a:gd name="connsiteX4" fmla="*/ 0 w 1287988"/>
              <a:gd name="connsiteY4" fmla="*/ 0 h 6143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988" h="6143223">
                <a:moveTo>
                  <a:pt x="1287888" y="6143223"/>
                </a:moveTo>
                <a:cubicBezTo>
                  <a:pt x="682580" y="5646313"/>
                  <a:pt x="77273" y="5149403"/>
                  <a:pt x="77273" y="4327302"/>
                </a:cubicBezTo>
                <a:cubicBezTo>
                  <a:pt x="77273" y="3505201"/>
                  <a:pt x="1300767" y="1931831"/>
                  <a:pt x="1287888" y="1210614"/>
                </a:cubicBezTo>
                <a:cubicBezTo>
                  <a:pt x="1275009" y="48939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9" grpId="0"/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304800"/>
            <a:ext cx="8458200" cy="6400800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85801"/>
            <a:ext cx="1560989" cy="1188998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88609"/>
            <a:ext cx="2052122" cy="1286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96" y="5105400"/>
            <a:ext cx="2113711" cy="1341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786" y="4814561"/>
            <a:ext cx="2121449" cy="1632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533" y="414338"/>
            <a:ext cx="1831379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237694" y="1919729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রড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9589" y="1821457"/>
            <a:ext cx="86396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বালু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3710" y="4260812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333" y="4715993"/>
            <a:ext cx="129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সিমেন্ট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8910" y="1655058"/>
            <a:ext cx="7864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424" y="1645072"/>
            <a:ext cx="5513466" cy="4146128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808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36000" decel="6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31007 0.2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1497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49" presetClass="path" presetSubtype="0" accel="10000" decel="8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7 L -0.32048 0.332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1664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56" presetClass="pat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30087 -0.286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143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9" presetClass="pat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9392 -0.25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-12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2" presetClass="pat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7 L -0.00382 0.303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914400" y="3993676"/>
            <a:ext cx="8001000" cy="1889464"/>
          </a:xfrm>
          <a:prstGeom prst="round2Diag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16581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7324" y="3121809"/>
            <a:ext cx="435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251924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মৌলের ইংরেজি ও ল্যাটিন নাম থেকে তাদের প্রতীক লিখতে পা</a:t>
            </a:r>
            <a:r>
              <a:rPr lang="en-US" sz="25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বে।</a:t>
            </a:r>
          </a:p>
          <a:p>
            <a:pPr marL="342900" indent="-342900"/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২। মৌলিক ও স্থায়ী কণিকাগুলোর বৈশিষ্ট্য বর্ণনা করতে পারবে।</a:t>
            </a:r>
          </a:p>
          <a:p>
            <a:pPr marL="342900" indent="-342900"/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৩। পারমানবিক সংখ্যা, ভর সংখ্যা ও আপেক্ষিক </a:t>
            </a:r>
            <a:r>
              <a:rPr lang="bn-IN" sz="2500" b="1" dirty="0">
                <a:latin typeface="NikoshBAN" pitchFamily="2" charset="0"/>
                <a:cs typeface="NikoshBAN" pitchFamily="2" charset="0"/>
              </a:rPr>
              <a:t>ভর সংখ্যা </a:t>
            </a:r>
            <a:r>
              <a:rPr lang="bn-IN" sz="2500" b="1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endParaRPr lang="en-US" sz="25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3719" y="1007819"/>
            <a:ext cx="5190672" cy="2132242"/>
          </a:xfrm>
          <a:custGeom>
            <a:avLst/>
            <a:gdLst>
              <a:gd name="connsiteX0" fmla="*/ 0 w 2380343"/>
              <a:gd name="connsiteY0" fmla="*/ 333829 h 1640114"/>
              <a:gd name="connsiteX1" fmla="*/ 0 w 2380343"/>
              <a:gd name="connsiteY1" fmla="*/ 333829 h 1640114"/>
              <a:gd name="connsiteX2" fmla="*/ 72572 w 2380343"/>
              <a:gd name="connsiteY2" fmla="*/ 449943 h 1640114"/>
              <a:gd name="connsiteX3" fmla="*/ 101600 w 2380343"/>
              <a:gd name="connsiteY3" fmla="*/ 551543 h 1640114"/>
              <a:gd name="connsiteX4" fmla="*/ 130629 w 2380343"/>
              <a:gd name="connsiteY4" fmla="*/ 609600 h 1640114"/>
              <a:gd name="connsiteX5" fmla="*/ 159658 w 2380343"/>
              <a:gd name="connsiteY5" fmla="*/ 682172 h 1640114"/>
              <a:gd name="connsiteX6" fmla="*/ 174172 w 2380343"/>
              <a:gd name="connsiteY6" fmla="*/ 725714 h 1640114"/>
              <a:gd name="connsiteX7" fmla="*/ 203200 w 2380343"/>
              <a:gd name="connsiteY7" fmla="*/ 769257 h 1640114"/>
              <a:gd name="connsiteX8" fmla="*/ 217715 w 2380343"/>
              <a:gd name="connsiteY8" fmla="*/ 827314 h 1640114"/>
              <a:gd name="connsiteX9" fmla="*/ 304800 w 2380343"/>
              <a:gd name="connsiteY9" fmla="*/ 986972 h 1640114"/>
              <a:gd name="connsiteX10" fmla="*/ 348343 w 2380343"/>
              <a:gd name="connsiteY10" fmla="*/ 1030514 h 1640114"/>
              <a:gd name="connsiteX11" fmla="*/ 377372 w 2380343"/>
              <a:gd name="connsiteY11" fmla="*/ 1074057 h 1640114"/>
              <a:gd name="connsiteX12" fmla="*/ 420915 w 2380343"/>
              <a:gd name="connsiteY12" fmla="*/ 1103086 h 1640114"/>
              <a:gd name="connsiteX13" fmla="*/ 522515 w 2380343"/>
              <a:gd name="connsiteY13" fmla="*/ 1146629 h 1640114"/>
              <a:gd name="connsiteX14" fmla="*/ 624115 w 2380343"/>
              <a:gd name="connsiteY14" fmla="*/ 1190172 h 1640114"/>
              <a:gd name="connsiteX15" fmla="*/ 667658 w 2380343"/>
              <a:gd name="connsiteY15" fmla="*/ 1204686 h 1640114"/>
              <a:gd name="connsiteX16" fmla="*/ 740229 w 2380343"/>
              <a:gd name="connsiteY16" fmla="*/ 1233714 h 1640114"/>
              <a:gd name="connsiteX17" fmla="*/ 798286 w 2380343"/>
              <a:gd name="connsiteY17" fmla="*/ 1248229 h 1640114"/>
              <a:gd name="connsiteX18" fmla="*/ 885372 w 2380343"/>
              <a:gd name="connsiteY18" fmla="*/ 1277257 h 1640114"/>
              <a:gd name="connsiteX19" fmla="*/ 943429 w 2380343"/>
              <a:gd name="connsiteY19" fmla="*/ 1291772 h 1640114"/>
              <a:gd name="connsiteX20" fmla="*/ 1001486 w 2380343"/>
              <a:gd name="connsiteY20" fmla="*/ 1320800 h 1640114"/>
              <a:gd name="connsiteX21" fmla="*/ 1393372 w 2380343"/>
              <a:gd name="connsiteY21" fmla="*/ 1364343 h 1640114"/>
              <a:gd name="connsiteX22" fmla="*/ 1465943 w 2380343"/>
              <a:gd name="connsiteY22" fmla="*/ 1393372 h 1640114"/>
              <a:gd name="connsiteX23" fmla="*/ 1553029 w 2380343"/>
              <a:gd name="connsiteY23" fmla="*/ 1422400 h 1640114"/>
              <a:gd name="connsiteX24" fmla="*/ 1654629 w 2380343"/>
              <a:gd name="connsiteY24" fmla="*/ 1465943 h 1640114"/>
              <a:gd name="connsiteX25" fmla="*/ 1683658 w 2380343"/>
              <a:gd name="connsiteY25" fmla="*/ 1509486 h 1640114"/>
              <a:gd name="connsiteX26" fmla="*/ 1727200 w 2380343"/>
              <a:gd name="connsiteY26" fmla="*/ 1596572 h 1640114"/>
              <a:gd name="connsiteX27" fmla="*/ 1785258 w 2380343"/>
              <a:gd name="connsiteY27" fmla="*/ 1640114 h 1640114"/>
              <a:gd name="connsiteX28" fmla="*/ 2017486 w 2380343"/>
              <a:gd name="connsiteY28" fmla="*/ 1611086 h 1640114"/>
              <a:gd name="connsiteX29" fmla="*/ 2075543 w 2380343"/>
              <a:gd name="connsiteY29" fmla="*/ 1553029 h 1640114"/>
              <a:gd name="connsiteX30" fmla="*/ 2104572 w 2380343"/>
              <a:gd name="connsiteY30" fmla="*/ 1494972 h 1640114"/>
              <a:gd name="connsiteX31" fmla="*/ 2162629 w 2380343"/>
              <a:gd name="connsiteY31" fmla="*/ 1407886 h 1640114"/>
              <a:gd name="connsiteX32" fmla="*/ 2264229 w 2380343"/>
              <a:gd name="connsiteY32" fmla="*/ 1233714 h 1640114"/>
              <a:gd name="connsiteX33" fmla="*/ 2293258 w 2380343"/>
              <a:gd name="connsiteY33" fmla="*/ 1175657 h 1640114"/>
              <a:gd name="connsiteX34" fmla="*/ 2322286 w 2380343"/>
              <a:gd name="connsiteY34" fmla="*/ 1059543 h 1640114"/>
              <a:gd name="connsiteX35" fmla="*/ 2336800 w 2380343"/>
              <a:gd name="connsiteY35" fmla="*/ 1001486 h 1640114"/>
              <a:gd name="connsiteX36" fmla="*/ 2351315 w 2380343"/>
              <a:gd name="connsiteY36" fmla="*/ 914400 h 1640114"/>
              <a:gd name="connsiteX37" fmla="*/ 2365829 w 2380343"/>
              <a:gd name="connsiteY37" fmla="*/ 783772 h 1640114"/>
              <a:gd name="connsiteX38" fmla="*/ 2380343 w 2380343"/>
              <a:gd name="connsiteY38" fmla="*/ 725714 h 1640114"/>
              <a:gd name="connsiteX39" fmla="*/ 2351315 w 2380343"/>
              <a:gd name="connsiteY39" fmla="*/ 566057 h 1640114"/>
              <a:gd name="connsiteX40" fmla="*/ 2220686 w 2380343"/>
              <a:gd name="connsiteY40" fmla="*/ 493486 h 1640114"/>
              <a:gd name="connsiteX41" fmla="*/ 2017486 w 2380343"/>
              <a:gd name="connsiteY41" fmla="*/ 449943 h 1640114"/>
              <a:gd name="connsiteX42" fmla="*/ 1770743 w 2380343"/>
              <a:gd name="connsiteY42" fmla="*/ 420914 h 1640114"/>
              <a:gd name="connsiteX43" fmla="*/ 1480458 w 2380343"/>
              <a:gd name="connsiteY43" fmla="*/ 406400 h 1640114"/>
              <a:gd name="connsiteX44" fmla="*/ 1451429 w 2380343"/>
              <a:gd name="connsiteY44" fmla="*/ 362857 h 1640114"/>
              <a:gd name="connsiteX45" fmla="*/ 1306286 w 2380343"/>
              <a:gd name="connsiteY45" fmla="*/ 217714 h 1640114"/>
              <a:gd name="connsiteX46" fmla="*/ 1248229 w 2380343"/>
              <a:gd name="connsiteY46" fmla="*/ 130629 h 1640114"/>
              <a:gd name="connsiteX47" fmla="*/ 1233715 w 2380343"/>
              <a:gd name="connsiteY47" fmla="*/ 87086 h 1640114"/>
              <a:gd name="connsiteX48" fmla="*/ 1103086 w 2380343"/>
              <a:gd name="connsiteY48" fmla="*/ 14514 h 1640114"/>
              <a:gd name="connsiteX49" fmla="*/ 812800 w 2380343"/>
              <a:gd name="connsiteY49" fmla="*/ 43543 h 1640114"/>
              <a:gd name="connsiteX50" fmla="*/ 769258 w 2380343"/>
              <a:gd name="connsiteY50" fmla="*/ 72572 h 1640114"/>
              <a:gd name="connsiteX51" fmla="*/ 725715 w 2380343"/>
              <a:gd name="connsiteY51" fmla="*/ 87086 h 1640114"/>
              <a:gd name="connsiteX52" fmla="*/ 624115 w 2380343"/>
              <a:gd name="connsiteY52" fmla="*/ 72572 h 1640114"/>
              <a:gd name="connsiteX53" fmla="*/ 478972 w 2380343"/>
              <a:gd name="connsiteY53" fmla="*/ 14514 h 1640114"/>
              <a:gd name="connsiteX54" fmla="*/ 435429 w 2380343"/>
              <a:gd name="connsiteY54" fmla="*/ 0 h 1640114"/>
              <a:gd name="connsiteX55" fmla="*/ 188686 w 2380343"/>
              <a:gd name="connsiteY55" fmla="*/ 14514 h 1640114"/>
              <a:gd name="connsiteX56" fmla="*/ 101600 w 2380343"/>
              <a:gd name="connsiteY56" fmla="*/ 72572 h 1640114"/>
              <a:gd name="connsiteX57" fmla="*/ 14515 w 2380343"/>
              <a:gd name="connsiteY57" fmla="*/ 116114 h 1640114"/>
              <a:gd name="connsiteX58" fmla="*/ 0 w 2380343"/>
              <a:gd name="connsiteY58" fmla="*/ 159657 h 1640114"/>
              <a:gd name="connsiteX59" fmla="*/ 14515 w 2380343"/>
              <a:gd name="connsiteY59" fmla="*/ 261257 h 1640114"/>
              <a:gd name="connsiteX60" fmla="*/ 116115 w 2380343"/>
              <a:gd name="connsiteY60" fmla="*/ 609600 h 164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380343" h="1640114">
                <a:moveTo>
                  <a:pt x="0" y="333829"/>
                </a:moveTo>
                <a:lnTo>
                  <a:pt x="0" y="333829"/>
                </a:lnTo>
                <a:cubicBezTo>
                  <a:pt x="24191" y="372534"/>
                  <a:pt x="53270" y="408583"/>
                  <a:pt x="72572" y="449943"/>
                </a:cubicBezTo>
                <a:cubicBezTo>
                  <a:pt x="87467" y="481860"/>
                  <a:pt x="89563" y="518442"/>
                  <a:pt x="101600" y="551543"/>
                </a:cubicBezTo>
                <a:cubicBezTo>
                  <a:pt x="108994" y="571877"/>
                  <a:pt x="121841" y="589828"/>
                  <a:pt x="130629" y="609600"/>
                </a:cubicBezTo>
                <a:cubicBezTo>
                  <a:pt x="141211" y="633409"/>
                  <a:pt x="150510" y="657777"/>
                  <a:pt x="159658" y="682172"/>
                </a:cubicBezTo>
                <a:cubicBezTo>
                  <a:pt x="165030" y="696497"/>
                  <a:pt x="167330" y="712030"/>
                  <a:pt x="174172" y="725714"/>
                </a:cubicBezTo>
                <a:cubicBezTo>
                  <a:pt x="181973" y="741316"/>
                  <a:pt x="193524" y="754743"/>
                  <a:pt x="203200" y="769257"/>
                </a:cubicBezTo>
                <a:cubicBezTo>
                  <a:pt x="208038" y="788609"/>
                  <a:pt x="210043" y="808900"/>
                  <a:pt x="217715" y="827314"/>
                </a:cubicBezTo>
                <a:cubicBezTo>
                  <a:pt x="228729" y="853746"/>
                  <a:pt x="273877" y="949864"/>
                  <a:pt x="304800" y="986972"/>
                </a:cubicBezTo>
                <a:cubicBezTo>
                  <a:pt x="317941" y="1002741"/>
                  <a:pt x="335202" y="1014745"/>
                  <a:pt x="348343" y="1030514"/>
                </a:cubicBezTo>
                <a:cubicBezTo>
                  <a:pt x="359511" y="1043915"/>
                  <a:pt x="365037" y="1061722"/>
                  <a:pt x="377372" y="1074057"/>
                </a:cubicBezTo>
                <a:cubicBezTo>
                  <a:pt x="389707" y="1086392"/>
                  <a:pt x="405769" y="1094431"/>
                  <a:pt x="420915" y="1103086"/>
                </a:cubicBezTo>
                <a:cubicBezTo>
                  <a:pt x="497992" y="1147130"/>
                  <a:pt x="454673" y="1119492"/>
                  <a:pt x="522515" y="1146629"/>
                </a:cubicBezTo>
                <a:cubicBezTo>
                  <a:pt x="556725" y="1160313"/>
                  <a:pt x="589904" y="1176488"/>
                  <a:pt x="624115" y="1190172"/>
                </a:cubicBezTo>
                <a:cubicBezTo>
                  <a:pt x="638320" y="1195854"/>
                  <a:pt x="653333" y="1199314"/>
                  <a:pt x="667658" y="1204686"/>
                </a:cubicBezTo>
                <a:cubicBezTo>
                  <a:pt x="692053" y="1213834"/>
                  <a:pt x="715512" y="1225475"/>
                  <a:pt x="740229" y="1233714"/>
                </a:cubicBezTo>
                <a:cubicBezTo>
                  <a:pt x="759153" y="1240022"/>
                  <a:pt x="779179" y="1242497"/>
                  <a:pt x="798286" y="1248229"/>
                </a:cubicBezTo>
                <a:cubicBezTo>
                  <a:pt x="827594" y="1257022"/>
                  <a:pt x="856064" y="1268464"/>
                  <a:pt x="885372" y="1277257"/>
                </a:cubicBezTo>
                <a:cubicBezTo>
                  <a:pt x="904479" y="1282989"/>
                  <a:pt x="924751" y="1284768"/>
                  <a:pt x="943429" y="1291772"/>
                </a:cubicBezTo>
                <a:cubicBezTo>
                  <a:pt x="963688" y="1299369"/>
                  <a:pt x="980126" y="1317355"/>
                  <a:pt x="1001486" y="1320800"/>
                </a:cubicBezTo>
                <a:cubicBezTo>
                  <a:pt x="1131242" y="1341728"/>
                  <a:pt x="1393372" y="1364343"/>
                  <a:pt x="1393372" y="1364343"/>
                </a:cubicBezTo>
                <a:cubicBezTo>
                  <a:pt x="1417562" y="1374019"/>
                  <a:pt x="1441458" y="1384468"/>
                  <a:pt x="1465943" y="1393372"/>
                </a:cubicBezTo>
                <a:cubicBezTo>
                  <a:pt x="1494700" y="1403829"/>
                  <a:pt x="1524619" y="1411036"/>
                  <a:pt x="1553029" y="1422400"/>
                </a:cubicBezTo>
                <a:cubicBezTo>
                  <a:pt x="1732383" y="1494141"/>
                  <a:pt x="1514466" y="1419223"/>
                  <a:pt x="1654629" y="1465943"/>
                </a:cubicBezTo>
                <a:cubicBezTo>
                  <a:pt x="1664305" y="1480457"/>
                  <a:pt x="1675857" y="1493884"/>
                  <a:pt x="1683658" y="1509486"/>
                </a:cubicBezTo>
                <a:cubicBezTo>
                  <a:pt x="1707267" y="1556704"/>
                  <a:pt x="1685605" y="1554978"/>
                  <a:pt x="1727200" y="1596572"/>
                </a:cubicBezTo>
                <a:cubicBezTo>
                  <a:pt x="1744305" y="1613677"/>
                  <a:pt x="1765905" y="1625600"/>
                  <a:pt x="1785258" y="1640114"/>
                </a:cubicBezTo>
                <a:cubicBezTo>
                  <a:pt x="1862667" y="1630438"/>
                  <a:pt x="1942764" y="1633502"/>
                  <a:pt x="2017486" y="1611086"/>
                </a:cubicBezTo>
                <a:cubicBezTo>
                  <a:pt x="2043700" y="1603222"/>
                  <a:pt x="2059122" y="1574924"/>
                  <a:pt x="2075543" y="1553029"/>
                </a:cubicBezTo>
                <a:cubicBezTo>
                  <a:pt x="2088525" y="1535720"/>
                  <a:pt x="2093440" y="1513525"/>
                  <a:pt x="2104572" y="1494972"/>
                </a:cubicBezTo>
                <a:cubicBezTo>
                  <a:pt x="2122522" y="1465056"/>
                  <a:pt x="2141696" y="1435796"/>
                  <a:pt x="2162629" y="1407886"/>
                </a:cubicBezTo>
                <a:cubicBezTo>
                  <a:pt x="2232137" y="1315209"/>
                  <a:pt x="2195352" y="1371468"/>
                  <a:pt x="2264229" y="1233714"/>
                </a:cubicBezTo>
                <a:lnTo>
                  <a:pt x="2293258" y="1175657"/>
                </a:lnTo>
                <a:lnTo>
                  <a:pt x="2322286" y="1059543"/>
                </a:lnTo>
                <a:cubicBezTo>
                  <a:pt x="2327124" y="1040191"/>
                  <a:pt x="2333520" y="1021162"/>
                  <a:pt x="2336800" y="1001486"/>
                </a:cubicBezTo>
                <a:cubicBezTo>
                  <a:pt x="2341638" y="972457"/>
                  <a:pt x="2347425" y="943571"/>
                  <a:pt x="2351315" y="914400"/>
                </a:cubicBezTo>
                <a:cubicBezTo>
                  <a:pt x="2357105" y="870974"/>
                  <a:pt x="2359167" y="827073"/>
                  <a:pt x="2365829" y="783772"/>
                </a:cubicBezTo>
                <a:cubicBezTo>
                  <a:pt x="2368862" y="764056"/>
                  <a:pt x="2375505" y="745067"/>
                  <a:pt x="2380343" y="725714"/>
                </a:cubicBezTo>
                <a:cubicBezTo>
                  <a:pt x="2370667" y="672495"/>
                  <a:pt x="2369508" y="616997"/>
                  <a:pt x="2351315" y="566057"/>
                </a:cubicBezTo>
                <a:cubicBezTo>
                  <a:pt x="2333034" y="514871"/>
                  <a:pt x="2257332" y="508145"/>
                  <a:pt x="2220686" y="493486"/>
                </a:cubicBezTo>
                <a:cubicBezTo>
                  <a:pt x="2095947" y="443589"/>
                  <a:pt x="2193332" y="475063"/>
                  <a:pt x="2017486" y="449943"/>
                </a:cubicBezTo>
                <a:cubicBezTo>
                  <a:pt x="1817377" y="421357"/>
                  <a:pt x="2135778" y="443729"/>
                  <a:pt x="1770743" y="420914"/>
                </a:cubicBezTo>
                <a:cubicBezTo>
                  <a:pt x="1674049" y="414871"/>
                  <a:pt x="1577220" y="411238"/>
                  <a:pt x="1480458" y="406400"/>
                </a:cubicBezTo>
                <a:cubicBezTo>
                  <a:pt x="1470782" y="391886"/>
                  <a:pt x="1463261" y="375675"/>
                  <a:pt x="1451429" y="362857"/>
                </a:cubicBezTo>
                <a:cubicBezTo>
                  <a:pt x="1405020" y="312581"/>
                  <a:pt x="1344239" y="274644"/>
                  <a:pt x="1306286" y="217714"/>
                </a:cubicBezTo>
                <a:lnTo>
                  <a:pt x="1248229" y="130629"/>
                </a:lnTo>
                <a:cubicBezTo>
                  <a:pt x="1243391" y="116115"/>
                  <a:pt x="1242202" y="99816"/>
                  <a:pt x="1233715" y="87086"/>
                </a:cubicBezTo>
                <a:cubicBezTo>
                  <a:pt x="1196470" y="31218"/>
                  <a:pt x="1168003" y="36153"/>
                  <a:pt x="1103086" y="14514"/>
                </a:cubicBezTo>
                <a:cubicBezTo>
                  <a:pt x="1006324" y="24190"/>
                  <a:pt x="908606" y="26881"/>
                  <a:pt x="812800" y="43543"/>
                </a:cubicBezTo>
                <a:cubicBezTo>
                  <a:pt x="795614" y="46532"/>
                  <a:pt x="784860" y="64771"/>
                  <a:pt x="769258" y="72572"/>
                </a:cubicBezTo>
                <a:cubicBezTo>
                  <a:pt x="755574" y="79414"/>
                  <a:pt x="740229" y="82248"/>
                  <a:pt x="725715" y="87086"/>
                </a:cubicBezTo>
                <a:cubicBezTo>
                  <a:pt x="691848" y="82248"/>
                  <a:pt x="657449" y="80265"/>
                  <a:pt x="624115" y="72572"/>
                </a:cubicBezTo>
                <a:cubicBezTo>
                  <a:pt x="528673" y="50547"/>
                  <a:pt x="555792" y="47437"/>
                  <a:pt x="478972" y="14514"/>
                </a:cubicBezTo>
                <a:cubicBezTo>
                  <a:pt x="464910" y="8487"/>
                  <a:pt x="449943" y="4838"/>
                  <a:pt x="435429" y="0"/>
                </a:cubicBezTo>
                <a:cubicBezTo>
                  <a:pt x="353181" y="4838"/>
                  <a:pt x="270667" y="6316"/>
                  <a:pt x="188686" y="14514"/>
                </a:cubicBezTo>
                <a:cubicBezTo>
                  <a:pt x="136513" y="19731"/>
                  <a:pt x="141414" y="39394"/>
                  <a:pt x="101600" y="72572"/>
                </a:cubicBezTo>
                <a:cubicBezTo>
                  <a:pt x="64085" y="103834"/>
                  <a:pt x="58155" y="101568"/>
                  <a:pt x="14515" y="116114"/>
                </a:cubicBezTo>
                <a:cubicBezTo>
                  <a:pt x="9677" y="130628"/>
                  <a:pt x="0" y="144357"/>
                  <a:pt x="0" y="159657"/>
                </a:cubicBezTo>
                <a:cubicBezTo>
                  <a:pt x="0" y="193868"/>
                  <a:pt x="14515" y="261257"/>
                  <a:pt x="14515" y="261257"/>
                </a:cubicBezTo>
                <a:lnTo>
                  <a:pt x="116115" y="609600"/>
                </a:lnTo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</a:t>
            </a:r>
            <a:r>
              <a:rPr lang="bn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2400" y="381000"/>
            <a:ext cx="3809999" cy="6088797"/>
            <a:chOff x="152400" y="381000"/>
            <a:chExt cx="3809999" cy="60887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353" y="3200400"/>
              <a:ext cx="2452293" cy="1905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1600200"/>
              <a:ext cx="3124199" cy="1552074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28599" y="381000"/>
              <a:ext cx="3733800" cy="5135336"/>
            </a:xfrm>
            <a:prstGeom prst="roundRect">
              <a:avLst/>
            </a:prstGeom>
            <a:no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599" y="320040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সোনা</a:t>
              </a:r>
              <a:endPara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4948535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এ্যালুমিনিয়াম</a:t>
              </a:r>
              <a:endPara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199" y="647429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4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5638800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bn-IN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ভাঙলে শুধুমাত্র সেই পদার্থই পাওয়া যায়।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36675" y="381000"/>
            <a:ext cx="3803907" cy="6088797"/>
            <a:chOff x="4536675" y="381000"/>
            <a:chExt cx="3803907" cy="6088797"/>
          </a:xfrm>
        </p:grpSpPr>
        <p:sp>
          <p:nvSpPr>
            <p:cNvPr id="9" name="Rounded Rectangle 8"/>
            <p:cNvSpPr/>
            <p:nvPr/>
          </p:nvSpPr>
          <p:spPr>
            <a:xfrm>
              <a:off x="4571999" y="381000"/>
              <a:ext cx="3733800" cy="5135336"/>
            </a:xfrm>
            <a:prstGeom prst="roundRect">
              <a:avLst/>
            </a:prstGeom>
            <a:no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0718" y="1600200"/>
              <a:ext cx="2396359" cy="130665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0719" y="3647294"/>
              <a:ext cx="2403616" cy="133564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606782" y="502920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কাঠ</a:t>
              </a:r>
              <a:endPara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6675" y="2971800"/>
              <a:ext cx="3733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মরিচা</a:t>
              </a:r>
              <a:endParaRPr lang="en-US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1227" y="590069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যৌগিক</a:t>
              </a:r>
              <a:r>
                <a:rPr lang="en-US" sz="4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endPara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598" y="5638800"/>
              <a:ext cx="327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যৌগি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পদার্থ</a:t>
              </a:r>
              <a:r>
                <a:rPr lang="bn-IN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ভাঙলে একাধিক মৌলিক পদার্থ পাওয়া যায়।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85900" y="3559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পরমাণুঃ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র্থের ক্ষুদ্রতম কণা।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447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সোনা, লোহা, নাইট্রজেনসহ সকল মৌলিক পদার্থের পরমাণুতে এদের বৈশিষ্ঠ্য বিদ্যমান থাকে।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351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অণুঃ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3648075"/>
            <a:ext cx="50292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প্রতীকঃ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ল্যাতিন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ctr">
              <a:buFont typeface="Wingdings 2" panose="05020102010507070707" pitchFamily="18" charset="2"/>
              <a:buChar char="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সাধারণত নামের প্রথম অক্ষর দিয়ে প্রতীক লেখা হয়।</a:t>
            </a:r>
          </a:p>
          <a:p>
            <a:pPr marL="457200" indent="-457200" algn="ctr">
              <a:buFont typeface="Wingdings 2" panose="05020102010507070707" pitchFamily="18" charset="2"/>
              <a:buChar char="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যদি একাধিক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ইংরেজি নামের প্রথম অক্ষর একই হয় তবে একটি মৌলকে ইংরেজি নামের প্রথম অক্ষর দিয়ে প্রকাশ করা হয়। অন্যগুলোর ক্ষেত্রে প্রতীকটি দুই অক্ষরে লেখা হয়।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18904"/>
              </p:ext>
            </p:extLst>
          </p:nvPr>
        </p:nvGraphicFramePr>
        <p:xfrm>
          <a:off x="228600" y="3810000"/>
          <a:ext cx="4191000" cy="2194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4000"/>
                <a:gridCol w="16764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 2" panose="05020102010507070707" pitchFamily="18" charset="2"/>
                        </a:rPr>
                        <a:t>মৌল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ইংরেজি</a:t>
                      </a:r>
                      <a:r>
                        <a:rPr lang="bn-IN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3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Oxygen</a:t>
                      </a:r>
                      <a:endParaRPr lang="en-US" sz="30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endParaRPr lang="en-US" sz="3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Carbon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Clorin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58266"/>
              </p:ext>
            </p:extLst>
          </p:nvPr>
        </p:nvGraphicFramePr>
        <p:xfrm>
          <a:off x="4724400" y="3810000"/>
          <a:ext cx="4191000" cy="2194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24000"/>
                <a:gridCol w="17526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 2" panose="05020102010507070707" pitchFamily="18" charset="2"/>
                        </a:rPr>
                        <a:t>মৌল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ল্যটিন নাম</a:t>
                      </a:r>
                      <a:endParaRPr lang="en-US" sz="3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3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কপার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Cuprum</a:t>
                      </a:r>
                      <a:endParaRPr lang="en-US" sz="30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Cu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গোল্ড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Aurum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Au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আয়রন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Ferrum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Fe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447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সংকেতঃ 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বা যৌগিক পদার্থের অণুর প্রকাশ পদ্ধতি </a:t>
            </a:r>
            <a:r>
              <a:rPr lang="bn-IN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সংকেত।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76387"/>
              </p:ext>
            </p:extLst>
          </p:nvPr>
        </p:nvGraphicFramePr>
        <p:xfrm>
          <a:off x="1981200" y="3657600"/>
          <a:ext cx="5715000" cy="21945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816087"/>
                <a:gridCol w="28989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 2" panose="05020102010507070707" pitchFamily="18" charset="2"/>
                        </a:rPr>
                        <a:t>অণু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সংকেত</a:t>
                      </a:r>
                      <a:endParaRPr lang="en-US" sz="3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O</a:t>
                      </a:r>
                      <a:r>
                        <a:rPr lang="en-US" sz="3000" baseline="-25000" dirty="0" smtClean="0">
                          <a:latin typeface="+mj-lt"/>
                          <a:cs typeface="NikoshBAN" panose="02000000000000000000" pitchFamily="2" charset="0"/>
                        </a:rPr>
                        <a:t>2</a:t>
                      </a:r>
                      <a:endParaRPr lang="en-US" sz="3000" baseline="-250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অ্যামনিয়া</a:t>
                      </a:r>
                      <a:endParaRPr lang="en-US" sz="3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NH</a:t>
                      </a:r>
                      <a:r>
                        <a:rPr lang="en-US" sz="3000" baseline="-25000" dirty="0" smtClean="0">
                          <a:latin typeface="+mj-lt"/>
                          <a:cs typeface="NikoshBAN" panose="02000000000000000000" pitchFamily="2" charset="0"/>
                        </a:rPr>
                        <a:t>3</a:t>
                      </a:r>
                      <a:endParaRPr lang="en-US" sz="3000" baseline="-250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3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সালফিউরিক</a:t>
                      </a:r>
                      <a:r>
                        <a:rPr lang="bn-IN" sz="3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এসিড</a:t>
                      </a:r>
                      <a:endParaRPr lang="en-US" sz="3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3000" baseline="-25000" dirty="0" smtClean="0">
                          <a:latin typeface="+mj-lt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3000" dirty="0" smtClean="0">
                          <a:latin typeface="+mj-lt"/>
                          <a:cs typeface="NikoshBAN" panose="02000000000000000000" pitchFamily="2" charset="0"/>
                        </a:rPr>
                        <a:t>SO</a:t>
                      </a:r>
                      <a:r>
                        <a:rPr lang="en-US" sz="3000" baseline="-25000" dirty="0" smtClean="0">
                          <a:latin typeface="+mj-lt"/>
                          <a:cs typeface="NikoshBAN" panose="02000000000000000000" pitchFamily="2" charset="0"/>
                        </a:rPr>
                        <a:t>4</a:t>
                      </a:r>
                      <a:endParaRPr lang="en-US" sz="3000" baseline="-25000" dirty="0">
                        <a:latin typeface="+mj-lt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500" y="215465"/>
            <a:ext cx="3447300" cy="728554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38" y="31148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পরমাণুর ভিতরের কণা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447800" y="2497436"/>
            <a:ext cx="1000577" cy="994640"/>
            <a:chOff x="1447800" y="2667000"/>
            <a:chExt cx="1000577" cy="994640"/>
          </a:xfrm>
        </p:grpSpPr>
        <p:sp>
          <p:nvSpPr>
            <p:cNvPr id="15" name="Oval 14"/>
            <p:cNvSpPr/>
            <p:nvPr/>
          </p:nvSpPr>
          <p:spPr>
            <a:xfrm>
              <a:off x="2067377" y="27432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1914977" y="32511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872223" y="3090341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50338" y="330614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92877" y="30480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299538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33977" y="2921921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314778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559477" y="2743200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788077" y="26670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762577" y="2946300"/>
              <a:ext cx="355500" cy="3555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922405" y="2874542"/>
              <a:ext cx="355500" cy="355500"/>
            </a:xfrm>
            <a:prstGeom prst="ellipse">
              <a:avLst/>
            </a:prstGeom>
            <a:solidFill>
              <a:srgbClr val="C0000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974415" y="2063443"/>
            <a:ext cx="1931822" cy="198548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55432" y="1530043"/>
            <a:ext cx="2969789" cy="3052284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846204" y="1905240"/>
            <a:ext cx="287396" cy="2268596"/>
            <a:chOff x="1846204" y="2133600"/>
            <a:chExt cx="287396" cy="2268596"/>
          </a:xfrm>
          <a:solidFill>
            <a:srgbClr val="339933"/>
          </a:solidFill>
        </p:grpSpPr>
        <p:sp>
          <p:nvSpPr>
            <p:cNvPr id="44" name="Oval 43"/>
            <p:cNvSpPr/>
            <p:nvPr/>
          </p:nvSpPr>
          <p:spPr>
            <a:xfrm>
              <a:off x="1846204" y="213360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846204" y="411480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6500" y="1371600"/>
            <a:ext cx="3271041" cy="3363127"/>
            <a:chOff x="286500" y="1555909"/>
            <a:chExt cx="3271041" cy="3363127"/>
          </a:xfrm>
          <a:solidFill>
            <a:srgbClr val="339933"/>
          </a:solidFill>
        </p:grpSpPr>
        <p:sp>
          <p:nvSpPr>
            <p:cNvPr id="46" name="Oval 45"/>
            <p:cNvSpPr/>
            <p:nvPr/>
          </p:nvSpPr>
          <p:spPr>
            <a:xfrm>
              <a:off x="3270145" y="3124564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846204" y="1555909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86500" y="312405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828088" y="4631640"/>
              <a:ext cx="287396" cy="287396"/>
            </a:xfrm>
            <a:prstGeom prst="ellipse">
              <a:avLst/>
            </a:prstGeom>
            <a:grpFill/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olaimanLipi" pitchFamily="66" charset="0"/>
                <a:cs typeface="SolaimanLipi" pitchFamily="66" charset="0"/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6230131" y="1066800"/>
            <a:ext cx="355500" cy="355500"/>
          </a:xfrm>
          <a:prstGeom prst="ellipse">
            <a:avLst/>
          </a:prstGeom>
          <a:solidFill>
            <a:srgbClr val="C000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67400" y="1547676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7455810" y="1600200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নিউট্রন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/>
              <a:t>(</a:t>
            </a:r>
            <a:r>
              <a:rPr lang="en-US" sz="3200" b="1" dirty="0"/>
              <a:t>n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3970412" y="1515298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/>
              <a:t>(e)</a:t>
            </a:r>
            <a:endParaRPr lang="en-US" sz="3200" b="1" dirty="0"/>
          </a:p>
        </p:txBody>
      </p:sp>
      <p:sp>
        <p:nvSpPr>
          <p:cNvPr id="74" name="Oval 73"/>
          <p:cNvSpPr/>
          <p:nvPr/>
        </p:nvSpPr>
        <p:spPr>
          <a:xfrm>
            <a:off x="7760699" y="1092300"/>
            <a:ext cx="355500" cy="3555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540062" y="1143000"/>
            <a:ext cx="265775" cy="265775"/>
          </a:xfrm>
          <a:prstGeom prst="ellipse">
            <a:avLst/>
          </a:prstGeom>
          <a:solidFill>
            <a:srgbClr val="33993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olaimanLipi" pitchFamily="66" charset="0"/>
              <a:cs typeface="SolaimanLipi" pitchFamily="66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0932"/>
              </p:ext>
            </p:extLst>
          </p:nvPr>
        </p:nvGraphicFramePr>
        <p:xfrm>
          <a:off x="3733801" y="3480278"/>
          <a:ext cx="5105401" cy="197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806"/>
                <a:gridCol w="1055861"/>
                <a:gridCol w="1331398"/>
                <a:gridCol w="1017259"/>
                <a:gridCol w="1085077"/>
              </a:tblGrid>
              <a:tr h="172720"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কণা</a:t>
                      </a:r>
                      <a:endParaRPr lang="en-US" sz="1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চার্জ</a:t>
                      </a:r>
                      <a:endParaRPr lang="en-US" sz="1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প্রকৃত</a:t>
                      </a:r>
                      <a:r>
                        <a:rPr lang="bn-IN" sz="1400" baseline="0" dirty="0" smtClean="0"/>
                        <a:t> ভর</a:t>
                      </a:r>
                      <a:endParaRPr lang="en-US" sz="1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আপেক্ষিক</a:t>
                      </a:r>
                      <a:r>
                        <a:rPr lang="bn-IN" sz="1400" baseline="0" dirty="0" smtClean="0"/>
                        <a:t> আধান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আপেক্ষিক</a:t>
                      </a:r>
                      <a:r>
                        <a:rPr lang="bn-IN" sz="1400" baseline="0" dirty="0" smtClean="0"/>
                        <a:t> ভর</a:t>
                      </a:r>
                      <a:endParaRPr lang="en-US" sz="1400" dirty="0"/>
                    </a:p>
                  </a:txBody>
                  <a:tcPr anchor="ctr"/>
                </a:tc>
              </a:tr>
              <a:tr h="425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e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-1.6010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-19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bn-IN" sz="1400" kern="1200" baseline="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  <a:sym typeface="Wingdings 2" panose="05020102010507070707" pitchFamily="18" charset="2"/>
                        </a:rPr>
                        <a:t>কুলম্ব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9.110</a:t>
                      </a:r>
                      <a:r>
                        <a:rPr lang="en-US" sz="1400" dirty="0" smtClean="0">
                          <a:latin typeface="+mj-lt"/>
                          <a:sym typeface="Wingdings 2" panose="05020102010507070707" pitchFamily="18" charset="2"/>
                        </a:rPr>
                        <a:t>10</a:t>
                      </a:r>
                      <a:r>
                        <a:rPr lang="en-US" sz="1400" baseline="30000" dirty="0" smtClean="0">
                          <a:latin typeface="+mj-lt"/>
                          <a:sym typeface="Wingdings 2" panose="05020102010507070707" pitchFamily="18" charset="2"/>
                        </a:rPr>
                        <a:t>-28</a:t>
                      </a:r>
                      <a:r>
                        <a:rPr lang="en-US" sz="1400" dirty="0" smtClean="0">
                          <a:latin typeface="+mj-lt"/>
                          <a:sym typeface="Wingdings 2" panose="05020102010507070707" pitchFamily="18" charset="2"/>
                        </a:rPr>
                        <a:t>g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-1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25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P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+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1.6010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-19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bn-IN" sz="1400" kern="1200" baseline="0" dirty="0" smtClean="0">
                          <a:solidFill>
                            <a:schemeClr val="dk1"/>
                          </a:solidFill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  <a:sym typeface="Wingdings 2" panose="05020102010507070707" pitchFamily="18" charset="2"/>
                        </a:rPr>
                        <a:t>কুলম্ব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1.67310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-24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g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+1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254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n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1.67510</a:t>
                      </a:r>
                      <a:r>
                        <a:rPr lang="en-US" sz="14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-24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g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b="1" dirty="0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SolaimanLipi" pitchFamily="66" charset="0"/>
            <a:cs typeface="SolaimanLipi" pitchFamily="66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1891</TotalTime>
  <Words>434</Words>
  <Application>Microsoft Office PowerPoint</Application>
  <PresentationFormat>On-screen Show (4:3)</PresentationFormat>
  <Paragraphs>138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SolaimanLipi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ROAD PARK</dc:creator>
  <cp:lastModifiedBy>Sirajul Haque</cp:lastModifiedBy>
  <cp:revision>567</cp:revision>
  <dcterms:created xsi:type="dcterms:W3CDTF">2017-09-19T13:48:12Z</dcterms:created>
  <dcterms:modified xsi:type="dcterms:W3CDTF">2019-10-14T14:27:38Z</dcterms:modified>
</cp:coreProperties>
</file>