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61" r:id="rId6"/>
    <p:sldId id="259" r:id="rId7"/>
    <p:sldId id="264" r:id="rId8"/>
    <p:sldId id="260" r:id="rId9"/>
    <p:sldId id="262" r:id="rId10"/>
    <p:sldId id="263" r:id="rId11"/>
    <p:sldId id="266" r:id="rId12"/>
    <p:sldId id="267" r:id="rId13"/>
    <p:sldId id="272" r:id="rId14"/>
    <p:sldId id="265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8E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3D73A-B4E7-4316-AC80-A3355BF14C2D}" type="doc">
      <dgm:prSet loTypeId="urn:microsoft.com/office/officeart/2005/8/layout/pyramid2" loCatId="pyramid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2AA1D4D-659D-4C85-83F9-7BD982A4DB7F}">
      <dgm:prSet phldrT="[Text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What is it?</a:t>
          </a:r>
          <a:endParaRPr lang="en-US" dirty="0"/>
        </a:p>
      </dgm:t>
    </dgm:pt>
    <dgm:pt modelId="{85F34D4B-994E-4013-AC61-52F33E6568F6}" type="parTrans" cxnId="{E83BD2A7-716A-4C72-9E1A-E1925D895ED4}">
      <dgm:prSet/>
      <dgm:spPr/>
      <dgm:t>
        <a:bodyPr/>
        <a:lstStyle/>
        <a:p>
          <a:endParaRPr lang="en-US"/>
        </a:p>
      </dgm:t>
    </dgm:pt>
    <dgm:pt modelId="{C839A9C0-53CE-4851-A422-9FDDF4AC3130}" type="sibTrans" cxnId="{E83BD2A7-716A-4C72-9E1A-E1925D895ED4}">
      <dgm:prSet/>
      <dgm:spPr/>
      <dgm:t>
        <a:bodyPr/>
        <a:lstStyle/>
        <a:p>
          <a:endParaRPr lang="en-US"/>
        </a:p>
      </dgm:t>
    </dgm:pt>
    <dgm:pt modelId="{50DB0CFF-4EFF-423E-AC1D-9C3AED5FB84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/>
            <a:t>How many sides of it?</a:t>
          </a:r>
          <a:endParaRPr lang="en-US" dirty="0"/>
        </a:p>
      </dgm:t>
    </dgm:pt>
    <dgm:pt modelId="{A74AD9CC-9BAD-48F4-A623-130D562D2040}" type="parTrans" cxnId="{615C87C8-CD21-4936-9655-2F08E20A64DC}">
      <dgm:prSet/>
      <dgm:spPr/>
      <dgm:t>
        <a:bodyPr/>
        <a:lstStyle/>
        <a:p>
          <a:endParaRPr lang="en-US"/>
        </a:p>
      </dgm:t>
    </dgm:pt>
    <dgm:pt modelId="{02662498-0C4A-4941-A391-86C92965314E}" type="sibTrans" cxnId="{615C87C8-CD21-4936-9655-2F08E20A64DC}">
      <dgm:prSet/>
      <dgm:spPr/>
      <dgm:t>
        <a:bodyPr/>
        <a:lstStyle/>
        <a:p>
          <a:endParaRPr lang="en-US"/>
        </a:p>
      </dgm:t>
    </dgm:pt>
    <dgm:pt modelId="{59C12D39-C949-4888-A74D-86628ACE2992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rgbClr val="00B0F0"/>
              </a:solidFill>
            </a:rPr>
            <a:t>Area of it?</a:t>
          </a:r>
          <a:endParaRPr lang="en-US" dirty="0">
            <a:solidFill>
              <a:srgbClr val="00B0F0"/>
            </a:solidFill>
          </a:endParaRPr>
        </a:p>
      </dgm:t>
    </dgm:pt>
    <dgm:pt modelId="{81358B7F-A27C-4B63-A0B7-77773D676996}" type="parTrans" cxnId="{82D49AF0-ABEE-4084-B359-22BC419656D9}">
      <dgm:prSet/>
      <dgm:spPr/>
      <dgm:t>
        <a:bodyPr/>
        <a:lstStyle/>
        <a:p>
          <a:endParaRPr lang="en-US"/>
        </a:p>
      </dgm:t>
    </dgm:pt>
    <dgm:pt modelId="{3C55211C-A0A4-4A12-8926-7552B25903DF}" type="sibTrans" cxnId="{82D49AF0-ABEE-4084-B359-22BC419656D9}">
      <dgm:prSet/>
      <dgm:spPr/>
      <dgm:t>
        <a:bodyPr/>
        <a:lstStyle/>
        <a:p>
          <a:endParaRPr lang="en-US"/>
        </a:p>
      </dgm:t>
    </dgm:pt>
    <dgm:pt modelId="{AA6B9907-E447-44B2-B7C2-8802E1457AF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How to find area?</a:t>
          </a:r>
          <a:endParaRPr lang="en-US" dirty="0"/>
        </a:p>
      </dgm:t>
    </dgm:pt>
    <dgm:pt modelId="{E2F6E2C8-65F0-4101-8D5E-B2C5F97D0FEF}" type="parTrans" cxnId="{90F6F5A4-17F9-4F68-B05C-EAE49C8C2336}">
      <dgm:prSet/>
      <dgm:spPr/>
      <dgm:t>
        <a:bodyPr/>
        <a:lstStyle/>
        <a:p>
          <a:endParaRPr lang="en-US"/>
        </a:p>
      </dgm:t>
    </dgm:pt>
    <dgm:pt modelId="{C9B97068-0116-49CA-ADD2-CF1B53BCDFEB}" type="sibTrans" cxnId="{90F6F5A4-17F9-4F68-B05C-EAE49C8C2336}">
      <dgm:prSet/>
      <dgm:spPr/>
      <dgm:t>
        <a:bodyPr/>
        <a:lstStyle/>
        <a:p>
          <a:endParaRPr lang="en-US"/>
        </a:p>
      </dgm:t>
    </dgm:pt>
    <dgm:pt modelId="{7ED87AEB-166D-48DE-BBB2-0038689CE1EE}" type="pres">
      <dgm:prSet presAssocID="{E503D73A-B4E7-4316-AC80-A3355BF14C2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D703338-19B8-443F-8D2B-1A4051B27429}" type="pres">
      <dgm:prSet presAssocID="{E503D73A-B4E7-4316-AC80-A3355BF14C2D}" presName="pyramid" presStyleLbl="node1" presStyleIdx="0" presStyleCnt="1"/>
      <dgm:spPr>
        <a:solidFill>
          <a:srgbClr val="00B050"/>
        </a:solidFill>
      </dgm:spPr>
    </dgm:pt>
    <dgm:pt modelId="{A1F4C042-ECAE-49F6-80EA-14799E883B41}" type="pres">
      <dgm:prSet presAssocID="{E503D73A-B4E7-4316-AC80-A3355BF14C2D}" presName="theList" presStyleCnt="0"/>
      <dgm:spPr/>
    </dgm:pt>
    <dgm:pt modelId="{376D1C1B-12FC-48EA-A1B7-F81FA70B98EA}" type="pres">
      <dgm:prSet presAssocID="{12AA1D4D-659D-4C85-83F9-7BD982A4DB7F}" presName="aNode" presStyleLbl="fgAcc1" presStyleIdx="0" presStyleCnt="4" custLinFactNeighborX="1049" custLinFactNeighborY="-413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46A33A8-358A-4D4F-BB3D-45C293DB9FDC}" type="pres">
      <dgm:prSet presAssocID="{12AA1D4D-659D-4C85-83F9-7BD982A4DB7F}" presName="aSpace" presStyleCnt="0"/>
      <dgm:spPr/>
    </dgm:pt>
    <dgm:pt modelId="{970AB0B8-05F2-4E9C-9708-2BB8AC05B3A8}" type="pres">
      <dgm:prSet presAssocID="{50DB0CFF-4EFF-423E-AC1D-9C3AED5FB846}" presName="aNode" presStyleLbl="fgAcc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C16725-B905-474C-B897-F08A2C49B070}" type="pres">
      <dgm:prSet presAssocID="{50DB0CFF-4EFF-423E-AC1D-9C3AED5FB846}" presName="aSpace" presStyleCnt="0"/>
      <dgm:spPr/>
    </dgm:pt>
    <dgm:pt modelId="{615C3A52-C58A-47D9-AC2C-4657E8F94915}" type="pres">
      <dgm:prSet presAssocID="{59C12D39-C949-4888-A74D-86628ACE2992}" presName="aNode" presStyleLbl="fg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9550531-1744-4958-9B7E-299C4DFB339D}" type="pres">
      <dgm:prSet presAssocID="{59C12D39-C949-4888-A74D-86628ACE2992}" presName="aSpace" presStyleCnt="0"/>
      <dgm:spPr/>
    </dgm:pt>
    <dgm:pt modelId="{BD77DF41-A29D-48A2-8071-8349C6CEA338}" type="pres">
      <dgm:prSet presAssocID="{AA6B9907-E447-44B2-B7C2-8802E1457AF4}" presName="aNode" presStyleLbl="fgAcc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404B59-2D1D-494D-9E6F-4B194C2FF222}" type="pres">
      <dgm:prSet presAssocID="{AA6B9907-E447-44B2-B7C2-8802E1457AF4}" presName="aSpace" presStyleCnt="0"/>
      <dgm:spPr/>
    </dgm:pt>
  </dgm:ptLst>
  <dgm:cxnLst>
    <dgm:cxn modelId="{8CEC0ECC-F3E2-4181-9DA9-8321F38A82BD}" type="presOf" srcId="{AA6B9907-E447-44B2-B7C2-8802E1457AF4}" destId="{BD77DF41-A29D-48A2-8071-8349C6CEA338}" srcOrd="0" destOrd="0" presId="urn:microsoft.com/office/officeart/2005/8/layout/pyramid2"/>
    <dgm:cxn modelId="{4E8723CE-6657-4265-97C8-49886F5FB908}" type="presOf" srcId="{50DB0CFF-4EFF-423E-AC1D-9C3AED5FB846}" destId="{970AB0B8-05F2-4E9C-9708-2BB8AC05B3A8}" srcOrd="0" destOrd="0" presId="urn:microsoft.com/office/officeart/2005/8/layout/pyramid2"/>
    <dgm:cxn modelId="{E83BD2A7-716A-4C72-9E1A-E1925D895ED4}" srcId="{E503D73A-B4E7-4316-AC80-A3355BF14C2D}" destId="{12AA1D4D-659D-4C85-83F9-7BD982A4DB7F}" srcOrd="0" destOrd="0" parTransId="{85F34D4B-994E-4013-AC61-52F33E6568F6}" sibTransId="{C839A9C0-53CE-4851-A422-9FDDF4AC3130}"/>
    <dgm:cxn modelId="{9AEECAE8-47B2-4D4B-BBA6-9BC0CE791D92}" type="presOf" srcId="{E503D73A-B4E7-4316-AC80-A3355BF14C2D}" destId="{7ED87AEB-166D-48DE-BBB2-0038689CE1EE}" srcOrd="0" destOrd="0" presId="urn:microsoft.com/office/officeart/2005/8/layout/pyramid2"/>
    <dgm:cxn modelId="{90F6F5A4-17F9-4F68-B05C-EAE49C8C2336}" srcId="{E503D73A-B4E7-4316-AC80-A3355BF14C2D}" destId="{AA6B9907-E447-44B2-B7C2-8802E1457AF4}" srcOrd="3" destOrd="0" parTransId="{E2F6E2C8-65F0-4101-8D5E-B2C5F97D0FEF}" sibTransId="{C9B97068-0116-49CA-ADD2-CF1B53BCDFEB}"/>
    <dgm:cxn modelId="{908610F2-A054-4A90-A7E7-F1F1143A660F}" type="presOf" srcId="{12AA1D4D-659D-4C85-83F9-7BD982A4DB7F}" destId="{376D1C1B-12FC-48EA-A1B7-F81FA70B98EA}" srcOrd="0" destOrd="0" presId="urn:microsoft.com/office/officeart/2005/8/layout/pyramid2"/>
    <dgm:cxn modelId="{3C96AC26-86FB-4CBD-A149-EF2ED8D7B3DF}" type="presOf" srcId="{59C12D39-C949-4888-A74D-86628ACE2992}" destId="{615C3A52-C58A-47D9-AC2C-4657E8F94915}" srcOrd="0" destOrd="0" presId="urn:microsoft.com/office/officeart/2005/8/layout/pyramid2"/>
    <dgm:cxn modelId="{615C87C8-CD21-4936-9655-2F08E20A64DC}" srcId="{E503D73A-B4E7-4316-AC80-A3355BF14C2D}" destId="{50DB0CFF-4EFF-423E-AC1D-9C3AED5FB846}" srcOrd="1" destOrd="0" parTransId="{A74AD9CC-9BAD-48F4-A623-130D562D2040}" sibTransId="{02662498-0C4A-4941-A391-86C92965314E}"/>
    <dgm:cxn modelId="{82D49AF0-ABEE-4084-B359-22BC419656D9}" srcId="{E503D73A-B4E7-4316-AC80-A3355BF14C2D}" destId="{59C12D39-C949-4888-A74D-86628ACE2992}" srcOrd="2" destOrd="0" parTransId="{81358B7F-A27C-4B63-A0B7-77773D676996}" sibTransId="{3C55211C-A0A4-4A12-8926-7552B25903DF}"/>
    <dgm:cxn modelId="{E29FDFEC-A8E2-470D-AF7B-84D941729D2A}" type="presParOf" srcId="{7ED87AEB-166D-48DE-BBB2-0038689CE1EE}" destId="{BD703338-19B8-443F-8D2B-1A4051B27429}" srcOrd="0" destOrd="0" presId="urn:microsoft.com/office/officeart/2005/8/layout/pyramid2"/>
    <dgm:cxn modelId="{A5E1B3F6-D3D5-4CDE-AC25-C5C5D7232742}" type="presParOf" srcId="{7ED87AEB-166D-48DE-BBB2-0038689CE1EE}" destId="{A1F4C042-ECAE-49F6-80EA-14799E883B41}" srcOrd="1" destOrd="0" presId="urn:microsoft.com/office/officeart/2005/8/layout/pyramid2"/>
    <dgm:cxn modelId="{BE7453FC-DCEB-4867-9EFD-CB638A14B6C9}" type="presParOf" srcId="{A1F4C042-ECAE-49F6-80EA-14799E883B41}" destId="{376D1C1B-12FC-48EA-A1B7-F81FA70B98EA}" srcOrd="0" destOrd="0" presId="urn:microsoft.com/office/officeart/2005/8/layout/pyramid2"/>
    <dgm:cxn modelId="{933AA738-67EE-48E7-9716-C917E4B00A7D}" type="presParOf" srcId="{A1F4C042-ECAE-49F6-80EA-14799E883B41}" destId="{246A33A8-358A-4D4F-BB3D-45C293DB9FDC}" srcOrd="1" destOrd="0" presId="urn:microsoft.com/office/officeart/2005/8/layout/pyramid2"/>
    <dgm:cxn modelId="{4BFF5579-E0DA-429F-A3B0-BE116EA0043A}" type="presParOf" srcId="{A1F4C042-ECAE-49F6-80EA-14799E883B41}" destId="{970AB0B8-05F2-4E9C-9708-2BB8AC05B3A8}" srcOrd="2" destOrd="0" presId="urn:microsoft.com/office/officeart/2005/8/layout/pyramid2"/>
    <dgm:cxn modelId="{3BF33356-A2F9-4B9B-AAC8-EC6715112586}" type="presParOf" srcId="{A1F4C042-ECAE-49F6-80EA-14799E883B41}" destId="{D2C16725-B905-474C-B897-F08A2C49B070}" srcOrd="3" destOrd="0" presId="urn:microsoft.com/office/officeart/2005/8/layout/pyramid2"/>
    <dgm:cxn modelId="{232CB0CD-45B3-4A48-AEC5-CD284F8A7631}" type="presParOf" srcId="{A1F4C042-ECAE-49F6-80EA-14799E883B41}" destId="{615C3A52-C58A-47D9-AC2C-4657E8F94915}" srcOrd="4" destOrd="0" presId="urn:microsoft.com/office/officeart/2005/8/layout/pyramid2"/>
    <dgm:cxn modelId="{22895576-67F4-4A0B-AB17-CD4E57EB271C}" type="presParOf" srcId="{A1F4C042-ECAE-49F6-80EA-14799E883B41}" destId="{F9550531-1744-4958-9B7E-299C4DFB339D}" srcOrd="5" destOrd="0" presId="urn:microsoft.com/office/officeart/2005/8/layout/pyramid2"/>
    <dgm:cxn modelId="{43F2318E-9F05-484D-BBF3-375478C3D0A5}" type="presParOf" srcId="{A1F4C042-ECAE-49F6-80EA-14799E883B41}" destId="{BD77DF41-A29D-48A2-8071-8349C6CEA338}" srcOrd="6" destOrd="0" presId="urn:microsoft.com/office/officeart/2005/8/layout/pyramid2"/>
    <dgm:cxn modelId="{16F2FEAD-310C-48F7-9BCC-45181AE53AD1}" type="presParOf" srcId="{A1F4C042-ECAE-49F6-80EA-14799E883B41}" destId="{3C404B59-2D1D-494D-9E6F-4B194C2FF222}" srcOrd="7" destOrd="0" presId="urn:microsoft.com/office/officeart/2005/8/layout/pyramid2"/>
  </dgm:cxnLst>
  <dgm:bg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7E1D5-B6B8-465F-92E5-19B4F99D9ED4}" type="doc">
      <dgm:prSet loTypeId="urn:microsoft.com/office/officeart/2005/8/layout/pyramid2" loCatId="pyramid" qsTypeId="urn:microsoft.com/office/officeart/2005/8/quickstyle/3d5" qsCatId="3D" csTypeId="urn:microsoft.com/office/officeart/2005/8/colors/accent3_4" csCatId="accent3" phldr="1"/>
      <dgm:spPr/>
    </dgm:pt>
    <dgm:pt modelId="{DC1D01AD-4728-4114-97B1-FB12A316EA9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5400" b="1" dirty="0" smtClean="0"/>
            <a:t>Area of  Triangles.</a:t>
          </a:r>
          <a:endParaRPr lang="en-US" sz="5400" b="1" dirty="0"/>
        </a:p>
      </dgm:t>
    </dgm:pt>
    <dgm:pt modelId="{17D85B44-ECE0-4C37-BF99-767CE7333B02}" type="parTrans" cxnId="{FA5CDA81-C5C3-403D-B980-624D19D9488A}">
      <dgm:prSet/>
      <dgm:spPr/>
      <dgm:t>
        <a:bodyPr/>
        <a:lstStyle/>
        <a:p>
          <a:endParaRPr lang="en-US"/>
        </a:p>
      </dgm:t>
    </dgm:pt>
    <dgm:pt modelId="{3FD3D589-ABBD-4719-99F6-86D268B88AD4}" type="sibTrans" cxnId="{FA5CDA81-C5C3-403D-B980-624D19D9488A}">
      <dgm:prSet/>
      <dgm:spPr/>
      <dgm:t>
        <a:bodyPr/>
        <a:lstStyle/>
        <a:p>
          <a:endParaRPr lang="en-US"/>
        </a:p>
      </dgm:t>
    </dgm:pt>
    <dgm:pt modelId="{F824A75C-B48B-4BAA-BC63-A8C024D39559}" type="pres">
      <dgm:prSet presAssocID="{D6D7E1D5-B6B8-465F-92E5-19B4F99D9ED4}" presName="compositeShape" presStyleCnt="0">
        <dgm:presLayoutVars>
          <dgm:dir/>
          <dgm:resizeHandles/>
        </dgm:presLayoutVars>
      </dgm:prSet>
      <dgm:spPr/>
    </dgm:pt>
    <dgm:pt modelId="{C873479D-36E1-461C-B9F2-B434486D0248}" type="pres">
      <dgm:prSet presAssocID="{D6D7E1D5-B6B8-465F-92E5-19B4F99D9ED4}" presName="pyramid" presStyleLbl="node1" presStyleIdx="0" presStyleCnt="1" custLinFactNeighborX="18604" custLinFactNeighborY="13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61925">
          <a:gradFill>
            <a:gsLst>
              <a:gs pos="80000">
                <a:srgbClr val="00B050"/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524F2A51-05C7-4277-8716-41DCAFB00D4B}" type="pres">
      <dgm:prSet presAssocID="{D6D7E1D5-B6B8-465F-92E5-19B4F99D9ED4}" presName="theList" presStyleCnt="0"/>
      <dgm:spPr/>
    </dgm:pt>
    <dgm:pt modelId="{C65CD3EF-FFFF-4DB4-97C9-CB61147D56EA}" type="pres">
      <dgm:prSet presAssocID="{DC1D01AD-4728-4114-97B1-FB12A316EA92}" presName="aNode" presStyleLbl="fgAcc1" presStyleIdx="0" presStyleCnt="1" custScaleX="151923" custScaleY="38874" custLinFactNeighborX="-30609" custLinFactNeighborY="-1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3EAE0-03DA-47E8-B6D0-712E90B58FFD}" type="pres">
      <dgm:prSet presAssocID="{DC1D01AD-4728-4114-97B1-FB12A316EA92}" presName="aSpace" presStyleCnt="0"/>
      <dgm:spPr/>
    </dgm:pt>
  </dgm:ptLst>
  <dgm:cxnLst>
    <dgm:cxn modelId="{FA5CDA81-C5C3-403D-B980-624D19D9488A}" srcId="{D6D7E1D5-B6B8-465F-92E5-19B4F99D9ED4}" destId="{DC1D01AD-4728-4114-97B1-FB12A316EA92}" srcOrd="0" destOrd="0" parTransId="{17D85B44-ECE0-4C37-BF99-767CE7333B02}" sibTransId="{3FD3D589-ABBD-4719-99F6-86D268B88AD4}"/>
    <dgm:cxn modelId="{EED314FE-4316-4CAA-8EF5-CBD79391A5C0}" type="presOf" srcId="{DC1D01AD-4728-4114-97B1-FB12A316EA92}" destId="{C65CD3EF-FFFF-4DB4-97C9-CB61147D56EA}" srcOrd="0" destOrd="0" presId="urn:microsoft.com/office/officeart/2005/8/layout/pyramid2"/>
    <dgm:cxn modelId="{7F499E30-12ED-4C8E-828B-B856A6A63941}" type="presOf" srcId="{D6D7E1D5-B6B8-465F-92E5-19B4F99D9ED4}" destId="{F824A75C-B48B-4BAA-BC63-A8C024D39559}" srcOrd="0" destOrd="0" presId="urn:microsoft.com/office/officeart/2005/8/layout/pyramid2"/>
    <dgm:cxn modelId="{0B2083BB-4194-4D09-B948-CC2C79D8D4A4}" type="presParOf" srcId="{F824A75C-B48B-4BAA-BC63-A8C024D39559}" destId="{C873479D-36E1-461C-B9F2-B434486D0248}" srcOrd="0" destOrd="0" presId="urn:microsoft.com/office/officeart/2005/8/layout/pyramid2"/>
    <dgm:cxn modelId="{1FD6262A-4059-40D7-B86B-C8372FADB469}" type="presParOf" srcId="{F824A75C-B48B-4BAA-BC63-A8C024D39559}" destId="{524F2A51-05C7-4277-8716-41DCAFB00D4B}" srcOrd="1" destOrd="0" presId="urn:microsoft.com/office/officeart/2005/8/layout/pyramid2"/>
    <dgm:cxn modelId="{FFDF0E00-EC38-4F0E-ACEE-BF3DC9E870B2}" type="presParOf" srcId="{524F2A51-05C7-4277-8716-41DCAFB00D4B}" destId="{C65CD3EF-FFFF-4DB4-97C9-CB61147D56EA}" srcOrd="0" destOrd="0" presId="urn:microsoft.com/office/officeart/2005/8/layout/pyramid2"/>
    <dgm:cxn modelId="{F4C73343-8F44-4E7F-AA80-C59B8262CC2A}" type="presParOf" srcId="{524F2A51-05C7-4277-8716-41DCAFB00D4B}" destId="{A5B3EAE0-03DA-47E8-B6D0-712E90B58FFD}" srcOrd="1" destOrd="0" presId="urn:microsoft.com/office/officeart/2005/8/layout/pyramid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E47FC-9E93-4581-AEFA-10C720C66198}" type="doc">
      <dgm:prSet loTypeId="urn:microsoft.com/office/officeart/2005/8/layout/pyramid2" loCatId="pyramid" qsTypeId="urn:microsoft.com/office/officeart/2005/8/quickstyle/3d9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DE20B13-7BBD-4720-945D-1BF6D654D22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en-US" b="1" dirty="0" smtClean="0"/>
            <a:t>THANKS </a:t>
          </a:r>
          <a:endParaRPr lang="en-US" dirty="0"/>
        </a:p>
      </dgm:t>
    </dgm:pt>
    <dgm:pt modelId="{119DA484-4958-4162-AAA4-E734B8F6A9CB}" type="parTrans" cxnId="{D69E7552-3E6D-4C21-932B-B4B684F96B02}">
      <dgm:prSet/>
      <dgm:spPr/>
      <dgm:t>
        <a:bodyPr/>
        <a:lstStyle/>
        <a:p>
          <a:endParaRPr lang="en-US"/>
        </a:p>
      </dgm:t>
    </dgm:pt>
    <dgm:pt modelId="{FF50EACA-899A-40D7-8104-4E7F80388E3E}" type="sibTrans" cxnId="{D69E7552-3E6D-4C21-932B-B4B684F96B02}">
      <dgm:prSet/>
      <dgm:spPr/>
      <dgm:t>
        <a:bodyPr/>
        <a:lstStyle/>
        <a:p>
          <a:endParaRPr lang="en-US"/>
        </a:p>
      </dgm:t>
    </dgm:pt>
    <dgm:pt modelId="{F1554C4D-510E-4C0C-92F2-382E9DA22B01}" type="pres">
      <dgm:prSet presAssocID="{3CFE47FC-9E93-4581-AEFA-10C720C661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414FA29-126D-4A23-A9FB-F9A449333459}" type="pres">
      <dgm:prSet presAssocID="{3CFE47FC-9E93-4581-AEFA-10C720C66198}" presName="pyramid" presStyleLbl="node1" presStyleIdx="0" presStyleCnt="1" custLinFactNeighborX="4504" custLinFactNeighborY="-649"/>
      <dgm:spPr/>
    </dgm:pt>
    <dgm:pt modelId="{F000826F-017E-42B0-AD97-16B12380C7A6}" type="pres">
      <dgm:prSet presAssocID="{3CFE47FC-9E93-4581-AEFA-10C720C66198}" presName="theList" presStyleCnt="0"/>
      <dgm:spPr/>
    </dgm:pt>
    <dgm:pt modelId="{7B9EE28E-0F03-44D4-B99E-1B42FBBA27FC}" type="pres">
      <dgm:prSet presAssocID="{BDE20B13-7BBD-4720-945D-1BF6D654D22A}" presName="aNode" presStyleLbl="fgAcc1" presStyleIdx="0" presStyleCnt="1" custLinFactY="-13109" custLinFactNeighborX="107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94AB2-FCE6-40CA-9062-542256DC5B74}" type="pres">
      <dgm:prSet presAssocID="{BDE20B13-7BBD-4720-945D-1BF6D654D22A}" presName="aSpace" presStyleCnt="0"/>
      <dgm:spPr/>
    </dgm:pt>
  </dgm:ptLst>
  <dgm:cxnLst>
    <dgm:cxn modelId="{D69E7552-3E6D-4C21-932B-B4B684F96B02}" srcId="{3CFE47FC-9E93-4581-AEFA-10C720C66198}" destId="{BDE20B13-7BBD-4720-945D-1BF6D654D22A}" srcOrd="0" destOrd="0" parTransId="{119DA484-4958-4162-AAA4-E734B8F6A9CB}" sibTransId="{FF50EACA-899A-40D7-8104-4E7F80388E3E}"/>
    <dgm:cxn modelId="{9A2D8DF4-99C9-4881-BD4D-E99A8E351DF2}" type="presOf" srcId="{BDE20B13-7BBD-4720-945D-1BF6D654D22A}" destId="{7B9EE28E-0F03-44D4-B99E-1B42FBBA27FC}" srcOrd="0" destOrd="0" presId="urn:microsoft.com/office/officeart/2005/8/layout/pyramid2"/>
    <dgm:cxn modelId="{F5A695C9-B3C7-4031-A2C9-95579716C833}" type="presOf" srcId="{3CFE47FC-9E93-4581-AEFA-10C720C66198}" destId="{F1554C4D-510E-4C0C-92F2-382E9DA22B01}" srcOrd="0" destOrd="0" presId="urn:microsoft.com/office/officeart/2005/8/layout/pyramid2"/>
    <dgm:cxn modelId="{A8C8A2CF-B246-479E-83A8-1BA792E57775}" type="presParOf" srcId="{F1554C4D-510E-4C0C-92F2-382E9DA22B01}" destId="{4414FA29-126D-4A23-A9FB-F9A449333459}" srcOrd="0" destOrd="0" presId="urn:microsoft.com/office/officeart/2005/8/layout/pyramid2"/>
    <dgm:cxn modelId="{4FA8671C-DE47-406B-8D03-5C42AB51D54F}" type="presParOf" srcId="{F1554C4D-510E-4C0C-92F2-382E9DA22B01}" destId="{F000826F-017E-42B0-AD97-16B12380C7A6}" srcOrd="1" destOrd="0" presId="urn:microsoft.com/office/officeart/2005/8/layout/pyramid2"/>
    <dgm:cxn modelId="{1E0ACFCE-40BD-4157-8280-78D5B479AC59}" type="presParOf" srcId="{F000826F-017E-42B0-AD97-16B12380C7A6}" destId="{7B9EE28E-0F03-44D4-B99E-1B42FBBA27FC}" srcOrd="0" destOrd="0" presId="urn:microsoft.com/office/officeart/2005/8/layout/pyramid2"/>
    <dgm:cxn modelId="{867BCE05-92C5-4685-9E6D-4F73DCCAEF1D}" type="presParOf" srcId="{F000826F-017E-42B0-AD97-16B12380C7A6}" destId="{F3A94AB2-FCE6-40CA-9062-542256DC5B74}" srcOrd="1" destOrd="0" presId="urn:microsoft.com/office/officeart/2005/8/layout/pyramid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AD1D-1E57-429E-8208-072607BB4700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FE1E-4E23-4AEE-A1EF-D495C30F4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7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7FE1E-4E23-4AEE-A1EF-D495C30F48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4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7FE1E-4E23-4AEE-A1EF-D495C30F48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4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slide" Target="slide14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slide" Target="slide12.xml"/><Relationship Id="rId5" Type="http://schemas.openxmlformats.org/officeDocument/2006/relationships/oleObject" Target="../embeddings/oleObject10.bin"/><Relationship Id="rId10" Type="http://schemas.openxmlformats.org/officeDocument/2006/relationships/slide" Target="slide10.xml"/><Relationship Id="rId4" Type="http://schemas.openxmlformats.org/officeDocument/2006/relationships/image" Target="../media/image15.wmf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92D050"/>
            </a:gs>
            <a:gs pos="37000">
              <a:schemeClr val="accent2">
                <a:lumMod val="89000"/>
              </a:schemeClr>
            </a:gs>
            <a:gs pos="34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26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66900" y="2019300"/>
            <a:ext cx="5410200" cy="2819400"/>
          </a:xfr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7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006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381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7535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00200" y="1752600"/>
            <a:ext cx="2286000" cy="1371600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3581400"/>
            <a:ext cx="4953000" cy="1588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1295400"/>
            <a:ext cx="3581400" cy="2286000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11430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819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8462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14500" y="373992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304800"/>
            <a:ext cx="632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scalene triangle of sides  a , b and  c  .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1283" y="4762088"/>
            <a:ext cx="4953000" cy="646331"/>
            <a:chOff x="1752600" y="4724400"/>
            <a:chExt cx="495300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4724400"/>
              <a:ext cx="49530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Where  S = (a + b + c )/2</a:t>
              </a:r>
            </a:p>
            <a:p>
              <a:r>
                <a:rPr lang="en-US" b="1" dirty="0" smtClean="0"/>
                <a:t>Area  =      s(s-a)(s-b)(s-c)</a:t>
              </a:r>
              <a:endParaRPr lang="en-US" b="1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14600" y="5105400"/>
              <a:ext cx="1600200" cy="228600"/>
              <a:chOff x="2514600" y="5105400"/>
              <a:chExt cx="1600200" cy="2286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2438400" y="5181600"/>
                <a:ext cx="228600" cy="762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552700" y="5143500"/>
                <a:ext cx="228600" cy="1524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743200" y="5105400"/>
                <a:ext cx="1371600" cy="15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7086600" y="3962400"/>
            <a:ext cx="1143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209800" y="1407628"/>
            <a:ext cx="4495800" cy="2093970"/>
          </a:xfrm>
          <a:prstGeom prst="triangle">
            <a:avLst>
              <a:gd name="adj" fmla="val 27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609600" y="5791199"/>
            <a:ext cx="381000" cy="455419"/>
          </a:xfrm>
          <a:prstGeom prst="actionButtonBackPrevious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000">
              <a:srgbClr val="FEE7F2"/>
            </a:gs>
            <a:gs pos="36000">
              <a:srgbClr val="FAC77D"/>
            </a:gs>
            <a:gs pos="34000">
              <a:srgbClr val="FBA97D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6864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57400" y="1295400"/>
            <a:ext cx="1392810" cy="2249078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3581400"/>
            <a:ext cx="4953000" cy="1588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1327666"/>
            <a:ext cx="3581400" cy="2253734"/>
          </a:xfrm>
          <a:prstGeom prst="line">
            <a:avLst/>
          </a:prstGeom>
          <a:ln w="111125" cmpd="sng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11430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819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5412" y="364802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276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7179" y="549534"/>
            <a:ext cx="6477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scalene triangle of sides 10m, 12 m and 16 m .Find the area of it.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7306" y="4177281"/>
            <a:ext cx="3048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a = 10m,  b = 12m , c = 16m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4800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= (a + b + c)/2  =  (10 + 12 + 16 )/2  m  = 19 m </a:t>
            </a:r>
          </a:p>
          <a:p>
            <a:endParaRPr lang="en-US" b="1" dirty="0" smtClean="0"/>
          </a:p>
          <a:p>
            <a:r>
              <a:rPr lang="en-US" b="1" dirty="0" smtClean="0"/>
              <a:t>Area  =      19(19-10)(19-12)(19-16)     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514600" y="5486400"/>
            <a:ext cx="228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628900" y="5448300"/>
            <a:ext cx="228600" cy="152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9400" y="5410200"/>
            <a:ext cx="2286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4200" y="4114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4191000"/>
            <a:ext cx="838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>
            <a:off x="2133600" y="1445063"/>
            <a:ext cx="4648200" cy="2060137"/>
          </a:xfrm>
          <a:prstGeom prst="triangle">
            <a:avLst>
              <a:gd name="adj" fmla="val 2773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78758" y="342927"/>
            <a:ext cx="1600200" cy="908539"/>
            <a:chOff x="7578758" y="342927"/>
            <a:chExt cx="1600200" cy="908539"/>
          </a:xfrm>
        </p:grpSpPr>
        <p:sp>
          <p:nvSpPr>
            <p:cNvPr id="23" name="TextBox 22"/>
            <p:cNvSpPr txBox="1"/>
            <p:nvPr/>
          </p:nvSpPr>
          <p:spPr>
            <a:xfrm>
              <a:off x="7578758" y="342927"/>
              <a:ext cx="1600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Group work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731798"/>
              <a:ext cx="533400" cy="5196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2" animBg="1"/>
      <p:bldP spid="1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00200" y="1752600"/>
            <a:ext cx="2286000" cy="1371600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3581400"/>
            <a:ext cx="4953000" cy="1588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1295400"/>
            <a:ext cx="3581400" cy="2286000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11430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819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276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115669"/>
            <a:ext cx="5715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Multilateral triangle of sides 10m, 12 m and angle of them is 30 degree.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191000"/>
            <a:ext cx="3657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a = 10m,  b = 12m  </a:t>
            </a:r>
            <a:r>
              <a:rPr lang="el-GR" b="1" dirty="0" smtClean="0"/>
              <a:t>θ</a:t>
            </a:r>
            <a:r>
              <a:rPr lang="en-US" b="1" dirty="0" smtClean="0"/>
              <a:t> = 30 degree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981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Group work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4114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4191000"/>
            <a:ext cx="838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3" imgW="88560" imgH="190440" progId="Equation.3">
                  <p:embed/>
                </p:oleObj>
              </mc:Choice>
              <mc:Fallback>
                <p:oleObj name="Equation" r:id="rId3" imgW="8856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33750"/>
                        <a:ext cx="889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76400" y="4876800"/>
            <a:ext cx="3962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Area = ½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Sin</a:t>
            </a:r>
            <a:r>
              <a:rPr lang="el-GR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θ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204900" y="1436132"/>
            <a:ext cx="4424500" cy="2038350"/>
          </a:xfrm>
          <a:prstGeom prst="triangle">
            <a:avLst>
              <a:gd name="adj" fmla="val 28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2057400" y="3124200"/>
            <a:ext cx="685800" cy="838200"/>
          </a:xfrm>
          <a:prstGeom prst="arc">
            <a:avLst>
              <a:gd name="adj1" fmla="val 15377385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30480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θ</a:t>
            </a:r>
            <a:endParaRPr lang="en-US" dirty="0"/>
          </a:p>
        </p:txBody>
      </p:sp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1066800" y="5410200"/>
            <a:ext cx="533400" cy="457200"/>
          </a:xfrm>
          <a:prstGeom prst="actionButtonBackPrevious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2" animBg="1"/>
      <p:bldP spid="29" grpId="0" animBg="1"/>
      <p:bldP spid="30" grpId="0" animBg="1"/>
      <p:bldP spid="30" grpId="1" animBg="1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00200" y="1752600"/>
            <a:ext cx="2286000" cy="1371600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3581400"/>
            <a:ext cx="4953000" cy="1588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1295400"/>
            <a:ext cx="3581400" cy="2286000"/>
          </a:xfrm>
          <a:prstGeom prst="line">
            <a:avLst/>
          </a:prstGeom>
          <a:ln w="11112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11430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819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810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276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115669"/>
            <a:ext cx="5715000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 Multilateral triangle of sides 10m, 12 m and angle of them is 30 degree.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733800"/>
            <a:ext cx="3657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a = 10m,  b = 12m  </a:t>
            </a:r>
            <a:r>
              <a:rPr lang="el-GR" b="1" dirty="0" smtClean="0"/>
              <a:t>θ</a:t>
            </a:r>
            <a:r>
              <a:rPr lang="en-US" b="1" dirty="0" smtClean="0"/>
              <a:t> = 30 degree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981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Group work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4114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3733800"/>
            <a:ext cx="838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527550" y="3333750"/>
          <a:ext cx="889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3" imgW="88560" imgH="190440" progId="Equation.3">
                  <p:embed/>
                </p:oleObj>
              </mc:Choice>
              <mc:Fallback>
                <p:oleObj name="Equation" r:id="rId3" imgW="88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33750"/>
                        <a:ext cx="889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19200" y="4176894"/>
            <a:ext cx="54864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Area = ½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Sin30</a:t>
            </a:r>
            <a:r>
              <a:rPr lang="en-US" sz="36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  <a:p>
            <a:r>
              <a:rPr lang="en-US" sz="36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½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×10×12× ½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</a:t>
            </a:r>
            <a:r>
              <a:rPr lang="en-US" sz="36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=  30 m</a:t>
            </a:r>
            <a:r>
              <a:rPr lang="en-US" sz="36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2204900" y="1436132"/>
            <a:ext cx="4424500" cy="2038350"/>
          </a:xfrm>
          <a:prstGeom prst="triangle">
            <a:avLst>
              <a:gd name="adj" fmla="val 28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2057400" y="3124200"/>
            <a:ext cx="685800" cy="838200"/>
          </a:xfrm>
          <a:prstGeom prst="arc">
            <a:avLst>
              <a:gd name="adj1" fmla="val 15377385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30480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9" grpId="0" animBg="1"/>
      <p:bldP spid="30" grpId="0" animBg="1"/>
      <p:bldP spid="30" grpId="1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7826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5889" y="1809213"/>
            <a:ext cx="6096000" cy="646331"/>
            <a:chOff x="1834299" y="3651373"/>
            <a:chExt cx="60960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834299" y="3651373"/>
              <a:ext cx="6096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3. Area of a triangle =    </a:t>
              </a:r>
            </a:p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                                    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aphicFrame>
          <p:nvGraphicFramePr>
            <p:cNvPr id="245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3015145"/>
                </p:ext>
              </p:extLst>
            </p:nvPr>
          </p:nvGraphicFramePr>
          <p:xfrm>
            <a:off x="4610100" y="3682605"/>
            <a:ext cx="17113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4" name="Equation" r:id="rId3" imgW="736560" imgH="393480" progId="Equation.3">
                    <p:embed/>
                  </p:oleObj>
                </mc:Choice>
                <mc:Fallback>
                  <p:oleObj name="Equation" r:id="rId3" imgW="73656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100" y="3682605"/>
                          <a:ext cx="1711325" cy="60960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725889" y="2810724"/>
            <a:ext cx="3989111" cy="1200329"/>
            <a:chOff x="1752600" y="838200"/>
            <a:chExt cx="396240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1752600" y="838200"/>
              <a:ext cx="3962400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</a:rPr>
                <a:t>1. Area of a scalene triangle =    </a:t>
              </a:r>
            </a:p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                              </a:t>
              </a:r>
            </a:p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                                  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graphicFrame>
          <p:nvGraphicFramePr>
            <p:cNvPr id="245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5284057"/>
                </p:ext>
              </p:extLst>
            </p:nvPr>
          </p:nvGraphicFramePr>
          <p:xfrm>
            <a:off x="4697215" y="1045928"/>
            <a:ext cx="96043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5" name="Equation" r:id="rId5" imgW="406080" imgH="431640" progId="Equation.3">
                    <p:embed/>
                  </p:oleObj>
                </mc:Choice>
                <mc:Fallback>
                  <p:oleObj name="Equation" r:id="rId5" imgW="4060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215" y="1045928"/>
                          <a:ext cx="960437" cy="60960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1725889" y="4538836"/>
            <a:ext cx="6198911" cy="381000"/>
            <a:chOff x="1866900" y="2958070"/>
            <a:chExt cx="6019799" cy="381000"/>
          </a:xfrm>
        </p:grpSpPr>
        <p:grpSp>
          <p:nvGrpSpPr>
            <p:cNvPr id="11" name="Group 10"/>
            <p:cNvGrpSpPr/>
            <p:nvPr/>
          </p:nvGrpSpPr>
          <p:grpSpPr>
            <a:xfrm>
              <a:off x="1866900" y="2958070"/>
              <a:ext cx="6019799" cy="381000"/>
              <a:chOff x="1752600" y="2286000"/>
              <a:chExt cx="6019799" cy="381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52600" y="2286000"/>
                <a:ext cx="49530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2. Area  =      s(s-a)(s-b)(s-c)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84814" y="2297668"/>
                <a:ext cx="27875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Whrer</a:t>
                </a:r>
                <a:r>
                  <a:rPr lang="en-US" b="1" dirty="0" smtClean="0"/>
                  <a:t> ,S = (a + b + c )/2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02044" y="3001277"/>
              <a:ext cx="1578204" cy="237880"/>
              <a:chOff x="2836682" y="2362201"/>
              <a:chExt cx="1578204" cy="2378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857500" y="2400301"/>
                <a:ext cx="228600" cy="1524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2836682" y="2371481"/>
                <a:ext cx="1578204" cy="228600"/>
                <a:chOff x="2819400" y="2362201"/>
                <a:chExt cx="1578204" cy="2286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3026004" y="2371481"/>
                  <a:ext cx="13716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2743200" y="2438401"/>
                  <a:ext cx="228600" cy="7620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7249" y="5316443"/>
                <a:ext cx="3940016" cy="48346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 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 err="1" smtClean="0"/>
                  <a:t>ab</a:t>
                </a:r>
                <a:r>
                  <a:rPr lang="en-US" dirty="0" smtClean="0"/>
                  <a:t> sin</a:t>
                </a:r>
                <a:r>
                  <a:rPr lang="el-GR" dirty="0" smtClean="0"/>
                  <a:t>θ</a:t>
                </a:r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49" y="5316443"/>
                <a:ext cx="3940016" cy="483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23180" y="679919"/>
            <a:ext cx="243408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ction Button: Forward or Next 16">
            <a:hlinkClick r:id="rId8" action="ppaction://hlinksldjump" highlightClick="1"/>
          </p:cNvPr>
          <p:cNvSpPr/>
          <p:nvPr/>
        </p:nvSpPr>
        <p:spPr>
          <a:xfrm>
            <a:off x="990600" y="1981200"/>
            <a:ext cx="533400" cy="468845"/>
          </a:xfrm>
          <a:prstGeom prst="actionButtonForwardNext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Action Button: Forward or Next 18">
            <a:hlinkClick r:id="rId9" action="ppaction://hlinksldjump" highlightClick="1"/>
          </p:cNvPr>
          <p:cNvSpPr/>
          <p:nvPr/>
        </p:nvSpPr>
        <p:spPr>
          <a:xfrm>
            <a:off x="952500" y="3140048"/>
            <a:ext cx="609600" cy="503852"/>
          </a:xfrm>
          <a:prstGeom prst="actionButtonForwardNext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Action Button: Forward or Next 21">
            <a:hlinkClick r:id="rId10" action="ppaction://hlinksldjump" highlightClick="1"/>
          </p:cNvPr>
          <p:cNvSpPr/>
          <p:nvPr/>
        </p:nvSpPr>
        <p:spPr>
          <a:xfrm>
            <a:off x="941962" y="4404316"/>
            <a:ext cx="609600" cy="503852"/>
          </a:xfrm>
          <a:prstGeom prst="actionButtonForwardNext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Action Button: Forward or Next 22">
            <a:hlinkClick r:id="rId11" action="ppaction://hlinksldjump" highlightClick="1"/>
          </p:cNvPr>
          <p:cNvSpPr/>
          <p:nvPr/>
        </p:nvSpPr>
        <p:spPr>
          <a:xfrm>
            <a:off x="941962" y="5296057"/>
            <a:ext cx="609600" cy="503852"/>
          </a:xfrm>
          <a:prstGeom prst="actionButtonForwardNext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5902"/>
            </a:avLst>
          </a:prstGeom>
          <a:solidFill>
            <a:schemeClr val="accent6">
              <a:lumMod val="7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869863"/>
            <a:ext cx="609600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3. Tree sides of a  triangle are  a=12m , b=20m and c= 12m. Find the area of it.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367325"/>
            <a:ext cx="5257800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2. Two sides of a  triangle are  a=12m , b=20m and angle between them is 60 degree. Find the  area of it.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912203"/>
            <a:ext cx="5105400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An equilateral triangle of 4 m. Find the area of it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609600"/>
            <a:ext cx="5271155" cy="1143000"/>
            <a:chOff x="1752600" y="609600"/>
            <a:chExt cx="5271155" cy="1143000"/>
          </a:xfrm>
        </p:grpSpPr>
        <p:sp>
          <p:nvSpPr>
            <p:cNvPr id="8" name="TextBox 7"/>
            <p:cNvSpPr txBox="1"/>
            <p:nvPr/>
          </p:nvSpPr>
          <p:spPr>
            <a:xfrm>
              <a:off x="1752600" y="769203"/>
              <a:ext cx="3733800" cy="76944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HOMEWORK</a:t>
              </a:r>
              <a:endPara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755" y="609600"/>
              <a:ext cx="15240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3">
                <a:lumMod val="95000"/>
                <a:lumOff val="5000"/>
              </a:schemeClr>
            </a:gs>
            <a:gs pos="60000">
              <a:srgbClr val="FF00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03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02032013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212273"/>
            <a:ext cx="4876800" cy="44334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6113606"/>
              </p:ext>
            </p:extLst>
          </p:nvPr>
        </p:nvGraphicFramePr>
        <p:xfrm>
          <a:off x="2259764" y="1600200"/>
          <a:ext cx="421723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4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90"/>
            </a:avLst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228600" y="0"/>
            <a:ext cx="9372600" cy="6858000"/>
          </a:xfrm>
          <a:prstGeom prst="frame">
            <a:avLst>
              <a:gd name="adj1" fmla="val 5490"/>
            </a:avLst>
          </a:prstGeom>
          <a:solidFill>
            <a:schemeClr val="tx1">
              <a:alpha val="71000"/>
            </a:schemeClr>
          </a:solidFill>
          <a:ln w="63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Direct Access Storage 6"/>
          <p:cNvSpPr/>
          <p:nvPr/>
        </p:nvSpPr>
        <p:spPr>
          <a:xfrm>
            <a:off x="457200" y="533400"/>
            <a:ext cx="7696199" cy="2657832"/>
          </a:xfrm>
          <a:prstGeom prst="flowChartMagneticDrum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352800"/>
            <a:ext cx="4800600" cy="2523768"/>
          </a:xfrm>
          <a:custGeom>
            <a:avLst/>
            <a:gdLst>
              <a:gd name="connsiteX0" fmla="*/ 0 w 3566160"/>
              <a:gd name="connsiteY0" fmla="*/ 0 h 1754326"/>
              <a:gd name="connsiteX1" fmla="*/ 3566160 w 3566160"/>
              <a:gd name="connsiteY1" fmla="*/ 0 h 1754326"/>
              <a:gd name="connsiteX2" fmla="*/ 3566160 w 3566160"/>
              <a:gd name="connsiteY2" fmla="*/ 1754326 h 1754326"/>
              <a:gd name="connsiteX3" fmla="*/ 0 w 3566160"/>
              <a:gd name="connsiteY3" fmla="*/ 1754326 h 1754326"/>
              <a:gd name="connsiteX4" fmla="*/ 0 w 3566160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160" h="1754326">
                <a:moveTo>
                  <a:pt x="0" y="0"/>
                </a:moveTo>
                <a:lnTo>
                  <a:pt x="3566160" y="0"/>
                </a:lnTo>
                <a:lnTo>
                  <a:pt x="356616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মোঃকামাল উদ্দিন </a:t>
            </a:r>
          </a:p>
          <a:p>
            <a:r>
              <a:rPr lang="bn-BD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r>
              <a:rPr lang="bn-BD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 সরকারি বালিকা  উচ্চ বিদ্যালয়, </a:t>
            </a:r>
          </a:p>
          <a:p>
            <a:r>
              <a:rPr lang="en-US" sz="2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</a:t>
            </a:r>
            <a:r>
              <a:rPr lang="en-US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01712885501</a:t>
            </a:r>
            <a:endParaRPr lang="en-US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39084"/>
            <a:ext cx="2895599" cy="2537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8514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2129712"/>
              </p:ext>
            </p:extLst>
          </p:nvPr>
        </p:nvGraphicFramePr>
        <p:xfrm>
          <a:off x="914400" y="9144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572869"/>
            <a:ext cx="4419600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Please follow the following green  picture.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19200" y="2362200"/>
            <a:ext cx="4419600" cy="1981200"/>
          </a:xfrm>
          <a:prstGeom prst="line">
            <a:avLst/>
          </a:prstGeom>
          <a:ln w="1111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5486400"/>
            <a:ext cx="4267200" cy="304800"/>
          </a:xfrm>
          <a:prstGeom prst="line">
            <a:avLst/>
          </a:prstGeom>
          <a:ln w="1111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238500" y="2400300"/>
            <a:ext cx="4648200" cy="2286000"/>
          </a:xfrm>
          <a:prstGeom prst="line">
            <a:avLst/>
          </a:prstGeom>
          <a:ln w="11112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1430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28194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19639" y="0"/>
            <a:ext cx="9372600" cy="6858000"/>
          </a:xfrm>
          <a:prstGeom prst="frame">
            <a:avLst>
              <a:gd name="adj1" fmla="val 6452"/>
            </a:avLst>
          </a:prstGeom>
          <a:gradFill flip="none" rotWithShape="1">
            <a:gsLst>
              <a:gs pos="74000">
                <a:schemeClr val="accent3">
                  <a:lumMod val="89000"/>
                </a:schemeClr>
              </a:gs>
              <a:gs pos="42000">
                <a:schemeClr val="accent3">
                  <a:lumMod val="89000"/>
                </a:schemeClr>
              </a:gs>
              <a:gs pos="43000">
                <a:schemeClr val="accent3">
                  <a:lumMod val="75000"/>
                </a:schemeClr>
              </a:gs>
              <a:gs pos="21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8936347"/>
              </p:ext>
            </p:extLst>
          </p:nvPr>
        </p:nvGraphicFramePr>
        <p:xfrm>
          <a:off x="457200" y="4572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762000"/>
            <a:ext cx="37338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Todays LESSION is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7552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flood" dir="t"/>
          </a:scene3d>
          <a:sp3d contourW="12700">
            <a:contourClr>
              <a:srgbClr val="8C38E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906334"/>
            <a:ext cx="47244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After the end of class…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52600"/>
            <a:ext cx="5562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1.Can tell the law of the area of triangles.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352800"/>
            <a:ext cx="5943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Can find the areas of the  triangles.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942582"/>
            <a:ext cx="67056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Can tell the differences of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varioues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tringles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8101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447800" y="990600"/>
            <a:ext cx="5638800" cy="3429000"/>
          </a:xfrm>
          <a:prstGeom prst="triangle">
            <a:avLst>
              <a:gd name="adj" fmla="val 24803"/>
            </a:avLst>
          </a:prstGeom>
          <a:blipFill>
            <a:blip r:embed="rId4"/>
            <a:stretch>
              <a:fillRect/>
            </a:stretch>
          </a:blipFill>
          <a:ln w="47625"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0"/>
            <a:endCxn id="4" idx="3"/>
          </p:cNvCxnSpPr>
          <p:nvPr/>
        </p:nvCxnSpPr>
        <p:spPr>
          <a:xfrm rot="16200000" flipH="1">
            <a:off x="1131892" y="2705100"/>
            <a:ext cx="3429000" cy="1588"/>
          </a:xfrm>
          <a:prstGeom prst="line">
            <a:avLst/>
          </a:prstGeom>
          <a:ln w="130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914400"/>
            <a:ext cx="457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196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43434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42096" y="1967704"/>
            <a:ext cx="3352800" cy="1398592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00200" y="4724400"/>
            <a:ext cx="5410200" cy="76200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200400" y="990600"/>
            <a:ext cx="4114800" cy="3200400"/>
          </a:xfrm>
          <a:prstGeom prst="line">
            <a:avLst/>
          </a:prstGeom>
          <a:ln w="130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3800" y="11546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8404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24384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31242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00" y="2362200"/>
            <a:ext cx="3048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304800"/>
            <a:ext cx="5029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 us find out the area of triangle ABC.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0" y="5105400"/>
            <a:ext cx="6096000" cy="800219"/>
            <a:chOff x="1752600" y="5105400"/>
            <a:chExt cx="6096000" cy="800219"/>
          </a:xfrm>
        </p:grpSpPr>
        <p:sp>
          <p:nvSpPr>
            <p:cNvPr id="26" name="TextBox 25"/>
            <p:cNvSpPr txBox="1"/>
            <p:nvPr/>
          </p:nvSpPr>
          <p:spPr>
            <a:xfrm>
              <a:off x="1752600" y="5105400"/>
              <a:ext cx="6096000" cy="8002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Area of a triangle =    </a:t>
              </a:r>
            </a:p>
            <a:p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                                    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7020722"/>
                </p:ext>
              </p:extLst>
            </p:nvPr>
          </p:nvGraphicFramePr>
          <p:xfrm>
            <a:off x="5409490" y="5181600"/>
            <a:ext cx="176980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4" name="Equation" r:id="rId5" imgW="761760" imgH="393480" progId="Equation.3">
                    <p:embed/>
                  </p:oleObj>
                </mc:Choice>
                <mc:Fallback>
                  <p:oleObj name="Equation" r:id="rId5" imgW="7617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9490" y="5181600"/>
                          <a:ext cx="1769807" cy="6096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Action Button: Back or Previous 2">
            <a:hlinkClick r:id="rId7" action="ppaction://hlinksldjump" highlightClick="1"/>
          </p:cNvPr>
          <p:cNvSpPr/>
          <p:nvPr/>
        </p:nvSpPr>
        <p:spPr>
          <a:xfrm>
            <a:off x="304800" y="6019800"/>
            <a:ext cx="516903" cy="609598"/>
          </a:xfrm>
          <a:prstGeom prst="actionButtonBackPrevious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accel="20000" decel="2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6080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447800" y="990600"/>
            <a:ext cx="5638800" cy="3429000"/>
          </a:xfrm>
          <a:prstGeom prst="triangle">
            <a:avLst>
              <a:gd name="adj" fmla="val 24803"/>
            </a:avLst>
          </a:prstGeom>
          <a:blipFill>
            <a:blip r:embed="rId4"/>
            <a:stretch>
              <a:fillRect/>
            </a:stretch>
          </a:blipFill>
          <a:ln w="47625"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0"/>
            <a:endCxn id="4" idx="3"/>
          </p:cNvCxnSpPr>
          <p:nvPr/>
        </p:nvCxnSpPr>
        <p:spPr>
          <a:xfrm rot="16200000" flipH="1">
            <a:off x="1131892" y="2705100"/>
            <a:ext cx="3429000" cy="158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6292" y="695226"/>
            <a:ext cx="533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419600"/>
            <a:ext cx="457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4343400"/>
            <a:ext cx="457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42096" y="1967704"/>
            <a:ext cx="3352800" cy="13985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00200" y="4724400"/>
            <a:ext cx="5410200" cy="762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200400" y="990600"/>
            <a:ext cx="4114800" cy="32004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43800" y="11546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18404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24384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31242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00" y="2362200"/>
            <a:ext cx="76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 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304800"/>
            <a:ext cx="419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Let us find out the area of triangle ABC.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0099" y="39515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36m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3962400"/>
            <a:ext cx="7620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02923" y="5048250"/>
            <a:ext cx="6096000" cy="952500"/>
            <a:chOff x="1798948" y="4876800"/>
            <a:chExt cx="6096000" cy="952500"/>
          </a:xfrm>
        </p:grpSpPr>
        <p:sp>
          <p:nvSpPr>
            <p:cNvPr id="29" name="TextBox 28"/>
            <p:cNvSpPr txBox="1"/>
            <p:nvPr/>
          </p:nvSpPr>
          <p:spPr>
            <a:xfrm>
              <a:off x="1798948" y="4905970"/>
              <a:ext cx="609600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Area of a triangle =                       </a:t>
              </a:r>
              <a:r>
                <a:rPr lang="en-US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sqm</a:t>
              </a:r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 </a:t>
              </a:r>
            </a:p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                                 </a:t>
              </a:r>
            </a:p>
            <a:p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                               = 360 </a:t>
              </a:r>
              <a:r>
                <a:rPr lang="en-US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sqm</a:t>
              </a:r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2342"/>
                </p:ext>
              </p:extLst>
            </p:nvPr>
          </p:nvGraphicFramePr>
          <p:xfrm>
            <a:off x="3759199" y="4876800"/>
            <a:ext cx="963561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3" name="Equation" r:id="rId5" imgW="711000" imgH="393480" progId="Equation.3">
                    <p:embed/>
                  </p:oleObj>
                </mc:Choice>
                <mc:Fallback>
                  <p:oleObj name="Equation" r:id="rId5" imgW="7110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9199" y="4876800"/>
                          <a:ext cx="963561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7010400" y="304800"/>
            <a:ext cx="1219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Unit Work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  <p:bldP spid="25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5691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914400"/>
            <a:ext cx="5486400" cy="4026932"/>
            <a:chOff x="1295400" y="914400"/>
            <a:chExt cx="5486400" cy="4026932"/>
          </a:xfrm>
        </p:grpSpPr>
        <p:sp>
          <p:nvSpPr>
            <p:cNvPr id="4" name="Isosceles Triangle 3"/>
            <p:cNvSpPr/>
            <p:nvPr/>
          </p:nvSpPr>
          <p:spPr>
            <a:xfrm>
              <a:off x="1905000" y="1143000"/>
              <a:ext cx="4191000" cy="3429000"/>
            </a:xfrm>
            <a:prstGeom prst="triangle">
              <a:avLst>
                <a:gd name="adj" fmla="val 46258"/>
              </a:avLst>
            </a:prstGeom>
            <a:blipFill>
              <a:blip r:embed="rId3"/>
              <a:stretch>
                <a:fillRect/>
              </a:stretch>
            </a:blip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914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4343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4572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5400000">
            <a:off x="1028700" y="1866900"/>
            <a:ext cx="3352800" cy="1905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4800600"/>
            <a:ext cx="4267200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3505200" y="1676400"/>
            <a:ext cx="3352800" cy="2286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11546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18404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4384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3124200"/>
            <a:ext cx="990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4800"/>
            <a:ext cx="419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The area of an equilateral triangle ABC.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61241" y="4941332"/>
            <a:ext cx="3810000" cy="923330"/>
            <a:chOff x="1752600" y="4953001"/>
            <a:chExt cx="381000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4953001"/>
              <a:ext cx="381000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</a:rPr>
                <a:t>Area of a triangle =    </a:t>
              </a:r>
            </a:p>
            <a:p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                                                          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6609844"/>
                </p:ext>
              </p:extLst>
            </p:nvPr>
          </p:nvGraphicFramePr>
          <p:xfrm>
            <a:off x="4133850" y="5105400"/>
            <a:ext cx="990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" name="Equation" r:id="rId6" imgW="419040" imgH="431640" progId="Equation.3">
                    <p:embed/>
                  </p:oleObj>
                </mc:Choice>
                <mc:Fallback>
                  <p:oleObj name="Equation" r:id="rId6" imgW="41904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850" y="5105400"/>
                          <a:ext cx="990600" cy="609600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Action Button: Back or Previous 2">
            <a:hlinkClick r:id="rId8" action="ppaction://hlinksldjump" highlightClick="1"/>
          </p:cNvPr>
          <p:cNvSpPr/>
          <p:nvPr/>
        </p:nvSpPr>
        <p:spPr>
          <a:xfrm>
            <a:off x="1066800" y="1600200"/>
            <a:ext cx="685800" cy="838200"/>
          </a:xfrm>
          <a:prstGeom prst="actionButtonBackPrevious">
            <a:avLst/>
          </a:prstGeom>
          <a:ln w="47625">
            <a:solidFill>
              <a:srgbClr val="8C38E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372600" cy="6858000"/>
          </a:xfrm>
          <a:prstGeom prst="frame">
            <a:avLst/>
          </a:prstGeom>
          <a:solidFill>
            <a:srgbClr val="0070C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6727"/>
            </a:avLst>
          </a:prstGeom>
          <a:solidFill>
            <a:srgbClr val="00B05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048125" y="1281261"/>
            <a:ext cx="1855607" cy="2679399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24100" y="4150655"/>
            <a:ext cx="3448050" cy="18909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11546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840468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92518" y="1336907"/>
            <a:ext cx="1586187" cy="2640176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2438400"/>
            <a:ext cx="609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3124200"/>
            <a:ext cx="990600" cy="369332"/>
          </a:xfrm>
          <a:prstGeom prst="rect">
            <a:avLst/>
          </a:prstGeom>
          <a:solidFill>
            <a:srgbClr val="8C38E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84023" y="5085705"/>
            <a:ext cx="3581400" cy="7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Area of a triangle     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</a:t>
            </a: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12802"/>
            <a:ext cx="6705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The area of an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isoscale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triangle ABC whose side 16 m.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91678"/>
              </p:ext>
            </p:extLst>
          </p:nvPr>
        </p:nvGraphicFramePr>
        <p:xfrm>
          <a:off x="5365423" y="5069281"/>
          <a:ext cx="21018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Equation" r:id="rId5" imgW="863280" imgH="685800" progId="Equation.3">
                  <p:embed/>
                </p:oleObj>
              </mc:Choice>
              <mc:Fallback>
                <p:oleObj name="Equation" r:id="rId5" imgW="86328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423" y="5069281"/>
                        <a:ext cx="2101850" cy="9683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77200" y="152400"/>
            <a:ext cx="1066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Pair work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00647" y="41321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22374" y="24217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16m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71019" y="978702"/>
            <a:ext cx="4478654" cy="3338081"/>
            <a:chOff x="1961198" y="1009080"/>
            <a:chExt cx="4478654" cy="3338081"/>
          </a:xfrm>
          <a:blipFill>
            <a:blip r:embed="rId7"/>
            <a:stretch>
              <a:fillRect/>
            </a:stretch>
          </a:blipFill>
        </p:grpSpPr>
        <p:sp>
          <p:nvSpPr>
            <p:cNvPr id="25" name="Isosceles Triangle 24"/>
            <p:cNvSpPr/>
            <p:nvPr/>
          </p:nvSpPr>
          <p:spPr>
            <a:xfrm>
              <a:off x="2371725" y="1394836"/>
              <a:ext cx="3429000" cy="2640176"/>
            </a:xfrm>
            <a:prstGeom prst="triangle">
              <a:avLst>
                <a:gd name="adj" fmla="val 46258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.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7580" y="1009080"/>
              <a:ext cx="4572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61198" y="3963680"/>
              <a:ext cx="4572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82652" y="3977829"/>
              <a:ext cx="457200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47625">
          <a:solidFill>
            <a:srgbClr val="8C38E8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543</Words>
  <Application>Microsoft Office PowerPoint</Application>
  <PresentationFormat>On-screen Show (4:3)</PresentationFormat>
  <Paragraphs>164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NikoshBAN</vt:lpstr>
      <vt:lpstr>Times New Roman</vt:lpstr>
      <vt:lpstr>Office Theme</vt:lpstr>
      <vt:lpstr>Equation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Kalam</dc:creator>
  <cp:lastModifiedBy>Md Kamal Uddin</cp:lastModifiedBy>
  <cp:revision>231</cp:revision>
  <dcterms:created xsi:type="dcterms:W3CDTF">2006-08-16T00:00:00Z</dcterms:created>
  <dcterms:modified xsi:type="dcterms:W3CDTF">2019-10-14T08:37:32Z</dcterms:modified>
</cp:coreProperties>
</file>