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3" autoAdjust="0"/>
  </p:normalViewPr>
  <p:slideViewPr>
    <p:cSldViewPr snapToGrid="0">
      <p:cViewPr>
        <p:scale>
          <a:sx n="40" d="100"/>
          <a:sy n="40" d="100"/>
        </p:scale>
        <p:origin x="-1320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160FB-A063-40B2-B3CB-CB1415A66EF4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87EF2-6B89-4414-99C6-CFC3BB7EF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9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87EF2-6B89-4414-99C6-CFC3BB7EF8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3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87EF2-6B89-4414-99C6-CFC3BB7EF8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1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03B08-5323-43DE-9761-6A100225E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B0866C9-8CD8-4F66-A79F-8C23B889F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B15CF-ACBF-48C9-A763-C0DB1118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224B8A-61F1-49DF-8AD0-3EC29FE1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BE5B08-9702-46D3-977E-567E72C9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1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2A83A-EDDA-4878-AEBA-CDBEB5B0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3AC109-4630-4121-BFBD-AEEDE26C7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B29B9-54E8-41C2-A95D-7F99B992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B3D718-4947-4D0F-8377-180A51E1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F08404-8EA2-48FE-925F-7158F017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830C2F-5E05-4706-BDDF-7D67F4E74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5C17E3-69CB-4C34-99DE-A7AF65FA7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9DD98B-9243-4F80-B9E8-FA56B609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DB09D7-A135-4CB7-B667-0B3CEB72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6AC593-DA3E-4823-8A17-3D5BEB8A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8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874846-E084-4F92-AC53-12F13368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453649-A7EB-4071-BB31-FF92CA02C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67691F-5F1C-48A1-9B82-15FF1BA0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CCC010-EE32-4B41-8D8D-D844D5F4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7F3632-5CEC-493D-ABEA-C1CC97C2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2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C1EF7B-E33A-4C34-BB9A-A82921A0E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9EE2EE-7237-462E-9EA1-0AB8273AF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6CF467-74B5-4FE1-A419-C339F568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3D6395-3205-48F8-8344-A79AFC8C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C3050B-6F30-4D32-A866-D14A4030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2AB22-FACD-4125-9907-2C07A396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C7B48E-2E57-4E04-9ABD-58FFFBCC1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4024DA-16FC-409C-B7AD-53604B1EE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AC2651-3F2E-4633-B48A-5A7F5B9C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78EF5D-5FE9-4CFB-BE8D-83F8B48B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887994-95B8-4355-855E-F55F3225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1A14F-495D-4649-9EBA-2EB45D19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F3A0C8-495C-4545-B654-FAA2DD482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E3158F-3723-4C77-A2E0-860A8AD45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56B2E1-371D-4FF9-89EC-F92C4EE49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83C438-A426-4D3F-8875-E844CB85B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7819426-4FF2-4CA6-99CA-ED62761A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8090B7E-8707-462D-9E71-43A9581F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5AFACCA-1A70-4320-9317-BD6370AD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0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F11C51-65F7-4807-A99B-C0CE43AE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BF0A333-AB66-4D6F-8A35-0025DC22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329EAA-0624-4F68-8EE1-7373CD60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5E1E60-75B2-4988-9FC6-C684A0E0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3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626892-CC94-47E7-B926-2D5CAD70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D6B3DD-3B2F-4BCA-B1B3-4EE933F0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9FBA92-D63B-4965-AAB8-4D5D20DA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3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6AF57-A3C3-4D77-9CFF-650BA83E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5A9ED4-07ED-4638-AC01-53BD5DD4D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58CC9AF-2284-4E48-96A6-1F38BD5E2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A1495D-91C3-4938-A819-99ADEDC5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F414E6-A7DE-4A3C-8B26-D39816DD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BFF20F-1675-4B0D-9ACB-9D8812A20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D6F20-D1B0-4B72-9A2F-71A2D0B6F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6DEBF16-6F6D-41F3-9B50-27FEB805B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A86A6C-C608-4D62-8C8B-36694474C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EEB209-A8A5-4070-B1A0-44818F418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5C3C4B-5626-4550-BDF2-150A2D39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D216FE-BE6C-4E49-9EF8-3F00699B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8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888671-A137-4838-9227-ADEF1EA4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908C0D-61FA-4842-B5FD-621374070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F78B78-06A1-4C7D-B35D-BB0764B47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9523-BB69-4B84-BFA5-5FF6312D2C19}" type="datetimeFigureOut">
              <a:rPr lang="en-US" smtClean="0"/>
              <a:pPr/>
              <a:t>13/10/2019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8B90C5-108E-435B-AD53-43E7D64B5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5EB0D7-B113-4B01-B519-70C54C890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7D1C-F346-46F5-88A3-00BC236F3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93E6FA6-9DEB-4593-AA56-9662780333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8E88447-CF8E-4654-B82E-32286ED9F40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0000"/>
                </a:solidFill>
              </a:ln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81BB031-E8D3-4F6B-8763-3B52CE344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786"/>
            <a:ext cx="11983453" cy="671481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xmlns="" id="{D1E74A8A-E08F-4CB4-8C13-3C9F8686495A}"/>
              </a:ext>
            </a:extLst>
          </p:cNvPr>
          <p:cNvSpPr/>
          <p:nvPr/>
        </p:nvSpPr>
        <p:spPr>
          <a:xfrm>
            <a:off x="5715000" y="2983831"/>
            <a:ext cx="45719" cy="45719"/>
          </a:xfrm>
          <a:prstGeom prst="cloudCallout">
            <a:avLst>
              <a:gd name="adj1" fmla="val -626108"/>
              <a:gd name="adj2" fmla="val -16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croll: Horizontal 11">
            <a:extLst>
              <a:ext uri="{FF2B5EF4-FFF2-40B4-BE49-F238E27FC236}">
                <a16:creationId xmlns:a16="http://schemas.microsoft.com/office/drawing/2014/main" xmlns="" id="{CDFDB305-7AA7-4D5A-9AAB-5C59EC9E533C}"/>
              </a:ext>
            </a:extLst>
          </p:cNvPr>
          <p:cNvSpPr/>
          <p:nvPr/>
        </p:nvSpPr>
        <p:spPr>
          <a:xfrm>
            <a:off x="2949743" y="1955130"/>
            <a:ext cx="6460958" cy="2057401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স্বাগতম</a:t>
            </a:r>
            <a:r>
              <a:rPr lang="en-US" sz="11500" dirty="0">
                <a:latin typeface="Kalpurush" pitchFamily="2" charset="0"/>
                <a:cs typeface="Kalpurush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511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D08DCF6-BAAD-4CC1-833D-823C61DDEB2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08" y="1351263"/>
            <a:ext cx="2313432" cy="2743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A9A7DA6-3C74-434F-A949-EC1E5BBEBEC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944" y="1347757"/>
            <a:ext cx="2313432" cy="2743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DAE5B0F-0FA2-4303-939C-4144C0BABC0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05" y="1338233"/>
            <a:ext cx="2313432" cy="2743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FAE4B58-CFAC-464C-A174-1B905CA9D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7" y="1369563"/>
            <a:ext cx="2313432" cy="266934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B736CEB-8AB5-49ED-9E07-5885E7D23447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481" y="1362044"/>
            <a:ext cx="2313432" cy="2743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16A203-0FD1-448A-B3BA-A5DC8AF611D2}"/>
              </a:ext>
            </a:extLst>
          </p:cNvPr>
          <p:cNvSpPr/>
          <p:nvPr/>
        </p:nvSpPr>
        <p:spPr>
          <a:xfrm>
            <a:off x="625930" y="4367478"/>
            <a:ext cx="1398070" cy="6436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প্রথম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2A713C-E96E-4F84-ABD4-2A375BFDB8E0}"/>
              </a:ext>
            </a:extLst>
          </p:cNvPr>
          <p:cNvSpPr/>
          <p:nvPr/>
        </p:nvSpPr>
        <p:spPr>
          <a:xfrm>
            <a:off x="3043916" y="4316340"/>
            <a:ext cx="1350950" cy="643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 দ্বিতীয়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53D1337-8249-484B-9C0C-249E5F922B67}"/>
              </a:ext>
            </a:extLst>
          </p:cNvPr>
          <p:cNvSpPr/>
          <p:nvPr/>
        </p:nvSpPr>
        <p:spPr>
          <a:xfrm>
            <a:off x="5478917" y="4316340"/>
            <a:ext cx="1350950" cy="6436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তৃতীয়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1973951-43BC-41F4-BAC6-27A194924CEF}"/>
              </a:ext>
            </a:extLst>
          </p:cNvPr>
          <p:cNvSpPr/>
          <p:nvPr/>
        </p:nvSpPr>
        <p:spPr>
          <a:xfrm>
            <a:off x="7978132" y="4274231"/>
            <a:ext cx="1350950" cy="622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চতুর্থ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128DE43-669D-4215-A6A2-B7A9A26E3654}"/>
              </a:ext>
            </a:extLst>
          </p:cNvPr>
          <p:cNvSpPr/>
          <p:nvPr/>
        </p:nvSpPr>
        <p:spPr>
          <a:xfrm>
            <a:off x="10237963" y="4274231"/>
            <a:ext cx="1187758" cy="62263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পঞ্চম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5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7FAE4A-1A05-4F53-A602-26D97296B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92" y="87976"/>
            <a:ext cx="8734926" cy="664143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Right Arrow 3"/>
          <p:cNvSpPr/>
          <p:nvPr/>
        </p:nvSpPr>
        <p:spPr>
          <a:xfrm rot="18864570">
            <a:off x="5592949" y="4359649"/>
            <a:ext cx="2030278" cy="151969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416A203-0FD1-448A-B3BA-A5DC8AF611D2}"/>
              </a:ext>
            </a:extLst>
          </p:cNvPr>
          <p:cNvSpPr/>
          <p:nvPr/>
        </p:nvSpPr>
        <p:spPr>
          <a:xfrm rot="2171183">
            <a:off x="3054805" y="5596215"/>
            <a:ext cx="1398070" cy="6436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প্রথম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92A713C-E96E-4F84-ABD4-2A375BFDB8E0}"/>
              </a:ext>
            </a:extLst>
          </p:cNvPr>
          <p:cNvSpPr/>
          <p:nvPr/>
        </p:nvSpPr>
        <p:spPr>
          <a:xfrm rot="2388784">
            <a:off x="3954504" y="4809027"/>
            <a:ext cx="1350950" cy="643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 দ্বিতীয়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53D1337-8249-484B-9C0C-249E5F922B67}"/>
              </a:ext>
            </a:extLst>
          </p:cNvPr>
          <p:cNvSpPr/>
          <p:nvPr/>
        </p:nvSpPr>
        <p:spPr>
          <a:xfrm rot="1598159">
            <a:off x="4947868" y="3946059"/>
            <a:ext cx="1350950" cy="6436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তৃতীয়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973951-43BC-41F4-BAC6-27A194924CEF}"/>
              </a:ext>
            </a:extLst>
          </p:cNvPr>
          <p:cNvSpPr/>
          <p:nvPr/>
        </p:nvSpPr>
        <p:spPr>
          <a:xfrm rot="1414840">
            <a:off x="5932613" y="3366069"/>
            <a:ext cx="1350950" cy="622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চতুর্থ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128DE43-669D-4215-A6A2-B7A9A26E3654}"/>
              </a:ext>
            </a:extLst>
          </p:cNvPr>
          <p:cNvSpPr/>
          <p:nvPr/>
        </p:nvSpPr>
        <p:spPr>
          <a:xfrm rot="1386808">
            <a:off x="6822423" y="2459725"/>
            <a:ext cx="1187758" cy="62263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পঞ্চম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Left-Right 1">
            <a:extLst>
              <a:ext uri="{FF2B5EF4-FFF2-40B4-BE49-F238E27FC236}">
                <a16:creationId xmlns:a16="http://schemas.microsoft.com/office/drawing/2014/main" xmlns="" id="{F5735A76-9DA1-44C0-A47F-4EBA54F2B5DA}"/>
              </a:ext>
            </a:extLst>
          </p:cNvPr>
          <p:cNvSpPr/>
          <p:nvPr/>
        </p:nvSpPr>
        <p:spPr>
          <a:xfrm>
            <a:off x="2286000" y="3970421"/>
            <a:ext cx="45719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A980CA6-1D81-4FF7-9D8D-3D1B120E33C7}"/>
              </a:ext>
            </a:extLst>
          </p:cNvPr>
          <p:cNvSpPr/>
          <p:nvPr/>
        </p:nvSpPr>
        <p:spPr>
          <a:xfrm>
            <a:off x="1022684" y="299586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416A203-0FD1-448A-B3BA-A5DC8AF611D2}"/>
              </a:ext>
            </a:extLst>
          </p:cNvPr>
          <p:cNvSpPr/>
          <p:nvPr/>
        </p:nvSpPr>
        <p:spPr>
          <a:xfrm>
            <a:off x="554490" y="3266573"/>
            <a:ext cx="1398070" cy="128737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প্রথম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92A713C-E96E-4F84-ABD4-2A375BFDB8E0}"/>
              </a:ext>
            </a:extLst>
          </p:cNvPr>
          <p:cNvSpPr/>
          <p:nvPr/>
        </p:nvSpPr>
        <p:spPr>
          <a:xfrm>
            <a:off x="2972476" y="3215435"/>
            <a:ext cx="1350950" cy="1287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 দ্বিতীয়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53D1337-8249-484B-9C0C-249E5F922B67}"/>
              </a:ext>
            </a:extLst>
          </p:cNvPr>
          <p:cNvSpPr/>
          <p:nvPr/>
        </p:nvSpPr>
        <p:spPr>
          <a:xfrm>
            <a:off x="5407477" y="3215435"/>
            <a:ext cx="1350950" cy="128737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তৃতীয়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973951-43BC-41F4-BAC6-27A194924CEF}"/>
              </a:ext>
            </a:extLst>
          </p:cNvPr>
          <p:cNvSpPr/>
          <p:nvPr/>
        </p:nvSpPr>
        <p:spPr>
          <a:xfrm>
            <a:off x="7906692" y="3194381"/>
            <a:ext cx="1350950" cy="12452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চতুর্থ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128DE43-669D-4215-A6A2-B7A9A26E3654}"/>
              </a:ext>
            </a:extLst>
          </p:cNvPr>
          <p:cNvSpPr/>
          <p:nvPr/>
        </p:nvSpPr>
        <p:spPr>
          <a:xfrm>
            <a:off x="10166523" y="3194381"/>
            <a:ext cx="1187758" cy="12452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Kalpurush" pitchFamily="2" charset="0"/>
                <a:cs typeface="Kalpurush" pitchFamily="2" charset="0"/>
              </a:rPr>
              <a:t>পঞ্চম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DA6FF610-9247-4C0C-837D-55C243374E58}"/>
              </a:ext>
            </a:extLst>
          </p:cNvPr>
          <p:cNvCxnSpPr/>
          <p:nvPr/>
        </p:nvCxnSpPr>
        <p:spPr>
          <a:xfrm>
            <a:off x="3320716" y="125128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D260253-D950-4D5F-9AA1-63DEB9F970D0}"/>
              </a:ext>
            </a:extLst>
          </p:cNvPr>
          <p:cNvCxnSpPr>
            <a:cxnSpLocks/>
          </p:cNvCxnSpPr>
          <p:nvPr/>
        </p:nvCxnSpPr>
        <p:spPr>
          <a:xfrm>
            <a:off x="5799221" y="1275347"/>
            <a:ext cx="0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xmlns="" id="{A4AD1073-C4A1-480D-ACE3-70BFEB99828D}"/>
              </a:ext>
            </a:extLst>
          </p:cNvPr>
          <p:cNvSpPr/>
          <p:nvPr/>
        </p:nvSpPr>
        <p:spPr>
          <a:xfrm>
            <a:off x="2128291" y="3856117"/>
            <a:ext cx="575441" cy="194910"/>
          </a:xfrm>
          <a:prstGeom prst="rightArrow">
            <a:avLst>
              <a:gd name="adj1" fmla="val 661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xmlns="" id="{F31C44CA-B61C-42E8-B089-B2A1D330D662}"/>
              </a:ext>
            </a:extLst>
          </p:cNvPr>
          <p:cNvSpPr/>
          <p:nvPr/>
        </p:nvSpPr>
        <p:spPr>
          <a:xfrm>
            <a:off x="4620125" y="3752645"/>
            <a:ext cx="612181" cy="298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xmlns="" id="{54F70EDA-6EBD-459C-B0CE-91C9496F557D}"/>
              </a:ext>
            </a:extLst>
          </p:cNvPr>
          <p:cNvSpPr/>
          <p:nvPr/>
        </p:nvSpPr>
        <p:spPr>
          <a:xfrm>
            <a:off x="7122695" y="3724973"/>
            <a:ext cx="544613" cy="262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7052F372-B145-46E0-95FE-FAC050C51A5C}"/>
              </a:ext>
            </a:extLst>
          </p:cNvPr>
          <p:cNvSpPr/>
          <p:nvPr/>
        </p:nvSpPr>
        <p:spPr>
          <a:xfrm>
            <a:off x="9497026" y="3689182"/>
            <a:ext cx="566683" cy="298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60E85B4-AF97-4F5E-ADC7-3B16A7DBFA87}"/>
              </a:ext>
            </a:extLst>
          </p:cNvPr>
          <p:cNvSpPr/>
          <p:nvPr/>
        </p:nvSpPr>
        <p:spPr>
          <a:xfrm>
            <a:off x="531341" y="4969638"/>
            <a:ext cx="10923373" cy="8998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১ম          ২য়           ৩য়             ৪র্থ            ৫ম</a:t>
            </a:r>
            <a:endParaRPr lang="en-US" sz="3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78D6F635-D6C5-40DE-AD75-9A22C8D87FF9}"/>
              </a:ext>
            </a:extLst>
          </p:cNvPr>
          <p:cNvSpPr/>
          <p:nvPr/>
        </p:nvSpPr>
        <p:spPr>
          <a:xfrm>
            <a:off x="1430501" y="589939"/>
            <a:ext cx="9409593" cy="16075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১ </a:t>
            </a:r>
            <a:r>
              <a:rPr lang="bn-IN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৫</a:t>
            </a:r>
            <a:r>
              <a:rPr lang="en-US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ক্রমবাচক</a:t>
            </a:r>
            <a:r>
              <a:rPr lang="en-US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সংখ্যা</a:t>
            </a:r>
            <a:r>
              <a:rPr lang="en-US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লিখি </a:t>
            </a:r>
            <a:endParaRPr lang="en-US" sz="4400" b="1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00"/>
                            </p:stCondLst>
                            <p:childTnLst>
                              <p:par>
                                <p:cTn id="5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4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95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450"/>
                            </p:stCondLst>
                            <p:childTnLst>
                              <p:par>
                                <p:cTn id="7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34" grpId="0" animBg="1"/>
      <p:bldP spid="36" grpId="0" animBg="1"/>
      <p:bldP spid="37" grpId="0" animBg="1"/>
      <p:bldP spid="38" grpId="0" animBg="1"/>
      <p:bldP spid="1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xmlns="" id="{0F2378FF-1559-4E30-B650-CA8BBD8E061B}"/>
              </a:ext>
            </a:extLst>
          </p:cNvPr>
          <p:cNvSpPr/>
          <p:nvPr/>
        </p:nvSpPr>
        <p:spPr>
          <a:xfrm>
            <a:off x="10786893" y="2815389"/>
            <a:ext cx="1110916" cy="8559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ডান থেকে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ECD4BB5-E6A3-43DE-BC9A-46AA49D38EF9}"/>
              </a:ext>
            </a:extLst>
          </p:cNvPr>
          <p:cNvSpPr/>
          <p:nvPr/>
        </p:nvSpPr>
        <p:spPr>
          <a:xfrm>
            <a:off x="5443" y="-126611"/>
            <a:ext cx="12192000" cy="69775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xmlns="" id="{56995B05-62B4-4B96-AE11-57DD4E3D56CB}"/>
              </a:ext>
            </a:extLst>
          </p:cNvPr>
          <p:cNvSpPr/>
          <p:nvPr/>
        </p:nvSpPr>
        <p:spPr>
          <a:xfrm>
            <a:off x="83044" y="1845133"/>
            <a:ext cx="10764377" cy="31511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xmlns="" id="{7B016FF2-311E-4B95-A7EB-636F01CC8B1B}"/>
              </a:ext>
            </a:extLst>
          </p:cNvPr>
          <p:cNvSpPr/>
          <p:nvPr/>
        </p:nvSpPr>
        <p:spPr>
          <a:xfrm>
            <a:off x="10924268" y="2613073"/>
            <a:ext cx="1050388" cy="163185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ডান থেকে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A407E943-5A11-466F-981C-7AA78DFE32E9}"/>
              </a:ext>
            </a:extLst>
          </p:cNvPr>
          <p:cNvSpPr/>
          <p:nvPr/>
        </p:nvSpPr>
        <p:spPr>
          <a:xfrm>
            <a:off x="1701261" y="2716912"/>
            <a:ext cx="1532947" cy="13627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EB37212-9EB7-4CA7-B9AA-848751E63C01}"/>
              </a:ext>
            </a:extLst>
          </p:cNvPr>
          <p:cNvSpPr/>
          <p:nvPr/>
        </p:nvSpPr>
        <p:spPr>
          <a:xfrm>
            <a:off x="3498904" y="2716912"/>
            <a:ext cx="1532948" cy="13627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চতুর্থ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203BC62-8DCD-4904-9862-93B3EFC3EBFD}"/>
              </a:ext>
            </a:extLst>
          </p:cNvPr>
          <p:cNvSpPr/>
          <p:nvPr/>
        </p:nvSpPr>
        <p:spPr>
          <a:xfrm>
            <a:off x="5465233" y="2674048"/>
            <a:ext cx="1532947" cy="136271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42416FAD-4AC2-4291-992F-C8C244F0F9D9}"/>
              </a:ext>
            </a:extLst>
          </p:cNvPr>
          <p:cNvSpPr/>
          <p:nvPr/>
        </p:nvSpPr>
        <p:spPr>
          <a:xfrm rot="10800000" flipH="1" flipV="1">
            <a:off x="7334847" y="2680817"/>
            <a:ext cx="1557689" cy="136271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দ্বিতীয়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40A0F851-E97A-43D6-AAF7-4F7AD8BF12D5}"/>
              </a:ext>
            </a:extLst>
          </p:cNvPr>
          <p:cNvSpPr/>
          <p:nvPr/>
        </p:nvSpPr>
        <p:spPr>
          <a:xfrm>
            <a:off x="9229203" y="2686930"/>
            <a:ext cx="1342169" cy="13627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89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51CF05A-55EC-4875-A944-1594385D334C}"/>
              </a:ext>
            </a:extLst>
          </p:cNvPr>
          <p:cNvSpPr/>
          <p:nvPr/>
        </p:nvSpPr>
        <p:spPr>
          <a:xfrm>
            <a:off x="242637" y="72190"/>
            <a:ext cx="11706726" cy="64489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: 14 Points 2">
            <a:extLst>
              <a:ext uri="{FF2B5EF4-FFF2-40B4-BE49-F238E27FC236}">
                <a16:creationId xmlns:a16="http://schemas.microsoft.com/office/drawing/2014/main" xmlns="" id="{68AB2797-25A6-449A-91E8-0EA90445C567}"/>
              </a:ext>
            </a:extLst>
          </p:cNvPr>
          <p:cNvSpPr/>
          <p:nvPr/>
        </p:nvSpPr>
        <p:spPr>
          <a:xfrm>
            <a:off x="745958" y="830179"/>
            <a:ext cx="10852484" cy="534202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n w="28575">
                  <a:solidFill>
                    <a:srgbClr val="00206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৭৮ পৃষ্টার ছবির সাথে  ক্রমবাচক  সংখ্যা মিলাই । </a:t>
            </a:r>
            <a:endParaRPr lang="en-US" sz="4800" dirty="0">
              <a:ln w="28575">
                <a:solidFill>
                  <a:srgbClr val="002060"/>
                </a:solidFill>
              </a:ln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" b="3846"/>
          <a:stretch/>
        </p:blipFill>
        <p:spPr bwMode="auto">
          <a:xfrm>
            <a:off x="138353" y="72190"/>
            <a:ext cx="12053648" cy="663832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61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33333E-6 L 0 -0.0722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494A8FE-4493-46A9-A6A0-0B4B8F87E440}"/>
              </a:ext>
            </a:extLst>
          </p:cNvPr>
          <p:cNvSpPr/>
          <p:nvPr/>
        </p:nvSpPr>
        <p:spPr>
          <a:xfrm>
            <a:off x="102895" y="180474"/>
            <a:ext cx="11887199" cy="64850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/>
              <a:t>  </a:t>
            </a:r>
            <a:endParaRPr lang="en-US" sz="3200" dirty="0"/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xmlns="" id="{31EAA466-348D-4CC3-BAC0-F48E50B64C1C}"/>
              </a:ext>
            </a:extLst>
          </p:cNvPr>
          <p:cNvSpPr/>
          <p:nvPr/>
        </p:nvSpPr>
        <p:spPr>
          <a:xfrm>
            <a:off x="2394284" y="529389"/>
            <a:ext cx="6942221" cy="1503948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/>
              <a:t>দলীয় কাজ</a:t>
            </a:r>
            <a:endParaRPr lang="en-US" sz="7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8A2220B-4E18-423F-AEEA-0ED3AC8CF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377" y="2055234"/>
            <a:ext cx="1641337" cy="16413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EB0ADC2-6EB0-4AC1-B907-422967BC8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215" y="2055072"/>
            <a:ext cx="1714029" cy="167216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E992A81-88BB-4EBA-B2FA-6424BD51C4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364" y="2055072"/>
            <a:ext cx="1788676" cy="161652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6800620-1208-42C0-9555-D9AAA1BB30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65" y="2030258"/>
            <a:ext cx="1555762" cy="164133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89BD85D-7FEC-4406-BCFC-5E9B43813F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273" y="2065789"/>
            <a:ext cx="1577232" cy="160910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481F63E-7847-400C-9DB3-D46C0DCB0F29}"/>
              </a:ext>
            </a:extLst>
          </p:cNvPr>
          <p:cNvSpPr/>
          <p:nvPr/>
        </p:nvSpPr>
        <p:spPr>
          <a:xfrm>
            <a:off x="102895" y="613611"/>
            <a:ext cx="1052137" cy="63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বাম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9186104-C90B-421B-A730-30AEE107A990}"/>
              </a:ext>
            </a:extLst>
          </p:cNvPr>
          <p:cNvSpPr/>
          <p:nvPr/>
        </p:nvSpPr>
        <p:spPr>
          <a:xfrm>
            <a:off x="10164756" y="628649"/>
            <a:ext cx="1120865" cy="652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ডান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82CD0C2-D866-47BF-B6B4-D3E68B9C796B}"/>
              </a:ext>
            </a:extLst>
          </p:cNvPr>
          <p:cNvSpPr/>
          <p:nvPr/>
        </p:nvSpPr>
        <p:spPr>
          <a:xfrm>
            <a:off x="196164" y="4107470"/>
            <a:ext cx="11700659" cy="2558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ৃতীয়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২।বাম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তুর্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 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২।ডান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D4E483-87A3-4B5C-9C31-6499AC88C987}"/>
              </a:ext>
            </a:extLst>
          </p:cNvPr>
          <p:cNvSpPr txBox="1"/>
          <p:nvPr/>
        </p:nvSpPr>
        <p:spPr>
          <a:xfrm>
            <a:off x="8958648" y="4250689"/>
            <a:ext cx="297797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১।আম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3488AFD-09EC-441E-9B07-B2BBDFC4306E}"/>
              </a:ext>
            </a:extLst>
          </p:cNvPr>
          <p:cNvSpPr/>
          <p:nvPr/>
        </p:nvSpPr>
        <p:spPr>
          <a:xfrm>
            <a:off x="8958649" y="4599844"/>
            <a:ext cx="3031446" cy="599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২।আনারস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22A3D27-430B-448C-8950-90839A2EECB5}"/>
              </a:ext>
            </a:extLst>
          </p:cNvPr>
          <p:cNvSpPr/>
          <p:nvPr/>
        </p:nvSpPr>
        <p:spPr>
          <a:xfrm>
            <a:off x="8958647" y="5070489"/>
            <a:ext cx="2987681" cy="552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১।কলা</a:t>
            </a: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52DF3A-71E4-47CA-8B81-499C1684B15C}"/>
              </a:ext>
            </a:extLst>
          </p:cNvPr>
          <p:cNvSpPr txBox="1"/>
          <p:nvPr/>
        </p:nvSpPr>
        <p:spPr>
          <a:xfrm>
            <a:off x="9650627" y="62293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D1F349A-5C5E-4FD9-84F7-C8CC54CB276E}"/>
              </a:ext>
            </a:extLst>
          </p:cNvPr>
          <p:cNvSpPr/>
          <p:nvPr/>
        </p:nvSpPr>
        <p:spPr>
          <a:xfrm>
            <a:off x="8958647" y="5543541"/>
            <a:ext cx="3031448" cy="4757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২।আপেল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2A37486-A79A-4A2F-8F53-CAE3B6869F52}"/>
              </a:ext>
            </a:extLst>
          </p:cNvPr>
          <p:cNvSpPr/>
          <p:nvPr/>
        </p:nvSpPr>
        <p:spPr>
          <a:xfrm flipV="1">
            <a:off x="8353168" y="5927813"/>
            <a:ext cx="11121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4251AD9-2BF5-4C7C-BEFC-710588C217A5}"/>
              </a:ext>
            </a:extLst>
          </p:cNvPr>
          <p:cNvSpPr/>
          <p:nvPr/>
        </p:nvSpPr>
        <p:spPr>
          <a:xfrm>
            <a:off x="8914881" y="5936207"/>
            <a:ext cx="3031448" cy="3924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১।কাঁঠাল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597A6F6-A498-4448-9B54-CDD6B953A0BD}"/>
              </a:ext>
            </a:extLst>
          </p:cNvPr>
          <p:cNvSpPr/>
          <p:nvPr/>
        </p:nvSpPr>
        <p:spPr>
          <a:xfrm>
            <a:off x="8914880" y="6229282"/>
            <a:ext cx="2972321" cy="363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২।আম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5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6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7D93D6-1FD7-4338-A7A6-196B7D330C93}"/>
              </a:ext>
            </a:extLst>
          </p:cNvPr>
          <p:cNvSpPr txBox="1"/>
          <p:nvPr/>
        </p:nvSpPr>
        <p:spPr>
          <a:xfrm>
            <a:off x="8135" y="31048"/>
            <a:ext cx="12192000" cy="67617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37BC265-29BA-4C37-91B9-C794C65B6D35}"/>
              </a:ext>
            </a:extLst>
          </p:cNvPr>
          <p:cNvSpPr/>
          <p:nvPr/>
        </p:nvSpPr>
        <p:spPr>
          <a:xfrm>
            <a:off x="2249905" y="168441"/>
            <a:ext cx="7676148" cy="10106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Kalpurush" pitchFamily="2" charset="0"/>
                <a:cs typeface="Kalpurush" pitchFamily="2" charset="0"/>
              </a:rPr>
              <a:t>শূণ্যস্থান পুরণ কর</a:t>
            </a:r>
            <a:endParaRPr lang="en-US" sz="6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95C9A61-19CF-4F2A-8108-E019FB1F255B}"/>
              </a:ext>
            </a:extLst>
          </p:cNvPr>
          <p:cNvSpPr/>
          <p:nvPr/>
        </p:nvSpPr>
        <p:spPr>
          <a:xfrm>
            <a:off x="911143" y="2120613"/>
            <a:ext cx="10455442" cy="4102769"/>
          </a:xfrm>
          <a:prstGeom prst="rect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atin typeface="Kalpurush" pitchFamily="2" charset="0"/>
                <a:cs typeface="Kalpurush" pitchFamily="2" charset="0"/>
              </a:rPr>
              <a:t>প্রথম 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,  </a:t>
            </a:r>
            <a:r>
              <a:rPr lang="bn-IN" sz="4400" b="1" dirty="0" smtClean="0">
                <a:latin typeface="Kalpurush" pitchFamily="2" charset="0"/>
                <a:cs typeface="Kalpurush" pitchFamily="2" charset="0"/>
              </a:rPr>
              <a:t>.............</a:t>
            </a:r>
            <a:r>
              <a:rPr lang="en-US" sz="44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,</a:t>
            </a:r>
            <a:r>
              <a:rPr lang="en-US" sz="44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b="1" dirty="0" smtClean="0">
                <a:latin typeface="Kalpurush" pitchFamily="2" charset="0"/>
                <a:cs typeface="Kalpurush" pitchFamily="2" charset="0"/>
              </a:rPr>
              <a:t>ত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ৃ</a:t>
            </a:r>
            <a:r>
              <a:rPr lang="en-US" sz="4400" b="1" dirty="0">
                <a:latin typeface="Kalpurush" pitchFamily="2" charset="0"/>
                <a:cs typeface="Kalpurush" pitchFamily="2" charset="0"/>
              </a:rPr>
              <a:t>ত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ী</a:t>
            </a:r>
            <a:r>
              <a:rPr lang="en-US" sz="4400" b="1" dirty="0">
                <a:latin typeface="Kalpurush" pitchFamily="2" charset="0"/>
                <a:cs typeface="Kalpurush" pitchFamily="2" charset="0"/>
              </a:rPr>
              <a:t>য়  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,</a:t>
            </a:r>
            <a:r>
              <a:rPr lang="en-US" sz="44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b="1" dirty="0" smtClean="0">
                <a:latin typeface="Kalpurush" pitchFamily="2" charset="0"/>
                <a:cs typeface="Kalpurush" pitchFamily="2" charset="0"/>
              </a:rPr>
              <a:t>…..</a:t>
            </a:r>
            <a:r>
              <a:rPr lang="en-US" sz="4400" b="1" dirty="0" smtClean="0">
                <a:latin typeface="Kalpurush" pitchFamily="2" charset="0"/>
                <a:cs typeface="Kalpurush" pitchFamily="2" charset="0"/>
              </a:rPr>
              <a:t>…</a:t>
            </a:r>
            <a:r>
              <a:rPr lang="bn-IN" sz="4400" b="1" dirty="0" smtClean="0">
                <a:latin typeface="Kalpurush" pitchFamily="2" charset="0"/>
                <a:cs typeface="Kalpurush" pitchFamily="2" charset="0"/>
              </a:rPr>
              <a:t>,</a:t>
            </a:r>
            <a:r>
              <a:rPr lang="en-US" sz="4400" b="1" dirty="0" smtClean="0">
                <a:latin typeface="Kalpurush" pitchFamily="2" charset="0"/>
                <a:cs typeface="Kalpurush" pitchFamily="2" charset="0"/>
              </a:rPr>
              <a:t> প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ঞ</a:t>
            </a:r>
            <a:r>
              <a:rPr lang="en-US" sz="4400" b="1" dirty="0">
                <a:latin typeface="Kalpurush" pitchFamily="2" charset="0"/>
                <a:cs typeface="Kalpurush" pitchFamily="2" charset="0"/>
              </a:rPr>
              <a:t>্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চ</a:t>
            </a:r>
            <a:r>
              <a:rPr lang="en-US" sz="4400" b="1" dirty="0">
                <a:latin typeface="Kalpurush" pitchFamily="2" charset="0"/>
                <a:cs typeface="Kalpurush" pitchFamily="2" charset="0"/>
              </a:rPr>
              <a:t>ম</a:t>
            </a:r>
            <a:r>
              <a:rPr lang="bn-IN" sz="44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IN" sz="4400" b="1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sz="44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7539" y="3561733"/>
            <a:ext cx="14285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দ্বিতীয়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47103" y="3599829"/>
            <a:ext cx="14285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চতুর্থ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811308-8B34-4F46-A194-9FCBFE2E22E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Kalpurush" pitchFamily="2" charset="0"/>
                <a:cs typeface="Kalpurush" pitchFamily="2" charset="0"/>
              </a:rPr>
              <a:t>১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7558464-3EBA-401C-9215-80317A56C1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741" y="1407687"/>
            <a:ext cx="6177070" cy="3459159"/>
          </a:xfrm>
          <a:prstGeom prst="rect">
            <a:avLst/>
          </a:prstGeom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6F275C-052F-4C55-945C-7623BF28CA94}"/>
              </a:ext>
            </a:extLst>
          </p:cNvPr>
          <p:cNvSpPr/>
          <p:nvPr/>
        </p:nvSpPr>
        <p:spPr>
          <a:xfrm>
            <a:off x="3251941" y="96245"/>
            <a:ext cx="6080817" cy="97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Kalpurush" pitchFamily="2" charset="0"/>
                <a:cs typeface="Kalpurush" pitchFamily="2" charset="0"/>
              </a:rPr>
              <a:t>বাড়ির কাজ</a:t>
            </a:r>
            <a:endParaRPr lang="en-US" sz="6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D1ADAB-F7C1-4FAA-BA7B-688DE2ACB82E}"/>
              </a:ext>
            </a:extLst>
          </p:cNvPr>
          <p:cNvSpPr/>
          <p:nvPr/>
        </p:nvSpPr>
        <p:spPr>
          <a:xfrm>
            <a:off x="3065625" y="5656350"/>
            <a:ext cx="6992783" cy="1070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১ থেকে ৫ পর্যন্ত  ক্রমবাচক </a:t>
            </a:r>
            <a:r>
              <a:rPr lang="bn-IN" sz="3200" dirty="0">
                <a:latin typeface="Kalpurush" pitchFamily="2" charset="0"/>
                <a:cs typeface="Kalpurush" pitchFamily="2" charset="0"/>
              </a:rPr>
              <a:t>সংখ্যা</a:t>
            </a:r>
            <a:r>
              <a:rPr lang="bn-IN" sz="2800" dirty="0">
                <a:latin typeface="Kalpurush" pitchFamily="2" charset="0"/>
                <a:cs typeface="Kalpurush" pitchFamily="2" charset="0"/>
              </a:rPr>
              <a:t>  লিখে আনবে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3C5AF4-20E1-4FA9-A20A-930866029991}"/>
              </a:ext>
            </a:extLst>
          </p:cNvPr>
          <p:cNvSpPr/>
          <p:nvPr/>
        </p:nvSpPr>
        <p:spPr>
          <a:xfrm>
            <a:off x="-324854" y="-96252"/>
            <a:ext cx="12516853" cy="69542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851C80-E781-4D25-B9F2-98DEE8F5E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504" y="64304"/>
            <a:ext cx="12264187" cy="66493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681F78-CC1D-4ECD-8C5F-66C08DB827C0}"/>
              </a:ext>
            </a:extLst>
          </p:cNvPr>
          <p:cNvSpPr/>
          <p:nvPr/>
        </p:nvSpPr>
        <p:spPr>
          <a:xfrm>
            <a:off x="2646952" y="2502581"/>
            <a:ext cx="6304548" cy="2111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13800" b="1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7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3195879-3952-4E34-ADC5-0119367F01F2}"/>
              </a:ext>
            </a:extLst>
          </p:cNvPr>
          <p:cNvSpPr txBox="1"/>
          <p:nvPr/>
        </p:nvSpPr>
        <p:spPr>
          <a:xfrm>
            <a:off x="184237" y="235361"/>
            <a:ext cx="11730789" cy="6436895"/>
          </a:xfrm>
          <a:prstGeom prst="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F63634-14B7-419F-AC53-0F8546E8D52E}"/>
              </a:ext>
            </a:extLst>
          </p:cNvPr>
          <p:cNvSpPr txBox="1"/>
          <p:nvPr/>
        </p:nvSpPr>
        <p:spPr>
          <a:xfrm>
            <a:off x="2815389" y="1251284"/>
            <a:ext cx="6809874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শিক্ষক পরিচিতি</a:t>
            </a:r>
            <a:endParaRPr lang="en-US" sz="4800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87061" y="2930378"/>
            <a:ext cx="8828590" cy="1884665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bn-BD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মোহাম্মদ মাহাবুবুল আলম</a:t>
            </a:r>
            <a:endParaRPr lang="bn-IN" sz="2800" b="1" i="1" kern="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pPr lvl="0">
              <a:defRPr/>
            </a:pPr>
            <a:r>
              <a:rPr lang="bn-IN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সহকারী শিক্ষক</a:t>
            </a:r>
          </a:p>
          <a:p>
            <a:pPr lvl="0">
              <a:defRPr/>
            </a:pPr>
            <a:r>
              <a:rPr lang="bn-BD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সরাইপাড়া হাজী আব্দুল আলী </a:t>
            </a:r>
            <a:r>
              <a:rPr lang="bn-IN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সরকারি প্রাথমিক বিদ্যালয়</a:t>
            </a:r>
          </a:p>
          <a:p>
            <a:pPr lvl="0">
              <a:defRPr/>
            </a:pPr>
            <a:r>
              <a:rPr lang="bn-BD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পাহাড়তলী</a:t>
            </a:r>
            <a:r>
              <a:rPr lang="bn-IN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, চট্টগ্রাম</a:t>
            </a:r>
            <a:r>
              <a:rPr lang="bn-BD" sz="2800" b="1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3200" i="1" kern="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4000" i="1" kern="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124" y="2478646"/>
            <a:ext cx="1024128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1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3007011-30DB-4D23-B504-4CF7057B6EDA}"/>
              </a:ext>
            </a:extLst>
          </p:cNvPr>
          <p:cNvSpPr/>
          <p:nvPr/>
        </p:nvSpPr>
        <p:spPr>
          <a:xfrm>
            <a:off x="264695" y="132346"/>
            <a:ext cx="11682663" cy="6304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AD5924A-1D43-4D01-B31F-0FAAA528C101}"/>
              </a:ext>
            </a:extLst>
          </p:cNvPr>
          <p:cNvSpPr/>
          <p:nvPr/>
        </p:nvSpPr>
        <p:spPr>
          <a:xfrm>
            <a:off x="6096000" y="1407695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ADD3336-AF16-4D1B-99B3-A406584277E9}"/>
              </a:ext>
            </a:extLst>
          </p:cNvPr>
          <p:cNvSpPr/>
          <p:nvPr/>
        </p:nvSpPr>
        <p:spPr>
          <a:xfrm>
            <a:off x="5558589" y="186489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DE1DF3-E39D-4763-8A92-D97D9A88E594}"/>
              </a:ext>
            </a:extLst>
          </p:cNvPr>
          <p:cNvSpPr txBox="1"/>
          <p:nvPr/>
        </p:nvSpPr>
        <p:spPr>
          <a:xfrm>
            <a:off x="2803358" y="1359568"/>
            <a:ext cx="6761747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6000" dirty="0">
                <a:latin typeface="Kalpurush" pitchFamily="2" charset="0"/>
                <a:cs typeface="Kalpurush" pitchFamily="2" charset="0"/>
              </a:rPr>
              <a:t>  </a:t>
            </a:r>
            <a:r>
              <a:rPr lang="en-US" sz="6000" dirty="0" err="1">
                <a:latin typeface="Kalpurush" pitchFamily="2" charset="0"/>
                <a:cs typeface="Kalpurush" pitchFamily="2" charset="0"/>
              </a:rPr>
              <a:t>পরিচিতি</a:t>
            </a:r>
            <a:endParaRPr lang="en-US" sz="6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93A808-A9F1-4DF3-86B8-751D3FA1887E}"/>
              </a:ext>
            </a:extLst>
          </p:cNvPr>
          <p:cNvSpPr txBox="1"/>
          <p:nvPr/>
        </p:nvSpPr>
        <p:spPr>
          <a:xfrm>
            <a:off x="3634319" y="2886056"/>
            <a:ext cx="4652462" cy="2308324"/>
          </a:xfrm>
          <a:prstGeom prst="rect">
            <a:avLst/>
          </a:prstGeom>
          <a:solidFill>
            <a:schemeClr val="accent2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বিষয়ঃ    </a:t>
            </a:r>
            <a:r>
              <a:rPr lang="bn-IN" sz="3600" dirty="0">
                <a:latin typeface="Kalpurush" pitchFamily="2" charset="0"/>
                <a:cs typeface="Kalpurush" pitchFamily="2" charset="0"/>
              </a:rPr>
              <a:t>গনিত</a:t>
            </a:r>
          </a:p>
          <a:p>
            <a:r>
              <a:rPr lang="en-US" sz="3600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শ্রে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ণিঃ     </a:t>
            </a:r>
            <a:r>
              <a:rPr lang="bn-IN" sz="3600" dirty="0">
                <a:latin typeface="Kalpurush" pitchFamily="2" charset="0"/>
                <a:cs typeface="Kalpurush" pitchFamily="2" charset="0"/>
              </a:rPr>
              <a:t>প্রথম</a:t>
            </a:r>
          </a:p>
          <a:p>
            <a:r>
              <a:rPr lang="en-US" sz="3600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অধ্যায়ঃ    </a:t>
            </a:r>
            <a:r>
              <a:rPr lang="bn-IN" sz="3600" dirty="0">
                <a:latin typeface="Kalpurush" pitchFamily="2" charset="0"/>
                <a:cs typeface="Kalpurush" pitchFamily="2" charset="0"/>
              </a:rPr>
              <a:t>১৫</a:t>
            </a:r>
          </a:p>
          <a:p>
            <a:r>
              <a:rPr lang="en-US" sz="3600" dirty="0" smtClean="0">
                <a:latin typeface="Kalpurush" pitchFamily="2" charset="0"/>
                <a:cs typeface="Kalpurush" pitchFamily="2" charset="0"/>
              </a:rPr>
              <a:t>	</a:t>
            </a:r>
            <a:r>
              <a:rPr lang="bn-IN" sz="3600" dirty="0" smtClean="0">
                <a:latin typeface="Kalpurush" pitchFamily="2" charset="0"/>
                <a:cs typeface="Kalpurush" pitchFamily="2" charset="0"/>
              </a:rPr>
              <a:t>সময়ঃ     </a:t>
            </a:r>
            <a:r>
              <a:rPr lang="bn-IN" sz="3600" dirty="0">
                <a:latin typeface="Kalpurush" pitchFamily="2" charset="0"/>
                <a:cs typeface="Kalpurush" pitchFamily="2" charset="0"/>
              </a:rPr>
              <a:t>৪০ মিনিট 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4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0DD9EF8-1A68-4F9F-BA9A-EC00B634A143}"/>
              </a:ext>
            </a:extLst>
          </p:cNvPr>
          <p:cNvSpPr/>
          <p:nvPr/>
        </p:nvSpPr>
        <p:spPr>
          <a:xfrm>
            <a:off x="180474" y="48127"/>
            <a:ext cx="11875168" cy="6509084"/>
          </a:xfrm>
          <a:prstGeom prst="rect">
            <a:avLst/>
          </a:prstGeom>
          <a:solidFill>
            <a:srgbClr val="92D05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C6CD44-EC67-42CA-AF0D-4B6D5F8CAFE4}"/>
              </a:ext>
            </a:extLst>
          </p:cNvPr>
          <p:cNvSpPr txBox="1"/>
          <p:nvPr/>
        </p:nvSpPr>
        <p:spPr>
          <a:xfrm>
            <a:off x="4393934" y="116706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Explosion: 8 Points 3">
            <a:extLst>
              <a:ext uri="{FF2B5EF4-FFF2-40B4-BE49-F238E27FC236}">
                <a16:creationId xmlns:a16="http://schemas.microsoft.com/office/drawing/2014/main" xmlns="" id="{C8192D66-3AEF-4DAE-BB87-FFD306A784E3}"/>
              </a:ext>
            </a:extLst>
          </p:cNvPr>
          <p:cNvSpPr/>
          <p:nvPr/>
        </p:nvSpPr>
        <p:spPr>
          <a:xfrm>
            <a:off x="2683043" y="300790"/>
            <a:ext cx="6545178" cy="2502568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Kalpurush" pitchFamily="2" charset="0"/>
                <a:cs typeface="Kalpurush" pitchFamily="2" charset="0"/>
              </a:rPr>
              <a:t>আবেগ সৃষ্টি</a:t>
            </a:r>
            <a:endParaRPr lang="en-US" sz="4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969D2551-BF14-4AC9-8E95-5E26A78ECFB1}"/>
              </a:ext>
            </a:extLst>
          </p:cNvPr>
          <p:cNvSpPr/>
          <p:nvPr/>
        </p:nvSpPr>
        <p:spPr>
          <a:xfrm>
            <a:off x="3056021" y="2935705"/>
            <a:ext cx="6172200" cy="351322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এক আর দুই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জবা আর জুঁই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তিন আর চার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মায়ের গলার হার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পাঁচ আর ছয়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বাঘ দেখে ভয় </a:t>
            </a:r>
            <a:endParaRPr lang="en-US" sz="3600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1FD2967-A74B-458E-B6AB-5E75C9A254C1}"/>
              </a:ext>
            </a:extLst>
          </p:cNvPr>
          <p:cNvSpPr/>
          <p:nvPr/>
        </p:nvSpPr>
        <p:spPr>
          <a:xfrm rot="20564860">
            <a:off x="3795224" y="400040"/>
            <a:ext cx="4420103" cy="2952249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8B857D5-5E36-4A41-AB04-FACB49638868}"/>
              </a:ext>
            </a:extLst>
          </p:cNvPr>
          <p:cNvSpPr/>
          <p:nvPr/>
        </p:nvSpPr>
        <p:spPr>
          <a:xfrm rot="20429704">
            <a:off x="4656221" y="1130968"/>
            <a:ext cx="2687554" cy="10835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পাঠ শিরোনাম</a:t>
            </a:r>
            <a:endParaRPr lang="en-US" sz="40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Plaque 5">
            <a:extLst>
              <a:ext uri="{FF2B5EF4-FFF2-40B4-BE49-F238E27FC236}">
                <a16:creationId xmlns:a16="http://schemas.microsoft.com/office/drawing/2014/main" xmlns="" id="{2AC437EE-603C-4950-A0AC-E13F34E72F09}"/>
              </a:ext>
            </a:extLst>
          </p:cNvPr>
          <p:cNvSpPr/>
          <p:nvPr/>
        </p:nvSpPr>
        <p:spPr>
          <a:xfrm>
            <a:off x="6352674" y="4463716"/>
            <a:ext cx="45719" cy="45719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xmlns="" id="{1B258277-D1FD-42BF-8617-FCA5658AE232}"/>
              </a:ext>
            </a:extLst>
          </p:cNvPr>
          <p:cNvSpPr/>
          <p:nvPr/>
        </p:nvSpPr>
        <p:spPr>
          <a:xfrm rot="266778">
            <a:off x="3585412" y="3898232"/>
            <a:ext cx="4908882" cy="2875547"/>
          </a:xfrm>
          <a:prstGeom prst="can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Kalpurush" pitchFamily="2" charset="0"/>
                <a:cs typeface="Kalpurush" pitchFamily="2" charset="0"/>
              </a:rPr>
              <a:t>ক্রমবাচক সংখ্যা</a:t>
            </a:r>
          </a:p>
          <a:p>
            <a:pPr algn="ctr"/>
            <a:r>
              <a:rPr lang="bn-IN" sz="4400" dirty="0">
                <a:latin typeface="Kalpurush" pitchFamily="2" charset="0"/>
                <a:cs typeface="Kalpurush" pitchFamily="2" charset="0"/>
              </a:rPr>
              <a:t>প্রথম থেকে পঞ্চম</a:t>
            </a:r>
            <a:endParaRPr lang="en-US" sz="44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C1661F-202B-4396-8C6D-71484ECDD09E}"/>
              </a:ext>
            </a:extLst>
          </p:cNvPr>
          <p:cNvSpPr txBox="1"/>
          <p:nvPr/>
        </p:nvSpPr>
        <p:spPr>
          <a:xfrm>
            <a:off x="259182" y="138362"/>
            <a:ext cx="11730788" cy="64368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xmlns="" id="{7337F784-C58D-44F8-B329-C7B9A739FE10}"/>
              </a:ext>
            </a:extLst>
          </p:cNvPr>
          <p:cNvSpPr/>
          <p:nvPr/>
        </p:nvSpPr>
        <p:spPr>
          <a:xfrm rot="20893789">
            <a:off x="3043989" y="858770"/>
            <a:ext cx="5486400" cy="1648327"/>
          </a:xfrm>
          <a:prstGeom prst="leftRightArrow">
            <a:avLst>
              <a:gd name="adj1" fmla="val 67462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শিখন ফল</a:t>
            </a:r>
            <a:endParaRPr lang="en-US" sz="6000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7F221F8-EC2A-4B8C-AEB5-26B1B893A14C}"/>
              </a:ext>
            </a:extLst>
          </p:cNvPr>
          <p:cNvSpPr txBox="1"/>
          <p:nvPr/>
        </p:nvSpPr>
        <p:spPr>
          <a:xfrm rot="21038033">
            <a:off x="1700916" y="2851484"/>
            <a:ext cx="9257597" cy="18312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sz="500" dirty="0" smtClean="0">
                <a:latin typeface="Kalpurush" pitchFamily="2" charset="0"/>
                <a:cs typeface="Kalpurush" pitchFamily="2" charset="0"/>
              </a:rPr>
            </a:br>
            <a:r>
              <a:rPr lang="bn-IN" sz="3200" dirty="0" smtClean="0">
                <a:latin typeface="Kalpurush" pitchFamily="2" charset="0"/>
                <a:cs typeface="Kalpurush" pitchFamily="2" charset="0"/>
              </a:rPr>
              <a:t>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.১.১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প্র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থ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ম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পঞ্চম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পর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্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য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ন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্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ত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ক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্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র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মবাচক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সং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খ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্যা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বলতে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</a:t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endParaRPr lang="en-US" sz="500" dirty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>
                <a:latin typeface="Kalpurush" pitchFamily="2" charset="0"/>
                <a:cs typeface="Kalpurush" pitchFamily="2" charset="0"/>
              </a:rPr>
              <a:t>৮.১.২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প্রথম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থ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ে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ক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ে 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প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ঞ্চম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ক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্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র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ম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ব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া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চ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ক 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স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ংখা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পড়তে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</a:t>
            </a:r>
            <a:br>
              <a:rPr lang="en-US" sz="3200" dirty="0" smtClean="0">
                <a:latin typeface="Kalpurush" pitchFamily="2" charset="0"/>
                <a:cs typeface="Kalpurush" pitchFamily="2" charset="0"/>
              </a:rPr>
            </a:br>
            <a:endParaRPr lang="en-US" sz="500" dirty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৮.১.৩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প্র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থ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ম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থেকে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পঞ্চম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পর্যন্ত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ক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্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র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ম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ব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া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চক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সং</a:t>
            </a:r>
            <a:r>
              <a:rPr lang="as-IN" sz="3200" dirty="0">
                <a:latin typeface="Kalpurush" pitchFamily="2" charset="0"/>
                <a:cs typeface="Kalpurush" pitchFamily="2" charset="0"/>
              </a:rPr>
              <a:t>খ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্যা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>
                <a:latin typeface="Kalpurush" pitchFamily="2" charset="0"/>
                <a:cs typeface="Kalpurush" pitchFamily="2" charset="0"/>
              </a:rPr>
              <a:t>লিখতে</a:t>
            </a:r>
            <a:r>
              <a:rPr lang="en-US" sz="32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513C48F-AEA5-4022-A469-402B02B2A8E8}"/>
              </a:ext>
            </a:extLst>
          </p:cNvPr>
          <p:cNvSpPr/>
          <p:nvPr/>
        </p:nvSpPr>
        <p:spPr>
          <a:xfrm>
            <a:off x="278730" y="96251"/>
            <a:ext cx="11634537" cy="65211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6 Points 3">
            <a:extLst>
              <a:ext uri="{FF2B5EF4-FFF2-40B4-BE49-F238E27FC236}">
                <a16:creationId xmlns:a16="http://schemas.microsoft.com/office/drawing/2014/main" xmlns="" id="{952C036B-3E07-4C0E-BF59-ACEDE70732D9}"/>
              </a:ext>
            </a:extLst>
          </p:cNvPr>
          <p:cNvSpPr/>
          <p:nvPr/>
        </p:nvSpPr>
        <p:spPr>
          <a:xfrm>
            <a:off x="3248306" y="397763"/>
            <a:ext cx="6081445" cy="4776537"/>
          </a:xfrm>
          <a:prstGeom prst="star6">
            <a:avLst/>
          </a:prstGeom>
          <a:solidFill>
            <a:srgbClr val="00206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IN" sz="7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1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80A226A-5F87-4170-97E2-D7C42304A90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0" y="1781917"/>
            <a:ext cx="2313432" cy="2743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816DF5F-B479-4FDC-8B17-5088C2FAC4B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48" y="1778591"/>
            <a:ext cx="2313432" cy="2743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29F8621-3228-42B5-AEAF-A7D2A547046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865" y="1777120"/>
            <a:ext cx="2313432" cy="2743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8CA6EBF-78A1-476C-B935-D46C87B23C51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234" y="1765342"/>
            <a:ext cx="2313432" cy="2743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DB8EA24-A141-43BE-AC5A-0EC282EF5FAE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294" y="1750595"/>
            <a:ext cx="2313432" cy="2743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7A300954-BAD1-47B7-9624-7E1F7E5DD036}"/>
              </a:ext>
            </a:extLst>
          </p:cNvPr>
          <p:cNvSpPr/>
          <p:nvPr/>
        </p:nvSpPr>
        <p:spPr>
          <a:xfrm>
            <a:off x="28073" y="72189"/>
            <a:ext cx="1203159" cy="842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Kalpurush" pitchFamily="2" charset="0"/>
                <a:cs typeface="Kalpurush" pitchFamily="2" charset="0"/>
              </a:rPr>
              <a:t>বাম 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051E79F-3912-40C6-B623-84C56ABF358D}"/>
              </a:ext>
            </a:extLst>
          </p:cNvPr>
          <p:cNvSpPr/>
          <p:nvPr/>
        </p:nvSpPr>
        <p:spPr>
          <a:xfrm>
            <a:off x="10872801" y="72190"/>
            <a:ext cx="1229477" cy="8422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Kalpurush" pitchFamily="2" charset="0"/>
                <a:cs typeface="Kalpurush" pitchFamily="2" charset="0"/>
              </a:rPr>
              <a:t>ডান 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16249" y="5087196"/>
            <a:ext cx="6028841" cy="1697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নোস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416A203-0FD1-448A-B3BA-A5DC8AF611D2}"/>
              </a:ext>
            </a:extLst>
          </p:cNvPr>
          <p:cNvSpPr/>
          <p:nvPr/>
        </p:nvSpPr>
        <p:spPr>
          <a:xfrm>
            <a:off x="625930" y="4710390"/>
            <a:ext cx="1398070" cy="6436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প্রথম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92A713C-E96E-4F84-ABD4-2A375BFDB8E0}"/>
              </a:ext>
            </a:extLst>
          </p:cNvPr>
          <p:cNvSpPr/>
          <p:nvPr/>
        </p:nvSpPr>
        <p:spPr>
          <a:xfrm>
            <a:off x="3043916" y="4659252"/>
            <a:ext cx="1350950" cy="643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 দ্বিতীয়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53D1337-8249-484B-9C0C-249E5F922B67}"/>
              </a:ext>
            </a:extLst>
          </p:cNvPr>
          <p:cNvSpPr/>
          <p:nvPr/>
        </p:nvSpPr>
        <p:spPr>
          <a:xfrm>
            <a:off x="5478917" y="4659252"/>
            <a:ext cx="1350950" cy="6436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তৃতীয়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1973951-43BC-41F4-BAC6-27A194924CEF}"/>
              </a:ext>
            </a:extLst>
          </p:cNvPr>
          <p:cNvSpPr/>
          <p:nvPr/>
        </p:nvSpPr>
        <p:spPr>
          <a:xfrm>
            <a:off x="7978132" y="4617143"/>
            <a:ext cx="1350950" cy="622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চতুর্থ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128DE43-669D-4215-A6A2-B7A9A26E3654}"/>
              </a:ext>
            </a:extLst>
          </p:cNvPr>
          <p:cNvSpPr/>
          <p:nvPr/>
        </p:nvSpPr>
        <p:spPr>
          <a:xfrm>
            <a:off x="10237963" y="4617143"/>
            <a:ext cx="1187758" cy="62263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পঞ্চম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8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1FF8D27-49D0-4CD2-BE36-C8761A90B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4" y="96253"/>
            <a:ext cx="12288254" cy="6756822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16A203-0FD1-448A-B3BA-A5DC8AF611D2}"/>
              </a:ext>
            </a:extLst>
          </p:cNvPr>
          <p:cNvSpPr/>
          <p:nvPr/>
        </p:nvSpPr>
        <p:spPr>
          <a:xfrm>
            <a:off x="497338" y="5153318"/>
            <a:ext cx="1398070" cy="6436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প্রথম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2A713C-E96E-4F84-ABD4-2A375BFDB8E0}"/>
              </a:ext>
            </a:extLst>
          </p:cNvPr>
          <p:cNvSpPr/>
          <p:nvPr/>
        </p:nvSpPr>
        <p:spPr>
          <a:xfrm>
            <a:off x="2915324" y="5102180"/>
            <a:ext cx="1350950" cy="643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 দ্বিতীয়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53D1337-8249-484B-9C0C-249E5F922B67}"/>
              </a:ext>
            </a:extLst>
          </p:cNvPr>
          <p:cNvSpPr/>
          <p:nvPr/>
        </p:nvSpPr>
        <p:spPr>
          <a:xfrm>
            <a:off x="5350325" y="5102180"/>
            <a:ext cx="1350950" cy="64369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তৃতীয়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973951-43BC-41F4-BAC6-27A194924CEF}"/>
              </a:ext>
            </a:extLst>
          </p:cNvPr>
          <p:cNvSpPr/>
          <p:nvPr/>
        </p:nvSpPr>
        <p:spPr>
          <a:xfrm>
            <a:off x="7849540" y="5060071"/>
            <a:ext cx="1350950" cy="6226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চতুর্থ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128DE43-669D-4215-A6A2-B7A9A26E3654}"/>
              </a:ext>
            </a:extLst>
          </p:cNvPr>
          <p:cNvSpPr/>
          <p:nvPr/>
        </p:nvSpPr>
        <p:spPr>
          <a:xfrm>
            <a:off x="10395131" y="5060071"/>
            <a:ext cx="1187758" cy="62263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Kalpurush" pitchFamily="2" charset="0"/>
                <a:cs typeface="Kalpurush" pitchFamily="2" charset="0"/>
              </a:rPr>
              <a:t>পঞ্চম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253</Words>
  <Application>Microsoft Office PowerPoint</Application>
  <PresentationFormat>Custom</PresentationFormat>
  <Paragraphs>92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pz</cp:lastModifiedBy>
  <cp:revision>126</cp:revision>
  <dcterms:created xsi:type="dcterms:W3CDTF">2019-06-12T05:42:35Z</dcterms:created>
  <dcterms:modified xsi:type="dcterms:W3CDTF">2019-10-13T14:24:03Z</dcterms:modified>
</cp:coreProperties>
</file>