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75" r:id="rId13"/>
    <p:sldId id="279" r:id="rId14"/>
    <p:sldId id="280" r:id="rId15"/>
    <p:sldId id="276" r:id="rId16"/>
    <p:sldId id="277" r:id="rId17"/>
    <p:sldId id="278" r:id="rId18"/>
    <p:sldId id="268" r:id="rId19"/>
    <p:sldId id="270" r:id="rId20"/>
    <p:sldId id="271" r:id="rId21"/>
    <p:sldId id="272" r:id="rId22"/>
    <p:sldId id="273" r:id="rId23"/>
    <p:sldId id="27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21" autoAdjust="0"/>
    <p:restoredTop sz="94291" autoAdjust="0"/>
  </p:normalViewPr>
  <p:slideViewPr>
    <p:cSldViewPr snapToGrid="0">
      <p:cViewPr varScale="1">
        <p:scale>
          <a:sx n="74" d="100"/>
          <a:sy n="74" d="100"/>
        </p:scale>
        <p:origin x="-26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A10A8AB-33EB-4366-B55C-407964167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58ABC64-E5B8-41DC-9CE9-8B66499DB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D1C7B6D-F06D-4601-8B7A-9B476F17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67191D3-3542-417F-931C-7687BC90B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4896A16-2AF6-4884-AA7D-F59A6910D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4392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C5AAEF-C0A3-4C57-8E7F-43358708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5CC094E-5963-4F96-A1A2-BE2D1DA15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16A567B-A505-484E-AB90-53EDA900F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3B7DB8D-106D-4EB4-977A-1A6DB13EB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EA5595D-A611-4CD9-8F68-23394F95D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0347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3AAC04-B1ED-4762-A293-51337D168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16BE2E5-DEA8-4766-8ABA-C1CC471BA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A822F86-38A1-45FF-BF93-A57C428AE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50CFD84-C5DF-4D46-B3BF-F93B537C6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E414F1D-151B-4066-BA17-0D9A9D01D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0466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B929B56-22B6-48E3-B772-DA5997979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846D1F3-5B34-4DDF-9E6D-820A58FEA8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76707B4-16BD-405A-9EC7-67D8ECB63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CC8D247-E9F4-4B51-8D69-6B022047B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54E85EC-AD7E-44F5-9133-A0691E207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20761B1-BCAE-4A87-92D1-FA57508DE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583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25204A-C200-4C7C-8F89-65A9267FF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05F2D08-211F-4510-920B-82107BB5F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7A196B4-B087-4E23-99CF-F2E064AC1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DF8B097-6EFB-4095-A9EB-3D5CF0D0A1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1192978-A2BC-4395-BCC7-6F517139C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DE638A16-3205-4E2C-8516-83150EDC4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E0B8D81-E67B-461D-8A8D-8D9B44FB2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84456CF-BF89-4A84-902D-52CAFEAB8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7848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61DAA4-ED16-4C4E-BB77-ED5E2CF6F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94573BE-9D00-4D38-8F08-B449F403D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A8A51A9-5DFE-4242-A3EB-E47B60D8E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F7AA791-E6D1-408B-B65F-464C980B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8998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0FC0F13-7395-4BE6-B735-9854EF6DE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4B1FB2F3-CF82-4D21-B69D-EF0D5321B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DDA9FEE5-96AA-4B1C-9C33-82D6F9A59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599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DB6C29-EAAF-4154-BBBB-F6FDBBF46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D527D1-C328-46DA-9D26-D509B0C33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944B7A7-1793-4217-BA6F-BC2EFA0EAD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870C675-F15C-49DC-B674-9C4D5B35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036557E-A926-4365-91BD-BA25D32EE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8BF89E1-F8CC-4F89-B7D7-C00C4BBB0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5757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F46096-2736-42AF-A208-0017F2D74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FD4B400E-208F-4F8E-A2A1-F6A95402A7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6702135-A233-4032-93F6-299594722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55076F-3624-472A-8009-B0F40C154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4984279-BEB7-449D-AC2D-6058E72AC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FB8B0D8-242A-452C-996A-A03CC0C90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2460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2D30C8-7C01-4657-865D-359EF8F66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C6B6829-93D3-4903-902E-ACC4638E1F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50BB14A-B1AB-4BB4-9FBA-80D36D17A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7A5B23A-2E32-48D4-A44E-786D1E36F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DB232CC-1320-417D-9496-019FF3FA4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7183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687E47C-6F98-42AD-B600-3CB14F41AB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7C9F70F-B76C-4D07-8550-FF0C2A4737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D7559ED-EA21-4307-AA50-5D878B937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AED4C90-D4A4-42CB-83E6-40905D99A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01E2C63-3A92-4ADF-9989-20DCCEDFC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65114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16C9C14-BFA8-4718-BC7A-75D2FA3E0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9FB3C5E-062F-4CD7-9A14-E2ACE85F5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A8313D0-8FED-46AD-8C77-278E55B7AB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1CCFE-0FA9-47D4-A425-B9A60066CA5D}" type="datetimeFigureOut">
              <a:rPr lang="en-AU" smtClean="0"/>
              <a:pPr/>
              <a:t>14/10/2019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D35C450-AFC8-4F6A-9BF3-C5BC1BC848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C5A8465-6F44-4F14-B37A-C83BF8A11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26FBC-80DF-45F6-8DAF-AA6C2858592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6092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0D7C3F0-3826-4FBE-97EB-0D09F3F665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096" y="342777"/>
            <a:ext cx="10241280" cy="54723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075313D-D3FC-4A5A-92C0-D29391816C9F}"/>
              </a:ext>
            </a:extLst>
          </p:cNvPr>
          <p:cNvSpPr txBox="1"/>
          <p:nvPr/>
        </p:nvSpPr>
        <p:spPr>
          <a:xfrm rot="1447649">
            <a:off x="6708658" y="1871165"/>
            <a:ext cx="42169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9600" dirty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স্বাগতম</a:t>
            </a:r>
            <a:endParaRPr lang="en-AU" sz="9600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30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Left-Right 1">
            <a:extLst>
              <a:ext uri="{FF2B5EF4-FFF2-40B4-BE49-F238E27FC236}">
                <a16:creationId xmlns="" xmlns:a16="http://schemas.microsoft.com/office/drawing/2014/main" id="{7BB16188-36C0-4960-83A9-AB851685E01F}"/>
              </a:ext>
            </a:extLst>
          </p:cNvPr>
          <p:cNvSpPr/>
          <p:nvPr/>
        </p:nvSpPr>
        <p:spPr>
          <a:xfrm>
            <a:off x="1420837" y="0"/>
            <a:ext cx="9523828" cy="2236764"/>
          </a:xfrm>
          <a:prstGeom prst="leftRightArrow">
            <a:avLst/>
          </a:prstGeom>
          <a:solidFill>
            <a:srgbClr val="FFFF00"/>
          </a:solidFill>
          <a:ln>
            <a:prstDash val="dash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D1B63D-0DE4-409A-A669-98CF3C5E2573}"/>
              </a:ext>
            </a:extLst>
          </p:cNvPr>
          <p:cNvSpPr txBox="1"/>
          <p:nvPr/>
        </p:nvSpPr>
        <p:spPr>
          <a:xfrm>
            <a:off x="2468880" y="518217"/>
            <a:ext cx="74277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>
                <a:latin typeface="Kalpurush" pitchFamily="2" charset="0"/>
                <a:cs typeface="Kalpurush" pitchFamily="2" charset="0"/>
              </a:rPr>
              <a:t>শিক্ষক পরিচিতি</a:t>
            </a:r>
            <a:endParaRPr lang="en-AU" sz="8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Scroll: Horizontal 3">
            <a:extLst>
              <a:ext uri="{FF2B5EF4-FFF2-40B4-BE49-F238E27FC236}">
                <a16:creationId xmlns="" xmlns:a16="http://schemas.microsoft.com/office/drawing/2014/main" id="{5D9E9E35-4BC8-40D4-9F4A-4FEC31827180}"/>
              </a:ext>
            </a:extLst>
          </p:cNvPr>
          <p:cNvSpPr/>
          <p:nvPr/>
        </p:nvSpPr>
        <p:spPr>
          <a:xfrm>
            <a:off x="478303" y="1969478"/>
            <a:ext cx="11029070" cy="4370306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bn-BD" sz="3600" b="1" kern="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মোহাম্মদ মাহাবুবুল আলম</a:t>
            </a:r>
            <a:endParaRPr lang="bn-IN" sz="3600" b="1" kern="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  <a:p>
            <a:pPr lvl="0">
              <a:defRPr/>
            </a:pPr>
            <a:r>
              <a:rPr lang="bn-IN" sz="3600" b="1" kern="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সহকারী শিক্ষক</a:t>
            </a:r>
          </a:p>
          <a:p>
            <a:pPr lvl="0">
              <a:defRPr/>
            </a:pPr>
            <a:r>
              <a:rPr lang="bn-BD" sz="3600" b="1" kern="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সরাইপাড়া হাজী আব্দুল আলী </a:t>
            </a:r>
            <a:r>
              <a:rPr lang="bn-IN" sz="3600" b="1" kern="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সরকারি প্রাথমিক বিদ্যালয়</a:t>
            </a:r>
          </a:p>
          <a:p>
            <a:pPr lvl="0">
              <a:defRPr/>
            </a:pPr>
            <a:r>
              <a:rPr lang="bn-BD" sz="3600" b="1" kern="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পাহাড়তলী</a:t>
            </a:r>
            <a:r>
              <a:rPr lang="bn-IN" sz="3600" b="1" kern="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, চট্টগ্রাম</a:t>
            </a:r>
            <a:r>
              <a:rPr lang="bn-BD" sz="3600" b="1" kern="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kern="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4800" kern="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3283" y="1969478"/>
            <a:ext cx="1799741" cy="190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66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="" xmlns:a16="http://schemas.microsoft.com/office/drawing/2014/main" id="{8A9F2D28-4C61-4AB2-AA41-E8FB251A0B03}"/>
              </a:ext>
            </a:extLst>
          </p:cNvPr>
          <p:cNvSpPr/>
          <p:nvPr/>
        </p:nvSpPr>
        <p:spPr>
          <a:xfrm>
            <a:off x="1498209" y="-112541"/>
            <a:ext cx="8778240" cy="2616591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1D0611F-86E1-4979-A4DE-7FFCA996FF3E}"/>
              </a:ext>
            </a:extLst>
          </p:cNvPr>
          <p:cNvSpPr txBox="1"/>
          <p:nvPr/>
        </p:nvSpPr>
        <p:spPr>
          <a:xfrm>
            <a:off x="3538024" y="443304"/>
            <a:ext cx="56552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পাঠ পরিচিতি</a:t>
            </a:r>
            <a:endParaRPr lang="en-AU" sz="8000" dirty="0">
              <a:solidFill>
                <a:srgbClr val="00B05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Flowchart: Terminator 4">
            <a:extLst>
              <a:ext uri="{FF2B5EF4-FFF2-40B4-BE49-F238E27FC236}">
                <a16:creationId xmlns="" xmlns:a16="http://schemas.microsoft.com/office/drawing/2014/main" id="{B4679844-9DF7-4EDD-B80C-B216883D7ABF}"/>
              </a:ext>
            </a:extLst>
          </p:cNvPr>
          <p:cNvSpPr/>
          <p:nvPr/>
        </p:nvSpPr>
        <p:spPr>
          <a:xfrm>
            <a:off x="-377483" y="2855569"/>
            <a:ext cx="10653932" cy="3559127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prstDash val="dash"/>
          </a:ln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9DA3D9F-4581-4BBB-B56B-400A5EC0B3C7}"/>
              </a:ext>
            </a:extLst>
          </p:cNvPr>
          <p:cNvSpPr txBox="1"/>
          <p:nvPr/>
        </p:nvSpPr>
        <p:spPr>
          <a:xfrm>
            <a:off x="2715065" y="3601329"/>
            <a:ext cx="7695027" cy="2208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AF44BCA-1FDC-46A2-9072-1ACFB38F7048}"/>
              </a:ext>
            </a:extLst>
          </p:cNvPr>
          <p:cNvSpPr txBox="1"/>
          <p:nvPr/>
        </p:nvSpPr>
        <p:spPr>
          <a:xfrm>
            <a:off x="1431387" y="3305259"/>
            <a:ext cx="811236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i="1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শ্রেনিঃ</a:t>
            </a:r>
            <a:r>
              <a:rPr lang="en-US" sz="4400" i="1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4400" i="1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৪র্থ</a:t>
            </a:r>
            <a:endParaRPr lang="bn-IN" sz="4400" i="1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  <a:p>
            <a:pPr algn="ctr"/>
            <a:r>
              <a:rPr lang="bn-IN" sz="4400" i="1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বিষয়ঃ</a:t>
            </a:r>
            <a:r>
              <a:rPr lang="en-US" sz="4400" i="1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4400" i="1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বাংলাদেশ </a:t>
            </a:r>
            <a:r>
              <a:rPr lang="bn-IN" sz="4400" i="1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ও বিশ্বপরিচয়</a:t>
            </a:r>
          </a:p>
          <a:p>
            <a:pPr algn="ctr"/>
            <a:r>
              <a:rPr lang="bn-IN" sz="4400" i="1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অধ্যায়ঃ</a:t>
            </a:r>
            <a:r>
              <a:rPr lang="en-US" sz="4400" i="1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4400" i="1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এলাকার </a:t>
            </a:r>
            <a:r>
              <a:rPr lang="bn-IN" sz="4400" i="1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উন্নয়ন</a:t>
            </a:r>
          </a:p>
          <a:p>
            <a:pPr algn="ctr"/>
            <a:r>
              <a:rPr lang="bn-IN" sz="4400" i="1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সময়ঃ</a:t>
            </a:r>
            <a:r>
              <a:rPr lang="en-US" sz="4400" i="1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4400" i="1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৪০ </a:t>
            </a:r>
            <a:r>
              <a:rPr lang="bn-IN" sz="4400" i="1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মিনিট</a:t>
            </a:r>
            <a:endParaRPr lang="en-AU" sz="4400" i="1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9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iley Face 1">
            <a:extLst>
              <a:ext uri="{FF2B5EF4-FFF2-40B4-BE49-F238E27FC236}">
                <a16:creationId xmlns="" xmlns:a16="http://schemas.microsoft.com/office/drawing/2014/main" id="{32F51A29-4738-4E76-BF1A-38A33C30B031}"/>
              </a:ext>
            </a:extLst>
          </p:cNvPr>
          <p:cNvSpPr/>
          <p:nvPr/>
        </p:nvSpPr>
        <p:spPr>
          <a:xfrm>
            <a:off x="2560320" y="196948"/>
            <a:ext cx="7315200" cy="3995224"/>
          </a:xfrm>
          <a:prstGeom prst="smileyFace">
            <a:avLst/>
          </a:prstGeom>
          <a:solidFill>
            <a:srgbClr val="FFFF00"/>
          </a:solidFill>
          <a:ln w="57150"/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60D9F0F-B7E2-43EC-BBF5-80587CE5A134}"/>
              </a:ext>
            </a:extLst>
          </p:cNvPr>
          <p:cNvSpPr txBox="1"/>
          <p:nvPr/>
        </p:nvSpPr>
        <p:spPr>
          <a:xfrm>
            <a:off x="3699803" y="1899139"/>
            <a:ext cx="5036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আবেগ সৃষ্টি</a:t>
            </a:r>
            <a:endParaRPr lang="en-AU" sz="7200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3E422EC-13C2-4A1A-B373-0BDF70C36D6A}"/>
              </a:ext>
            </a:extLst>
          </p:cNvPr>
          <p:cNvSpPr txBox="1"/>
          <p:nvPr/>
        </p:nvSpPr>
        <p:spPr>
          <a:xfrm>
            <a:off x="1045698" y="5767754"/>
            <a:ext cx="10100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আমাদের গ্রাম কবিতাটি আবৃত্তির মাধ্যমে আবেগ সৃষ্টি করব।</a:t>
            </a:r>
            <a:endParaRPr lang="en-AU" sz="3600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24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3">
            <a:extLst>
              <a:ext uri="{FF2B5EF4-FFF2-40B4-BE49-F238E27FC236}">
                <a16:creationId xmlns="" xmlns:a16="http://schemas.microsoft.com/office/drawing/2014/main" id="{08E36B69-9175-428F-B78A-3134B97E4546}"/>
              </a:ext>
            </a:extLst>
          </p:cNvPr>
          <p:cNvSpPr/>
          <p:nvPr/>
        </p:nvSpPr>
        <p:spPr>
          <a:xfrm>
            <a:off x="928468" y="731520"/>
            <a:ext cx="9594166" cy="4248443"/>
          </a:xfrm>
          <a:prstGeom prst="cloudCallou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2">
                <a:lumMod val="20000"/>
                <a:lumOff val="8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779D710-E6BE-4845-8BB4-2D32DB12387C}"/>
              </a:ext>
            </a:extLst>
          </p:cNvPr>
          <p:cNvSpPr txBox="1"/>
          <p:nvPr/>
        </p:nvSpPr>
        <p:spPr>
          <a:xfrm>
            <a:off x="1575975" y="2125410"/>
            <a:ext cx="8817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dirty="0">
                <a:solidFill>
                  <a:schemeClr val="tx2"/>
                </a:solidFill>
                <a:latin typeface="Kalpurush" pitchFamily="2" charset="0"/>
                <a:cs typeface="Kalpurush" pitchFamily="2" charset="0"/>
              </a:rPr>
              <a:t>পাঠ </a:t>
            </a:r>
            <a:r>
              <a:rPr lang="bn-IN" sz="8000" dirty="0" smtClean="0">
                <a:solidFill>
                  <a:schemeClr val="tx2"/>
                </a:solidFill>
                <a:latin typeface="Kalpurush" pitchFamily="2" charset="0"/>
                <a:cs typeface="Kalpurush" pitchFamily="2" charset="0"/>
              </a:rPr>
              <a:t>শিরোনামঃ</a:t>
            </a:r>
            <a:r>
              <a:rPr lang="en-US" sz="8000" dirty="0" smtClean="0">
                <a:solidFill>
                  <a:schemeClr val="tx2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80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গ্রামা</a:t>
            </a:r>
            <a:r>
              <a:rPr lang="en-US" sz="8000" dirty="0" err="1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ঞ্চ</a:t>
            </a:r>
            <a:r>
              <a:rPr lang="bn-IN" sz="8000" dirty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ল</a:t>
            </a:r>
            <a:endParaRPr lang="en-AU" sz="8000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54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B5D25223-A83C-43C3-AF19-7503881D9CBE}"/>
              </a:ext>
            </a:extLst>
          </p:cNvPr>
          <p:cNvSpPr/>
          <p:nvPr/>
        </p:nvSpPr>
        <p:spPr>
          <a:xfrm>
            <a:off x="1350499" y="402041"/>
            <a:ext cx="9706708" cy="229303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AF17FB1-69FD-4B6B-A596-F3EF08B540BC}"/>
              </a:ext>
            </a:extLst>
          </p:cNvPr>
          <p:cNvSpPr txBox="1"/>
          <p:nvPr/>
        </p:nvSpPr>
        <p:spPr>
          <a:xfrm>
            <a:off x="2871989" y="637119"/>
            <a:ext cx="61313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96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শিখনফল</a:t>
            </a:r>
            <a:endParaRPr lang="en-AU" sz="96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Scroll: Vertical 3">
            <a:extLst>
              <a:ext uri="{FF2B5EF4-FFF2-40B4-BE49-F238E27FC236}">
                <a16:creationId xmlns="" xmlns:a16="http://schemas.microsoft.com/office/drawing/2014/main" id="{3A7EBF22-D5A2-4433-8A14-30711733CE36}"/>
              </a:ext>
            </a:extLst>
          </p:cNvPr>
          <p:cNvSpPr/>
          <p:nvPr/>
        </p:nvSpPr>
        <p:spPr>
          <a:xfrm>
            <a:off x="1223890" y="2877369"/>
            <a:ext cx="9425354" cy="3367771"/>
          </a:xfrm>
          <a:prstGeom prst="verticalScroll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36BD76F-BDEC-486C-AB46-5F591D8893A9}"/>
              </a:ext>
            </a:extLst>
          </p:cNvPr>
          <p:cNvSpPr txBox="1"/>
          <p:nvPr/>
        </p:nvSpPr>
        <p:spPr>
          <a:xfrm>
            <a:off x="1970468" y="3447393"/>
            <a:ext cx="803641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৯.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১.১</a:t>
            </a:r>
            <a:r>
              <a:rPr lang="en-US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&gt; </a:t>
            </a:r>
            <a:r>
              <a:rPr lang="en-US" sz="4000" dirty="0" err="1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গ্রামের</a:t>
            </a:r>
            <a:r>
              <a:rPr lang="en-US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উন্নয়ন</a:t>
            </a:r>
            <a:r>
              <a:rPr lang="bn-IN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ম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ু</a:t>
            </a:r>
            <a:r>
              <a:rPr lang="bn-IN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ল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ক </a:t>
            </a:r>
            <a:r>
              <a:rPr lang="bn-IN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ক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া</a:t>
            </a:r>
            <a:r>
              <a:rPr lang="bn-IN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জ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ে</a:t>
            </a:r>
            <a:r>
              <a:rPr lang="bn-IN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র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ত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া</a:t>
            </a:r>
            <a:r>
              <a:rPr lang="bn-IN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ল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ি</a:t>
            </a:r>
            <a:r>
              <a:rPr lang="bn-IN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ক</a:t>
            </a:r>
            <a:r>
              <a:rPr lang="en-US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া</a:t>
            </a:r>
            <a:br>
              <a:rPr lang="en-US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       </a:t>
            </a:r>
            <a:r>
              <a:rPr lang="bn-IN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ত</a:t>
            </a:r>
            <a:r>
              <a:rPr lang="en-US" sz="4000" dirty="0" err="1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ৈরি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করতে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পারবে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।</a:t>
            </a:r>
          </a:p>
          <a:p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৯.১.২</a:t>
            </a:r>
            <a:r>
              <a:rPr lang="en-US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&gt; </a:t>
            </a:r>
            <a:r>
              <a:rPr lang="en-US" sz="4000" dirty="0" err="1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এসব</a:t>
            </a:r>
            <a:r>
              <a:rPr lang="en-US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কাজে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যথাসম্ভব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অং</a:t>
            </a:r>
            <a:r>
              <a:rPr lang="bn-IN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শ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গ</a:t>
            </a:r>
            <a:r>
              <a:rPr lang="bn-IN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্</a:t>
            </a:r>
            <a:r>
              <a:rPr lang="en-US" sz="4000" dirty="0" err="1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রহন</a:t>
            </a:r>
            <a:r>
              <a:rPr lang="en-US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       </a:t>
            </a:r>
            <a:r>
              <a:rPr lang="en-US" sz="4000" dirty="0" err="1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করতে</a:t>
            </a:r>
            <a:r>
              <a:rPr lang="en-US" sz="4000" dirty="0" smtClean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পারবে</a:t>
            </a:r>
            <a:r>
              <a:rPr lang="en-US" sz="40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en-AU" sz="4000" dirty="0">
              <a:solidFill>
                <a:srgbClr val="C000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1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90FD4E24-477D-43A4-B788-62E2343DCE8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751" y="219751"/>
            <a:ext cx="11632793" cy="64590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97BC12E-9B2E-4533-8F0E-0AFD51BD89AD}"/>
              </a:ext>
            </a:extLst>
          </p:cNvPr>
          <p:cNvSpPr txBox="1"/>
          <p:nvPr/>
        </p:nvSpPr>
        <p:spPr>
          <a:xfrm>
            <a:off x="872197" y="539130"/>
            <a:ext cx="4994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solidFill>
                  <a:srgbClr val="C00000"/>
                </a:solidFill>
                <a:latin typeface="Kalpurush" pitchFamily="2" charset="0"/>
                <a:cs typeface="Kalpurush" pitchFamily="2" charset="0"/>
              </a:rPr>
              <a:t>পাঠ উপস্থাপন</a:t>
            </a:r>
            <a:endParaRPr lang="en-AU" sz="7200" dirty="0">
              <a:solidFill>
                <a:srgbClr val="C000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76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8CD32D31-16B6-46E8-934F-A59B3741B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8806" y="333205"/>
            <a:ext cx="9197009" cy="492977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Flowchart: Terminator 9">
            <a:extLst>
              <a:ext uri="{FF2B5EF4-FFF2-40B4-BE49-F238E27FC236}">
                <a16:creationId xmlns="" xmlns:a16="http://schemas.microsoft.com/office/drawing/2014/main" id="{921B00A4-AD2B-488C-82EF-EDCC801C667C}"/>
              </a:ext>
            </a:extLst>
          </p:cNvPr>
          <p:cNvSpPr/>
          <p:nvPr/>
        </p:nvSpPr>
        <p:spPr>
          <a:xfrm>
            <a:off x="2730321" y="5554154"/>
            <a:ext cx="6035855" cy="1252330"/>
          </a:xfrm>
          <a:prstGeom prst="flowChartTerminator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2540C64-5ED6-468B-9A84-0999D42F74A3}"/>
              </a:ext>
            </a:extLst>
          </p:cNvPr>
          <p:cNvSpPr txBox="1"/>
          <p:nvPr/>
        </p:nvSpPr>
        <p:spPr>
          <a:xfrm>
            <a:off x="3721530" y="5506244"/>
            <a:ext cx="39093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বিদ্যালয়</a:t>
            </a:r>
            <a:endParaRPr lang="en-AU" sz="8800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22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B0B5A9D-2F1C-4A9D-830B-B88D363DB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3" y="172278"/>
            <a:ext cx="11635409" cy="5088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ED159CE-D8F8-4EF1-8583-5C13AAA2F47C}"/>
              </a:ext>
            </a:extLst>
          </p:cNvPr>
          <p:cNvSpPr txBox="1"/>
          <p:nvPr/>
        </p:nvSpPr>
        <p:spPr>
          <a:xfrm>
            <a:off x="3696236" y="5282659"/>
            <a:ext cx="52932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গ্রামা</a:t>
            </a:r>
            <a:r>
              <a:rPr lang="bn-IN" sz="8800" b="1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ঞ্চ</a:t>
            </a:r>
            <a:r>
              <a:rPr lang="en-US" sz="8800" b="1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ল</a:t>
            </a:r>
            <a:endParaRPr lang="en-AU" sz="8800" b="1" dirty="0">
              <a:solidFill>
                <a:srgbClr val="00B05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68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71F5FE7-FA99-4D15-AA51-698A28525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398" y="130743"/>
            <a:ext cx="9369287" cy="54996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2D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03ECBCD-49CB-4634-BC3D-39DD37329B53}"/>
              </a:ext>
            </a:extLst>
          </p:cNvPr>
          <p:cNvSpPr txBox="1"/>
          <p:nvPr/>
        </p:nvSpPr>
        <p:spPr>
          <a:xfrm>
            <a:off x="4649273" y="5834125"/>
            <a:ext cx="3309871" cy="923330"/>
          </a:xfrm>
          <a:prstGeom prst="rect">
            <a:avLst/>
          </a:prstGeom>
          <a:noFill/>
        </p:spPr>
        <p:txBody>
          <a:bodyPr wrap="square" lIns="0" tIns="91440" rIns="0" bIns="0" rtlCol="0">
            <a:spAutoFit/>
          </a:bodyPr>
          <a:lstStyle/>
          <a:p>
            <a:pPr algn="ctr"/>
            <a:r>
              <a:rPr lang="en-US" sz="5400" dirty="0" err="1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রাস্তাঘাট</a:t>
            </a:r>
            <a:endParaRPr lang="en-AU" sz="5400" dirty="0">
              <a:solidFill>
                <a:srgbClr val="00B0F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70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85954347-7C69-47A9-9705-F54D3DB8B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741" y="323557"/>
            <a:ext cx="8647706" cy="47026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Speech Bubble: Oval 2">
            <a:extLst>
              <a:ext uri="{FF2B5EF4-FFF2-40B4-BE49-F238E27FC236}">
                <a16:creationId xmlns="" xmlns:a16="http://schemas.microsoft.com/office/drawing/2014/main" id="{0E198058-3367-4BF7-AF18-E879AE3253F9}"/>
              </a:ext>
            </a:extLst>
          </p:cNvPr>
          <p:cNvSpPr/>
          <p:nvPr/>
        </p:nvSpPr>
        <p:spPr>
          <a:xfrm>
            <a:off x="2451652" y="5397558"/>
            <a:ext cx="7686261" cy="1219200"/>
          </a:xfrm>
          <a:prstGeom prst="wedgeEllipseCallou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A80232B-DD16-499C-BC8B-99DFF20EDC84}"/>
              </a:ext>
            </a:extLst>
          </p:cNvPr>
          <p:cNvSpPr txBox="1"/>
          <p:nvPr/>
        </p:nvSpPr>
        <p:spPr>
          <a:xfrm>
            <a:off x="3657790" y="5312481"/>
            <a:ext cx="51418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গ্রামাঞ্চল</a:t>
            </a:r>
            <a:endParaRPr lang="en-AU" sz="88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72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4BA6E2C-B758-4BC3-B100-976105FE7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4463" y="377266"/>
            <a:ext cx="7580243" cy="521515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8BAF3A4-93FC-40FE-B85D-DC8BA5F9CD6B}"/>
              </a:ext>
            </a:extLst>
          </p:cNvPr>
          <p:cNvSpPr txBox="1"/>
          <p:nvPr/>
        </p:nvSpPr>
        <p:spPr>
          <a:xfrm>
            <a:off x="5034441" y="5889053"/>
            <a:ext cx="269288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000" dirty="0">
                <a:solidFill>
                  <a:srgbClr val="FFC000"/>
                </a:solidFill>
                <a:latin typeface="Kalpurush" pitchFamily="2" charset="0"/>
                <a:cs typeface="Kalpurush" pitchFamily="2" charset="0"/>
              </a:rPr>
              <a:t>র</a:t>
            </a:r>
            <a:r>
              <a:rPr lang="bn-IN" sz="6000" dirty="0">
                <a:solidFill>
                  <a:srgbClr val="FFC000"/>
                </a:solidFill>
                <a:latin typeface="Kalpurush" pitchFamily="2" charset="0"/>
                <a:cs typeface="Kalpurush" pitchFamily="2" charset="0"/>
              </a:rPr>
              <a:t>া</a:t>
            </a:r>
            <a:r>
              <a:rPr lang="en-US" sz="6000" dirty="0">
                <a:solidFill>
                  <a:srgbClr val="FFC000"/>
                </a:solidFill>
                <a:latin typeface="Kalpurush" pitchFamily="2" charset="0"/>
                <a:cs typeface="Kalpurush" pitchFamily="2" charset="0"/>
              </a:rPr>
              <a:t>স</a:t>
            </a:r>
            <a:r>
              <a:rPr lang="bn-IN" sz="6000" dirty="0">
                <a:solidFill>
                  <a:srgbClr val="FFC000"/>
                </a:solidFill>
                <a:latin typeface="Kalpurush" pitchFamily="2" charset="0"/>
                <a:cs typeface="Kalpurush" pitchFamily="2" charset="0"/>
              </a:rPr>
              <a:t>্</a:t>
            </a:r>
            <a:r>
              <a:rPr lang="en-US" sz="6000" dirty="0">
                <a:solidFill>
                  <a:srgbClr val="FFC000"/>
                </a:solidFill>
                <a:latin typeface="Kalpurush" pitchFamily="2" charset="0"/>
                <a:cs typeface="Kalpurush" pitchFamily="2" charset="0"/>
              </a:rPr>
              <a:t>ত</a:t>
            </a:r>
            <a:r>
              <a:rPr lang="bn-IN" sz="6000" dirty="0">
                <a:solidFill>
                  <a:srgbClr val="FFC000"/>
                </a:solidFill>
                <a:latin typeface="Kalpurush" pitchFamily="2" charset="0"/>
                <a:cs typeface="Kalpurush" pitchFamily="2" charset="0"/>
              </a:rPr>
              <a:t>া</a:t>
            </a:r>
            <a:endParaRPr lang="en-AU" sz="6600" dirty="0">
              <a:solidFill>
                <a:srgbClr val="FFC0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87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0988D92-13D6-4EA6-B104-7338D055E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0226" y="0"/>
            <a:ext cx="8123582" cy="5420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A603E98-86AE-4E8A-B407-251FF957188E}"/>
              </a:ext>
            </a:extLst>
          </p:cNvPr>
          <p:cNvSpPr txBox="1"/>
          <p:nvPr/>
        </p:nvSpPr>
        <p:spPr>
          <a:xfrm>
            <a:off x="3770244" y="5492189"/>
            <a:ext cx="44262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পুকুর</a:t>
            </a:r>
            <a:endParaRPr lang="en-AU" sz="80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22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D33C17D-C3BB-4024-9374-CB64689A8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0679" y="150906"/>
            <a:ext cx="7932075" cy="51181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Flowchart: Decision 3">
            <a:extLst>
              <a:ext uri="{FF2B5EF4-FFF2-40B4-BE49-F238E27FC236}">
                <a16:creationId xmlns="" xmlns:a16="http://schemas.microsoft.com/office/drawing/2014/main" id="{52119CE3-0EED-4E76-8894-C38B07028890}"/>
              </a:ext>
            </a:extLst>
          </p:cNvPr>
          <p:cNvSpPr/>
          <p:nvPr/>
        </p:nvSpPr>
        <p:spPr>
          <a:xfrm>
            <a:off x="3175862" y="5431154"/>
            <a:ext cx="5658678" cy="1404730"/>
          </a:xfrm>
          <a:prstGeom prst="flowChartDecision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D88FA95-3067-48AB-92E6-E7110DF76315}"/>
              </a:ext>
            </a:extLst>
          </p:cNvPr>
          <p:cNvSpPr txBox="1"/>
          <p:nvPr/>
        </p:nvSpPr>
        <p:spPr>
          <a:xfrm>
            <a:off x="4638079" y="5813523"/>
            <a:ext cx="2637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Kalpurush" pitchFamily="2" charset="0"/>
                <a:cs typeface="Kalpurush" pitchFamily="2" charset="0"/>
              </a:rPr>
              <a:t>খেলার মাঠ</a:t>
            </a:r>
            <a:endParaRPr lang="en-AU" sz="48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88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3AF9D19-C99D-4407-8987-04079BC4FB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5330" y="316775"/>
            <a:ext cx="3670478" cy="500525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D88FA95-3067-48AB-92E6-E7110DF76315}"/>
              </a:ext>
            </a:extLst>
          </p:cNvPr>
          <p:cNvSpPr txBox="1"/>
          <p:nvPr/>
        </p:nvSpPr>
        <p:spPr>
          <a:xfrm>
            <a:off x="4290378" y="5568822"/>
            <a:ext cx="2637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নলকূপ</a:t>
            </a:r>
            <a:endParaRPr lang="en-AU" sz="54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06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A5169E0-F199-4608-AE4F-A52B560B00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9756"/>
            <a:ext cx="11985775" cy="53222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D88FA95-3067-48AB-92E6-E7110DF76315}"/>
              </a:ext>
            </a:extLst>
          </p:cNvPr>
          <p:cNvSpPr txBox="1"/>
          <p:nvPr/>
        </p:nvSpPr>
        <p:spPr>
          <a:xfrm>
            <a:off x="4638080" y="5311242"/>
            <a:ext cx="2883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হাট</a:t>
            </a:r>
            <a:r>
              <a:rPr lang="en-US" sz="5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বাজার</a:t>
            </a:r>
            <a:endParaRPr lang="en-AU" sz="54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25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7E20627-6BCD-4F24-956A-1B8378F479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886" y="296213"/>
            <a:ext cx="9440215" cy="45462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5093314" y="5214800"/>
            <a:ext cx="264046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সেচ</a:t>
            </a:r>
            <a:r>
              <a:rPr lang="en-US" sz="54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পাম্প</a:t>
            </a:r>
            <a:endParaRPr lang="en-AU" sz="54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26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07981290-E3DD-4891-AA4D-DE2F8C28F8A9}"/>
              </a:ext>
            </a:extLst>
          </p:cNvPr>
          <p:cNvSpPr/>
          <p:nvPr/>
        </p:nvSpPr>
        <p:spPr>
          <a:xfrm>
            <a:off x="1272209" y="742122"/>
            <a:ext cx="9382539" cy="3790121"/>
          </a:xfrm>
          <a:prstGeom prst="roundRect">
            <a:avLst/>
          </a:prstGeom>
          <a:solidFill>
            <a:schemeClr val="bg2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BED2A14-C96F-4DA9-B03A-4293A0253AA3}"/>
              </a:ext>
            </a:extLst>
          </p:cNvPr>
          <p:cNvSpPr txBox="1"/>
          <p:nvPr/>
        </p:nvSpPr>
        <p:spPr>
          <a:xfrm>
            <a:off x="1815548" y="1364974"/>
            <a:ext cx="85390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পাঠ সংশ্লিষ্ট বিভিন্ন প্রশ্নোত্তরের মাধ্যমে পাঠ উপস্থাপন করব।</a:t>
            </a:r>
            <a:endParaRPr lang="en-AU" sz="60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53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DBF8BA7-3823-4D43-ABA0-53CC13784A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478" y="368192"/>
            <a:ext cx="6425741" cy="12558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95E7A8A-6DEB-4408-A378-23E2220569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863" y="121968"/>
            <a:ext cx="5870959" cy="1774090"/>
          </a:xfrm>
          <a:prstGeom prst="rect">
            <a:avLst/>
          </a:prstGeom>
        </p:spPr>
      </p:pic>
      <p:sp>
        <p:nvSpPr>
          <p:cNvPr id="5" name="Flowchart: Preparation 4">
            <a:extLst>
              <a:ext uri="{FF2B5EF4-FFF2-40B4-BE49-F238E27FC236}">
                <a16:creationId xmlns="" xmlns:a16="http://schemas.microsoft.com/office/drawing/2014/main" id="{32EF6C86-B39B-45AA-AA4A-0383FE8A7BF6}"/>
              </a:ext>
            </a:extLst>
          </p:cNvPr>
          <p:cNvSpPr/>
          <p:nvPr/>
        </p:nvSpPr>
        <p:spPr>
          <a:xfrm>
            <a:off x="881926" y="2639795"/>
            <a:ext cx="10508974" cy="2491409"/>
          </a:xfrm>
          <a:prstGeom prst="flowChartPreparation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dashDot"/>
          </a:ln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9C5DD01-85D0-4108-9782-65815922A8AD}"/>
              </a:ext>
            </a:extLst>
          </p:cNvPr>
          <p:cNvSpPr txBox="1"/>
          <p:nvPr/>
        </p:nvSpPr>
        <p:spPr>
          <a:xfrm>
            <a:off x="2017507" y="3429000"/>
            <a:ext cx="86801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 ৩টি দলে বিভক্ত করব।</a:t>
            </a:r>
            <a:endParaRPr lang="en-AU" sz="60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peech Bubble: Oval 3">
            <a:extLst>
              <a:ext uri="{FF2B5EF4-FFF2-40B4-BE49-F238E27FC236}">
                <a16:creationId xmlns="" xmlns:a16="http://schemas.microsoft.com/office/drawing/2014/main" id="{67546901-E7BE-4726-8044-538D557B300C}"/>
              </a:ext>
            </a:extLst>
          </p:cNvPr>
          <p:cNvSpPr/>
          <p:nvPr/>
        </p:nvSpPr>
        <p:spPr>
          <a:xfrm>
            <a:off x="576470" y="218253"/>
            <a:ext cx="11039060" cy="1835834"/>
          </a:xfrm>
          <a:prstGeom prst="wedgeEllipseCallout">
            <a:avLst>
              <a:gd name="adj1" fmla="val -19512"/>
              <a:gd name="adj2" fmla="val 72159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B6ACD54-E2B1-4223-BDD3-D8564AB3A3EA}"/>
              </a:ext>
            </a:extLst>
          </p:cNvPr>
          <p:cNvSpPr txBox="1"/>
          <p:nvPr/>
        </p:nvSpPr>
        <p:spPr>
          <a:xfrm>
            <a:off x="1845735" y="631065"/>
            <a:ext cx="87793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আম </a:t>
            </a:r>
            <a:r>
              <a:rPr lang="bn-IN" sz="32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দলঃ</a:t>
            </a:r>
            <a:r>
              <a:rPr lang="en-US" sz="32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তোমাদের </a:t>
            </a:r>
            <a:r>
              <a:rPr lang="bn-IN" sz="3200" dirty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এলাকায় যে সকল </a:t>
            </a:r>
            <a:r>
              <a:rPr lang="bn-IN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উন্নয়নমুলক</a:t>
            </a:r>
            <a:r>
              <a:rPr lang="en-US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          </a:t>
            </a:r>
            <a:r>
              <a:rPr lang="bn-IN" sz="3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কাজ </a:t>
            </a:r>
            <a:r>
              <a:rPr lang="bn-IN" sz="3200" dirty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করতে হবে তার একটি তালিকা তৈরি কর।</a:t>
            </a:r>
            <a:endParaRPr lang="en-AU" sz="3200" dirty="0"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Speech Bubble: Oval 5">
            <a:extLst>
              <a:ext uri="{FF2B5EF4-FFF2-40B4-BE49-F238E27FC236}">
                <a16:creationId xmlns="" xmlns:a16="http://schemas.microsoft.com/office/drawing/2014/main" id="{E5CFFD12-A7D0-4379-B8DB-DE7E7B07E456}"/>
              </a:ext>
            </a:extLst>
          </p:cNvPr>
          <p:cNvSpPr/>
          <p:nvPr/>
        </p:nvSpPr>
        <p:spPr>
          <a:xfrm>
            <a:off x="424070" y="2473474"/>
            <a:ext cx="11039060" cy="1877584"/>
          </a:xfrm>
          <a:prstGeom prst="wedgeEllipseCallou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EEF1A40-41A6-4F48-B1F3-F4F456A7AF27}"/>
              </a:ext>
            </a:extLst>
          </p:cNvPr>
          <p:cNvSpPr txBox="1"/>
          <p:nvPr/>
        </p:nvSpPr>
        <p:spPr>
          <a:xfrm>
            <a:off x="1480510" y="2944925"/>
            <a:ext cx="8809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জাম </a:t>
            </a:r>
            <a:r>
              <a:rPr lang="bn-IN" sz="32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দলঃ</a:t>
            </a:r>
            <a:r>
              <a:rPr lang="en-US" sz="32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তোমাদের 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এলাকায় যে সকল উন্নয়নমুলক </a:t>
            </a:r>
            <a:r>
              <a:rPr lang="bn-IN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কাজ</a:t>
            </a:r>
            <a:r>
              <a:rPr lang="en-US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          </a:t>
            </a:r>
            <a:r>
              <a:rPr lang="bn-IN" sz="3200" dirty="0" smtClean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করতে </a:t>
            </a:r>
            <a:r>
              <a:rPr lang="bn-IN" sz="3200" dirty="0">
                <a:solidFill>
                  <a:srgbClr val="002060"/>
                </a:solidFill>
                <a:latin typeface="Kalpurush" pitchFamily="2" charset="0"/>
                <a:cs typeface="Kalpurush" pitchFamily="2" charset="0"/>
              </a:rPr>
              <a:t>হবে তার একটি তালিকা তৈরি কর।</a:t>
            </a:r>
            <a:endParaRPr lang="en-AU" sz="3200" dirty="0">
              <a:solidFill>
                <a:srgbClr val="00206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Speech Bubble: Oval 7">
            <a:extLst>
              <a:ext uri="{FF2B5EF4-FFF2-40B4-BE49-F238E27FC236}">
                <a16:creationId xmlns="" xmlns:a16="http://schemas.microsoft.com/office/drawing/2014/main" id="{66D582E4-8873-4A4C-B6D3-0987C0A66A0A}"/>
              </a:ext>
            </a:extLst>
          </p:cNvPr>
          <p:cNvSpPr/>
          <p:nvPr/>
        </p:nvSpPr>
        <p:spPr>
          <a:xfrm>
            <a:off x="424070" y="4770446"/>
            <a:ext cx="10774017" cy="1895398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1E7F38D-024A-4EE2-A197-073E0219B926}"/>
              </a:ext>
            </a:extLst>
          </p:cNvPr>
          <p:cNvSpPr txBox="1"/>
          <p:nvPr/>
        </p:nvSpPr>
        <p:spPr>
          <a:xfrm>
            <a:off x="1437861" y="5241091"/>
            <a:ext cx="8746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লিচু </a:t>
            </a:r>
            <a:r>
              <a:rPr lang="bn-IN" sz="32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দলঃ</a:t>
            </a:r>
            <a:r>
              <a:rPr lang="en-US" sz="32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3200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তোমাদের </a:t>
            </a:r>
            <a:r>
              <a:rPr lang="bn-IN" sz="3200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এলাকায় যে সকল উন্নয়নমুলক </a:t>
            </a:r>
            <a:r>
              <a:rPr lang="bn-IN" sz="3200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কাজ</a:t>
            </a:r>
            <a:r>
              <a:rPr lang="en-US" sz="3200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3200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3200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          </a:t>
            </a:r>
            <a:r>
              <a:rPr lang="bn-IN" sz="3200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করতে </a:t>
            </a:r>
            <a:r>
              <a:rPr lang="bn-IN" sz="3200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হবে তার একটি তালিকা তৈরি কর।</a:t>
            </a:r>
          </a:p>
        </p:txBody>
      </p:sp>
    </p:spTree>
    <p:extLst>
      <p:ext uri="{BB962C8B-B14F-4D97-AF65-F5344CB8AC3E}">
        <p14:creationId xmlns:p14="http://schemas.microsoft.com/office/powerpoint/2010/main" val="122206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6" grpId="1"/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>
            <a:extLst>
              <a:ext uri="{FF2B5EF4-FFF2-40B4-BE49-F238E27FC236}">
                <a16:creationId xmlns="" xmlns:a16="http://schemas.microsoft.com/office/drawing/2014/main" id="{67BF78E1-AB3C-4EE2-A006-DB9F7728F604}"/>
              </a:ext>
            </a:extLst>
          </p:cNvPr>
          <p:cNvSpPr/>
          <p:nvPr/>
        </p:nvSpPr>
        <p:spPr>
          <a:xfrm>
            <a:off x="874643" y="384313"/>
            <a:ext cx="10349948" cy="2239617"/>
          </a:xfrm>
          <a:prstGeom prst="doubleWave">
            <a:avLst/>
          </a:prstGeom>
          <a:solidFill>
            <a:schemeClr val="accent6">
              <a:lumMod val="20000"/>
              <a:lumOff val="80000"/>
            </a:schemeClr>
          </a:solidFill>
          <a:ln w="9525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F25E156-B4BE-409B-8895-CECF881BBA0E}"/>
              </a:ext>
            </a:extLst>
          </p:cNvPr>
          <p:cNvSpPr txBox="1"/>
          <p:nvPr/>
        </p:nvSpPr>
        <p:spPr>
          <a:xfrm>
            <a:off x="1306613" y="905425"/>
            <a:ext cx="93957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>
                <a:solidFill>
                  <a:srgbClr val="0070C0"/>
                </a:solidFill>
                <a:latin typeface="Kalpurush" pitchFamily="2" charset="0"/>
                <a:cs typeface="Kalpurush" pitchFamily="2" charset="0"/>
              </a:rPr>
              <a:t>পাঠ্যবইয়ের সাথে সংযোগ</a:t>
            </a:r>
            <a:endParaRPr lang="en-AU" sz="8000" dirty="0">
              <a:solidFill>
                <a:srgbClr val="0070C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Rectangle: Single Corner Snipped 3">
            <a:extLst>
              <a:ext uri="{FF2B5EF4-FFF2-40B4-BE49-F238E27FC236}">
                <a16:creationId xmlns="" xmlns:a16="http://schemas.microsoft.com/office/drawing/2014/main" id="{848DCCBF-0F73-48F4-A601-3B435D91652A}"/>
              </a:ext>
            </a:extLst>
          </p:cNvPr>
          <p:cNvSpPr/>
          <p:nvPr/>
        </p:nvSpPr>
        <p:spPr>
          <a:xfrm>
            <a:off x="874644" y="3429000"/>
            <a:ext cx="10349948" cy="2239617"/>
          </a:xfrm>
          <a:prstGeom prst="snip1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59D8A18-2080-472E-A6F0-876AA388DB13}"/>
              </a:ext>
            </a:extLst>
          </p:cNvPr>
          <p:cNvSpPr txBox="1"/>
          <p:nvPr/>
        </p:nvSpPr>
        <p:spPr>
          <a:xfrm>
            <a:off x="1135624" y="4065996"/>
            <a:ext cx="992566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বইয়ের</a:t>
            </a:r>
            <a:r>
              <a:rPr lang="en-US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৪</a:t>
            </a:r>
            <a:r>
              <a:rPr lang="en-US" sz="58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৪</a:t>
            </a:r>
            <a:r>
              <a:rPr lang="bn-IN" sz="58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ন</a:t>
            </a:r>
            <a:r>
              <a:rPr lang="en-US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ং </a:t>
            </a:r>
            <a:r>
              <a:rPr lang="en-US" sz="5800" dirty="0" err="1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পৃষ্ঠা</a:t>
            </a:r>
            <a:r>
              <a:rPr lang="en-US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র</a:t>
            </a:r>
            <a:r>
              <a:rPr lang="en-US" sz="5800" dirty="0" err="1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িডি</a:t>
            </a:r>
            <a:r>
              <a:rPr lang="bn-IN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ং</a:t>
            </a:r>
            <a:r>
              <a:rPr lang="en-US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5800" dirty="0" err="1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প</a:t>
            </a:r>
            <a:r>
              <a:rPr lang="en-US" sz="5800" dirty="0" err="1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ড়</a:t>
            </a:r>
            <a:r>
              <a:rPr lang="en-US" sz="5800" dirty="0" err="1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ত</a:t>
            </a:r>
            <a:r>
              <a:rPr lang="bn-IN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ে</a:t>
            </a:r>
            <a:r>
              <a:rPr lang="en-US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IN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দ</a:t>
            </a:r>
            <a:r>
              <a:rPr lang="en-US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ি</a:t>
            </a:r>
            <a:r>
              <a:rPr lang="bn-IN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ব</a:t>
            </a:r>
            <a:r>
              <a:rPr lang="en-US" sz="5800" dirty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en-AU" sz="5800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47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llout: Bent Line with No Border 2">
            <a:extLst>
              <a:ext uri="{FF2B5EF4-FFF2-40B4-BE49-F238E27FC236}">
                <a16:creationId xmlns="" xmlns:a16="http://schemas.microsoft.com/office/drawing/2014/main" id="{63E5F6D3-2EC8-4641-A0C0-C3C8CE31C57B}"/>
              </a:ext>
            </a:extLst>
          </p:cNvPr>
          <p:cNvSpPr/>
          <p:nvPr/>
        </p:nvSpPr>
        <p:spPr>
          <a:xfrm>
            <a:off x="3021495" y="299614"/>
            <a:ext cx="7898295" cy="2478156"/>
          </a:xfrm>
          <a:prstGeom prst="callout2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3620CE2-2D1A-44FA-9E7B-7829F8C93357}"/>
              </a:ext>
            </a:extLst>
          </p:cNvPr>
          <p:cNvSpPr txBox="1"/>
          <p:nvPr/>
        </p:nvSpPr>
        <p:spPr>
          <a:xfrm>
            <a:off x="3868349" y="461842"/>
            <a:ext cx="61887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3800" dirty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মূল্যায়ন</a:t>
            </a:r>
            <a:endParaRPr lang="en-AU" sz="13800" dirty="0">
              <a:solidFill>
                <a:srgbClr val="00B05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Star: 7 Points 4">
            <a:extLst>
              <a:ext uri="{FF2B5EF4-FFF2-40B4-BE49-F238E27FC236}">
                <a16:creationId xmlns="" xmlns:a16="http://schemas.microsoft.com/office/drawing/2014/main" id="{56313C42-0F3E-497A-9887-7261863DE8DE}"/>
              </a:ext>
            </a:extLst>
          </p:cNvPr>
          <p:cNvSpPr/>
          <p:nvPr/>
        </p:nvSpPr>
        <p:spPr>
          <a:xfrm>
            <a:off x="1232452" y="2967049"/>
            <a:ext cx="10349947" cy="3402060"/>
          </a:xfrm>
          <a:prstGeom prst="star7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DA8B536-2CF2-4EAC-ACD9-5EBBBA703B5F}"/>
              </a:ext>
            </a:extLst>
          </p:cNvPr>
          <p:cNvSpPr txBox="1"/>
          <p:nvPr/>
        </p:nvSpPr>
        <p:spPr>
          <a:xfrm>
            <a:off x="2988253" y="4044845"/>
            <a:ext cx="69079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 </a:t>
            </a:r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এলাকার কোন কোন </a:t>
            </a:r>
            <a:r>
              <a:rPr lang="bn-IN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উন্নয়নমুলক</a:t>
            </a:r>
            <a:r>
              <a:rPr lang="en-US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 </a:t>
            </a:r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অংশগ্রহন করতে চাও?</a:t>
            </a:r>
            <a:endParaRPr lang="en-AU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71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2CDAACC-3BAD-4549-9FC2-DFBD91C400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82756" y="295211"/>
            <a:ext cx="8126361" cy="494046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6C4EB55-D94C-4A7B-A3EC-28240D388D18}"/>
              </a:ext>
            </a:extLst>
          </p:cNvPr>
          <p:cNvSpPr txBox="1"/>
          <p:nvPr/>
        </p:nvSpPr>
        <p:spPr>
          <a:xfrm>
            <a:off x="1382058" y="5620231"/>
            <a:ext cx="97972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১</a:t>
            </a:r>
            <a:r>
              <a:rPr lang="en-US" sz="32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) </a:t>
            </a:r>
            <a:r>
              <a:rPr lang="bn-IN" sz="32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তোমার </a:t>
            </a:r>
            <a:r>
              <a:rPr lang="bn-IN" sz="3200" dirty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এলাকার কোন কোন উন্নয়নমুলক কাজে তুমি </a:t>
            </a:r>
            <a:r>
              <a:rPr lang="bn-IN" sz="32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অংশগ্রহন</a:t>
            </a:r>
            <a:r>
              <a:rPr lang="en-US" sz="32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/>
            </a:r>
            <a:br>
              <a:rPr lang="en-US" sz="32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</a:br>
            <a:r>
              <a:rPr lang="en-US" sz="32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    </a:t>
            </a:r>
            <a:r>
              <a:rPr lang="bn-IN" sz="3200" dirty="0" smtClean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করতে </a:t>
            </a:r>
            <a:r>
              <a:rPr lang="bn-IN" sz="3200" dirty="0">
                <a:solidFill>
                  <a:srgbClr val="00B0F0"/>
                </a:solidFill>
                <a:latin typeface="Kalpurush" pitchFamily="2" charset="0"/>
                <a:cs typeface="Kalpurush" pitchFamily="2" charset="0"/>
              </a:rPr>
              <a:t>চাও তার একটি তালিকা তৈরি করবে।</a:t>
            </a:r>
            <a:endParaRPr lang="en-AU" sz="3200" dirty="0">
              <a:solidFill>
                <a:srgbClr val="00B0F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" name="Thought Bubble: Cloud 1">
            <a:extLst>
              <a:ext uri="{FF2B5EF4-FFF2-40B4-BE49-F238E27FC236}">
                <a16:creationId xmlns="" xmlns:a16="http://schemas.microsoft.com/office/drawing/2014/main" id="{04EAC8E8-7AE8-459D-96F6-357E23924F77}"/>
              </a:ext>
            </a:extLst>
          </p:cNvPr>
          <p:cNvSpPr/>
          <p:nvPr/>
        </p:nvSpPr>
        <p:spPr>
          <a:xfrm>
            <a:off x="7548351" y="314406"/>
            <a:ext cx="2911247" cy="1661873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51E39A8-0951-4D67-8F20-F95BED039D58}"/>
              </a:ext>
            </a:extLst>
          </p:cNvPr>
          <p:cNvSpPr txBox="1"/>
          <p:nvPr/>
        </p:nvSpPr>
        <p:spPr>
          <a:xfrm>
            <a:off x="7831394" y="811392"/>
            <a:ext cx="2475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AU" sz="4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16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60483FA-B654-421E-9E25-616F7799BE7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cloud">
            <a:avLst/>
          </a:prstGeom>
          <a:ln w="5715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4940F60-DA20-4A9F-ABCF-6E65EB8F8C3C}"/>
              </a:ext>
            </a:extLst>
          </p:cNvPr>
          <p:cNvSpPr txBox="1"/>
          <p:nvPr/>
        </p:nvSpPr>
        <p:spPr>
          <a:xfrm>
            <a:off x="3744358" y="2272314"/>
            <a:ext cx="585682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66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ধন্যবাদ</a:t>
            </a:r>
            <a:endParaRPr lang="en-AU" sz="16600" dirty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31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168</Words>
  <Application>Microsoft Office PowerPoint</Application>
  <PresentationFormat>Custom</PresentationFormat>
  <Paragraphs>40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pz</cp:lastModifiedBy>
  <cp:revision>91</cp:revision>
  <dcterms:created xsi:type="dcterms:W3CDTF">2019-06-12T14:39:39Z</dcterms:created>
  <dcterms:modified xsi:type="dcterms:W3CDTF">2019-10-14T11:39:52Z</dcterms:modified>
</cp:coreProperties>
</file>