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19"/>
  </p:notesMasterIdLst>
  <p:sldIdLst>
    <p:sldId id="306" r:id="rId2"/>
    <p:sldId id="338" r:id="rId3"/>
    <p:sldId id="332" r:id="rId4"/>
    <p:sldId id="339" r:id="rId5"/>
    <p:sldId id="340" r:id="rId6"/>
    <p:sldId id="333" r:id="rId7"/>
    <p:sldId id="341" r:id="rId8"/>
    <p:sldId id="312" r:id="rId9"/>
    <p:sldId id="325" r:id="rId10"/>
    <p:sldId id="324" r:id="rId11"/>
    <p:sldId id="342" r:id="rId12"/>
    <p:sldId id="343" r:id="rId13"/>
    <p:sldId id="345" r:id="rId14"/>
    <p:sldId id="329" r:id="rId15"/>
    <p:sldId id="302" r:id="rId16"/>
    <p:sldId id="336" r:id="rId17"/>
    <p:sldId id="334" r:id="rId18"/>
  </p:sldIdLst>
  <p:sldSz cx="118872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11B07"/>
    <a:srgbClr val="20BCF4"/>
    <a:srgbClr val="90D9F0"/>
    <a:srgbClr val="A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55" autoAdjust="0"/>
  </p:normalViewPr>
  <p:slideViewPr>
    <p:cSldViewPr>
      <p:cViewPr varScale="1">
        <p:scale>
          <a:sx n="63" d="100"/>
          <a:sy n="63" d="100"/>
        </p:scale>
        <p:origin x="-606" y="-108"/>
      </p:cViewPr>
      <p:guideLst>
        <p:guide orient="horz" pos="2160"/>
        <p:guide pos="3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93BCC3-AC41-4BDA-B1F7-A34069F5949C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685800"/>
            <a:ext cx="5943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8FFA9-D0BE-466E-B0A6-B0B13DD466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9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FFA9-D0BE-466E-B0A6-B0B13DD4662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79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8FFA9-D0BE-466E-B0A6-B0B13DD4662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735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107" y="685800"/>
            <a:ext cx="7800975" cy="2971801"/>
          </a:xfrm>
        </p:spPr>
        <p:txBody>
          <a:bodyPr anchor="b">
            <a:normAutofit/>
          </a:bodyPr>
          <a:lstStyle>
            <a:lvl1pPr algn="l">
              <a:defRPr sz="468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107" y="3843868"/>
            <a:ext cx="624078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048">
                <a:solidFill>
                  <a:schemeClr val="bg2">
                    <a:lumMod val="75000"/>
                  </a:schemeClr>
                </a:solidFill>
              </a:defRPr>
            </a:lvl1pPr>
            <a:lvl2pPr marL="445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1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7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3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0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66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022312" y="8467"/>
            <a:ext cx="371475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955466" y="91546"/>
            <a:ext cx="5928639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054929" y="228600"/>
            <a:ext cx="4829175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152442" y="32279"/>
            <a:ext cx="4731664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649291" y="609602"/>
            <a:ext cx="4234814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9702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329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06" y="2006600"/>
            <a:ext cx="8321041" cy="2281600"/>
          </a:xfrm>
        </p:spPr>
        <p:txBody>
          <a:bodyPr anchor="b">
            <a:normAutofit/>
          </a:bodyPr>
          <a:lstStyle>
            <a:lvl1pPr algn="l">
              <a:defRPr sz="351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108" y="4495800"/>
            <a:ext cx="832104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755">
                <a:solidFill>
                  <a:schemeClr val="bg2">
                    <a:lumMod val="75000"/>
                  </a:schemeClr>
                </a:solidFill>
              </a:defRPr>
            </a:lvl1pPr>
            <a:lvl2pPr marL="44577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89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7106" y="685801"/>
            <a:ext cx="4814214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2930" y="685801"/>
            <a:ext cx="4811117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57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7779" y="685800"/>
            <a:ext cx="4533542" cy="576262"/>
          </a:xfrm>
        </p:spPr>
        <p:txBody>
          <a:bodyPr anchor="b">
            <a:noAutofit/>
          </a:bodyPr>
          <a:lstStyle>
            <a:lvl1pPr marL="0" indent="0">
              <a:buNone/>
              <a:defRPr sz="2730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106" y="1270529"/>
            <a:ext cx="4814214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27089" y="685800"/>
            <a:ext cx="4548506" cy="576262"/>
          </a:xfrm>
        </p:spPr>
        <p:txBody>
          <a:bodyPr anchor="b">
            <a:noAutofit/>
          </a:bodyPr>
          <a:lstStyle>
            <a:lvl1pPr marL="0" indent="0">
              <a:buNone/>
              <a:defRPr sz="2730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61382" y="1262062"/>
            <a:ext cx="480595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544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116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38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7887" y="685800"/>
            <a:ext cx="3566160" cy="1371600"/>
          </a:xfrm>
        </p:spPr>
        <p:txBody>
          <a:bodyPr anchor="b">
            <a:normAutofit/>
          </a:bodyPr>
          <a:lstStyle>
            <a:lvl1pPr algn="l">
              <a:defRPr sz="23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107" y="685800"/>
            <a:ext cx="579501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07887" y="2209800"/>
            <a:ext cx="356616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560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54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4742" y="1447800"/>
            <a:ext cx="5869305" cy="1143000"/>
          </a:xfrm>
        </p:spPr>
        <p:txBody>
          <a:bodyPr anchor="b">
            <a:normAutofit/>
          </a:bodyPr>
          <a:lstStyle>
            <a:lvl1pPr algn="l">
              <a:defRPr sz="273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4287" y="914400"/>
            <a:ext cx="3198950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445770" indent="0">
              <a:buNone/>
              <a:defRPr sz="1560"/>
            </a:lvl2pPr>
            <a:lvl3pPr marL="891540" indent="0">
              <a:buNone/>
              <a:defRPr sz="1560"/>
            </a:lvl3pPr>
            <a:lvl4pPr marL="1337310" indent="0">
              <a:buNone/>
              <a:defRPr sz="1560"/>
            </a:lvl4pPr>
            <a:lvl5pPr marL="1783080" indent="0">
              <a:buNone/>
              <a:defRPr sz="1560"/>
            </a:lvl5pPr>
            <a:lvl6pPr marL="2228850" indent="0">
              <a:buNone/>
              <a:defRPr sz="1560"/>
            </a:lvl6pPr>
            <a:lvl7pPr marL="2674620" indent="0">
              <a:buNone/>
              <a:defRPr sz="1560"/>
            </a:lvl7pPr>
            <a:lvl8pPr marL="3120390" indent="0">
              <a:buNone/>
              <a:defRPr sz="1560"/>
            </a:lvl8pPr>
            <a:lvl9pPr marL="3566160" indent="0">
              <a:buNone/>
              <a:defRPr sz="15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4742" y="2777067"/>
            <a:ext cx="5870853" cy="2048933"/>
          </a:xfrm>
        </p:spPr>
        <p:txBody>
          <a:bodyPr anchor="t">
            <a:normAutofit/>
          </a:bodyPr>
          <a:lstStyle>
            <a:lvl1pPr marL="0" indent="0">
              <a:buNone/>
              <a:defRPr sz="1755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461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68655" y="533400"/>
            <a:ext cx="1054834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445770" indent="0">
              <a:buNone/>
              <a:defRPr sz="1560"/>
            </a:lvl2pPr>
            <a:lvl3pPr marL="891540" indent="0">
              <a:buNone/>
              <a:defRPr sz="1560"/>
            </a:lvl3pPr>
            <a:lvl4pPr marL="1337310" indent="0">
              <a:buNone/>
              <a:defRPr sz="1560"/>
            </a:lvl4pPr>
            <a:lvl5pPr marL="1783080" indent="0">
              <a:buNone/>
              <a:defRPr sz="1560"/>
            </a:lvl5pPr>
            <a:lvl6pPr marL="2228850" indent="0">
              <a:buNone/>
              <a:defRPr sz="1560"/>
            </a:lvl6pPr>
            <a:lvl7pPr marL="2674620" indent="0">
              <a:buNone/>
              <a:defRPr sz="1560"/>
            </a:lvl7pPr>
            <a:lvl8pPr marL="3120390" indent="0">
              <a:buNone/>
              <a:defRPr sz="1560"/>
            </a:lvl8pPr>
            <a:lvl9pPr marL="3566160" indent="0">
              <a:buNone/>
              <a:defRPr sz="15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91542" y="3843867"/>
            <a:ext cx="8096605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560"/>
            </a:lvl1pPr>
            <a:lvl2pPr marL="445770" indent="0">
              <a:buFontTx/>
              <a:buNone/>
              <a:defRPr/>
            </a:lvl2pPr>
            <a:lvl3pPr marL="891540" indent="0">
              <a:buFontTx/>
              <a:buNone/>
              <a:defRPr/>
            </a:lvl3pPr>
            <a:lvl4pPr marL="1337310" indent="0">
              <a:buFontTx/>
              <a:buNone/>
              <a:defRPr/>
            </a:lvl4pPr>
            <a:lvl5pPr marL="17830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07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08" y="685800"/>
            <a:ext cx="9806940" cy="2743200"/>
          </a:xfrm>
        </p:spPr>
        <p:txBody>
          <a:bodyPr anchor="ctr">
            <a:normAutofit/>
          </a:bodyPr>
          <a:lstStyle>
            <a:lvl1pPr algn="l">
              <a:defRPr sz="312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107" y="4114800"/>
            <a:ext cx="83225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50">
                <a:solidFill>
                  <a:schemeClr val="bg2">
                    <a:lumMod val="75000"/>
                  </a:schemeClr>
                </a:solidFill>
              </a:defRPr>
            </a:lvl1pPr>
            <a:lvl2pPr marL="44577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5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876" y="685800"/>
            <a:ext cx="8915401" cy="2743200"/>
          </a:xfrm>
        </p:spPr>
        <p:txBody>
          <a:bodyPr anchor="ctr">
            <a:normAutofit/>
          </a:bodyPr>
          <a:lstStyle>
            <a:lvl1pPr algn="l">
              <a:defRPr sz="312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10057" y="3429000"/>
            <a:ext cx="832104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45770" indent="0">
              <a:buFontTx/>
              <a:buNone/>
              <a:defRPr/>
            </a:lvl2pPr>
            <a:lvl3pPr marL="891540" indent="0">
              <a:buFontTx/>
              <a:buNone/>
              <a:defRPr/>
            </a:lvl3pPr>
            <a:lvl4pPr marL="1337310" indent="0">
              <a:buFontTx/>
              <a:buNone/>
              <a:defRPr/>
            </a:lvl4pPr>
            <a:lvl5pPr marL="17830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108" y="4301068"/>
            <a:ext cx="832104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1950">
                <a:solidFill>
                  <a:schemeClr val="bg2">
                    <a:lumMod val="75000"/>
                  </a:schemeClr>
                </a:solidFill>
              </a:defRPr>
            </a:lvl1pPr>
            <a:lvl2pPr marL="44577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18517" y="812222"/>
            <a:ext cx="594360" cy="584776"/>
          </a:xfrm>
          <a:prstGeom prst="rect">
            <a:avLst/>
          </a:prstGeom>
        </p:spPr>
        <p:txBody>
          <a:bodyPr vert="horz" lIns="89154" tIns="44577" rIns="89154" bIns="44577" rtlCol="0" anchor="ctr">
            <a:noAutofit/>
          </a:bodyPr>
          <a:lstStyle/>
          <a:p>
            <a:pPr lvl="0"/>
            <a:r>
              <a:rPr lang="en-US" sz="7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28277" y="2768601"/>
            <a:ext cx="594360" cy="584776"/>
          </a:xfrm>
          <a:prstGeom prst="rect">
            <a:avLst/>
          </a:prstGeom>
        </p:spPr>
        <p:txBody>
          <a:bodyPr vert="horz" lIns="89154" tIns="44577" rIns="89154" bIns="44577" rtlCol="0" anchor="ctr">
            <a:noAutofit/>
          </a:bodyPr>
          <a:lstStyle/>
          <a:p>
            <a:pPr lvl="0" algn="r"/>
            <a:r>
              <a:rPr lang="en-US" sz="7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8894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07" y="3429000"/>
            <a:ext cx="8321040" cy="1697400"/>
          </a:xfrm>
        </p:spPr>
        <p:txBody>
          <a:bodyPr anchor="b">
            <a:normAutofit/>
          </a:bodyPr>
          <a:lstStyle>
            <a:lvl1pPr algn="l">
              <a:defRPr sz="312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106" y="5132981"/>
            <a:ext cx="83225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50">
                <a:solidFill>
                  <a:schemeClr val="bg2">
                    <a:lumMod val="75000"/>
                  </a:schemeClr>
                </a:solidFill>
              </a:defRPr>
            </a:lvl1pPr>
            <a:lvl2pPr marL="44577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17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878" y="685800"/>
            <a:ext cx="8915400" cy="2743200"/>
          </a:xfrm>
        </p:spPr>
        <p:txBody>
          <a:bodyPr anchor="ctr">
            <a:normAutofit/>
          </a:bodyPr>
          <a:lstStyle>
            <a:lvl1pPr algn="l">
              <a:defRPr sz="312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7107" y="3928534"/>
            <a:ext cx="832104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4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106" y="4978400"/>
            <a:ext cx="832104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755">
                <a:solidFill>
                  <a:schemeClr val="bg2">
                    <a:lumMod val="75000"/>
                  </a:schemeClr>
                </a:solidFill>
              </a:defRPr>
            </a:lvl1pPr>
            <a:lvl2pPr marL="44577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18517" y="812222"/>
            <a:ext cx="594360" cy="584776"/>
          </a:xfrm>
          <a:prstGeom prst="rect">
            <a:avLst/>
          </a:prstGeom>
        </p:spPr>
        <p:txBody>
          <a:bodyPr vert="horz" lIns="89154" tIns="44577" rIns="89154" bIns="44577" rtlCol="0" anchor="ctr">
            <a:noAutofit/>
          </a:bodyPr>
          <a:lstStyle/>
          <a:p>
            <a:pPr lvl="0"/>
            <a:r>
              <a:rPr lang="en-US" sz="7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28277" y="2768601"/>
            <a:ext cx="594360" cy="584776"/>
          </a:xfrm>
          <a:prstGeom prst="rect">
            <a:avLst/>
          </a:prstGeom>
        </p:spPr>
        <p:txBody>
          <a:bodyPr vert="horz" lIns="89154" tIns="44577" rIns="89154" bIns="44577" rtlCol="0" anchor="ctr">
            <a:noAutofit/>
          </a:bodyPr>
          <a:lstStyle/>
          <a:p>
            <a:pPr lvl="0" algn="r"/>
            <a:r>
              <a:rPr lang="en-US" sz="7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8138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08" y="685800"/>
            <a:ext cx="980694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67107" y="3928534"/>
            <a:ext cx="832104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4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106" y="4766733"/>
            <a:ext cx="832104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755">
                <a:solidFill>
                  <a:schemeClr val="bg2">
                    <a:lumMod val="75000"/>
                  </a:schemeClr>
                </a:solidFill>
              </a:defRPr>
            </a:lvl1pPr>
            <a:lvl2pPr marL="44577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98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699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68082" y="685800"/>
            <a:ext cx="2005965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655" y="685800"/>
            <a:ext cx="762762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34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976795" y="2963334"/>
            <a:ext cx="2907312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7107" y="4487333"/>
            <a:ext cx="832104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107" y="685801"/>
            <a:ext cx="832104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56802" y="6172201"/>
            <a:ext cx="156019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975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7107" y="6172201"/>
            <a:ext cx="735520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975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04120" y="5578476"/>
            <a:ext cx="1113689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12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659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445770" rtl="0" eaLnBrk="1" latinLnBrk="0" hangingPunct="1">
        <a:spcBef>
          <a:spcPct val="0"/>
        </a:spcBef>
        <a:buNone/>
        <a:defRPr sz="351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8606" indent="-278606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9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24376" indent="-278606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5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170146" indent="-278606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6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04474" indent="-167164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950244" indent="-167164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451735" indent="-222885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897505" indent="-222885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343275" indent="-222885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789045" indent="-222885" algn="l" defTabSz="445770" rtl="0" eaLnBrk="1" latinLnBrk="0" hangingPunct="1">
        <a:spcBef>
          <a:spcPct val="20000"/>
        </a:spcBef>
        <a:spcAft>
          <a:spcPts val="585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65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44577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dJyoRD3tBQ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2703" y="243840"/>
            <a:ext cx="7999497" cy="6004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10"/>
          <p:cNvSpPr txBox="1"/>
          <p:nvPr/>
        </p:nvSpPr>
        <p:spPr>
          <a:xfrm>
            <a:off x="3878580" y="2286000"/>
            <a:ext cx="46558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5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9112 L -4.2735E-6 -1.81314E-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Punched Tape 8"/>
          <p:cNvSpPr/>
          <p:nvPr/>
        </p:nvSpPr>
        <p:spPr>
          <a:xfrm>
            <a:off x="838200" y="685800"/>
            <a:ext cx="4648200" cy="1261872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660033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শিক্ষক</a:t>
            </a:r>
            <a:r>
              <a:rPr lang="en-US" sz="4800" b="1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পরিচিতি</a:t>
            </a:r>
            <a:endParaRPr lang="bn-BD" sz="4800" b="1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52400" y="2438400"/>
            <a:ext cx="11430000" cy="3733800"/>
          </a:xfrm>
          <a:prstGeom prst="roundRect">
            <a:avLst>
              <a:gd name="adj" fmla="val 17421"/>
            </a:avLst>
          </a:prstGeom>
          <a:ln w="76200">
            <a:solidFill>
              <a:srgbClr val="7030A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bn-BD" sz="6600" b="1" kern="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মোহাম্মদ </a:t>
            </a:r>
            <a:r>
              <a:rPr lang="bn-BD" sz="6600" b="1" kern="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মাহাবুবুল আলম</a:t>
            </a:r>
            <a:endParaRPr lang="bn-IN" sz="9600" b="1" kern="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IN" sz="44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সহকারী শিক্ষক</a:t>
            </a:r>
          </a:p>
          <a:p>
            <a:pPr lvl="0">
              <a:defRPr/>
            </a:pPr>
            <a:r>
              <a:rPr lang="bn-BD" sz="4400" b="1" kern="0" dirty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সরাইপাড়া হাজী আব্দুল আলী </a:t>
            </a:r>
            <a:r>
              <a:rPr lang="bn-IN" sz="4400" b="1" kern="0" dirty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সরকারি প্রাথমিক বিদ্যালয়</a:t>
            </a:r>
          </a:p>
          <a:p>
            <a:pPr lvl="0">
              <a:defRPr/>
            </a:pPr>
            <a:r>
              <a:rPr lang="bn-BD" sz="4400" b="1" kern="0" dirty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পাহাড়তলী</a:t>
            </a:r>
            <a:r>
              <a:rPr lang="bn-IN" sz="4400" b="1" kern="0" dirty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lang="bn-IN" sz="4400" b="1" kern="0" dirty="0" smtClean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চট্টগ্রাম</a:t>
            </a:r>
            <a:endParaRPr lang="bn-BD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600" y="1676400"/>
            <a:ext cx="2272099" cy="2400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4114800" y="30480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6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শ্রেণিঃ</a:t>
            </a:r>
            <a:r>
              <a:rPr lang="en-US" sz="6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</a:t>
            </a:r>
            <a:r>
              <a:rPr lang="bn-BD" sz="6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ঞ্চম</a:t>
            </a:r>
            <a:endParaRPr lang="en-US" sz="60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6499" y="2479596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পাঠ শিরোনামঃ</a:t>
            </a:r>
            <a:r>
              <a:rPr lang="en-US" sz="4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প্রাকৃতিক সম্পদ</a:t>
            </a:r>
            <a:endParaRPr lang="en-US" sz="4400" b="1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2743200" y="1311533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বিষয়ঃ প্রাথমিক বিজ্ঞান </a:t>
            </a:r>
            <a:endParaRPr lang="en-US" sz="5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4293" y="3276600"/>
            <a:ext cx="944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পাঠ্যাংশঃ</a:t>
            </a:r>
            <a:r>
              <a:rPr lang="en-US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প্রাকৃতিক সম্পদের যথাযথ ব্যবহার।</a:t>
            </a:r>
            <a:endParaRPr lang="en-US" sz="4000" b="1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05000" y="2310867"/>
            <a:ext cx="7086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95600" y="2387067"/>
            <a:ext cx="7086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10000" y="2463267"/>
            <a:ext cx="7086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8941" y="4114470"/>
            <a:ext cx="4182059" cy="2362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71800" y="1905000"/>
            <a:ext cx="64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6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চল একটি গান শুনি</a:t>
            </a:r>
            <a:r>
              <a:rPr lang="bn-BD" sz="4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4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2200" y="3244334"/>
            <a:ext cx="7851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hlinkClick r:id="rId2"/>
              </a:rPr>
              <a:t>https://www.youtube.com/watch?v=adJyoRD3tBQ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2042160" y="685800"/>
            <a:ext cx="8016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আমাদের আজকের পাঠের বিষয়ঃ </a:t>
            </a:r>
            <a:endParaRPr lang="en-US" sz="4800" dirty="0">
              <a:solidFill>
                <a:srgbClr val="111B0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5798403"/>
            <a:ext cx="952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প্রাকৃতিক</a:t>
            </a:r>
            <a:r>
              <a:rPr lang="en-US" sz="4800" b="1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সম্পদের</a:t>
            </a:r>
            <a:r>
              <a:rPr lang="en-US" sz="4800" b="1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যথাযথ</a:t>
            </a:r>
            <a:r>
              <a:rPr lang="en-US" sz="4800" b="1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ব্যবহার</a:t>
            </a:r>
            <a:endParaRPr lang="en-US" sz="4800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1676400"/>
            <a:ext cx="5643967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84484" y="990600"/>
            <a:ext cx="29783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 smtClean="0">
                <a:solidFill>
                  <a:schemeClr val="accent3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শিখনফল</a:t>
            </a:r>
            <a:r>
              <a:rPr lang="en-US" sz="5400" dirty="0" err="1">
                <a:solidFill>
                  <a:schemeClr val="accent3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ঃ</a:t>
            </a:r>
            <a:endParaRPr lang="en-US" sz="5400" dirty="0">
              <a:solidFill>
                <a:schemeClr val="accent3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62100" y="1905000"/>
            <a:ext cx="100203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* প্রাকৃতিক সম্পদের গুরুত্ব ও সীমাবদ্ধতা বণর্না করতে পারবে।</a:t>
            </a:r>
            <a:endParaRPr lang="en-US" sz="3400" dirty="0" smtClean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2098" y="3285795"/>
            <a:ext cx="94869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* </a:t>
            </a:r>
            <a:r>
              <a:rPr lang="en-US" sz="3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প্রাকৃতিক</a:t>
            </a:r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সম্পদের</a:t>
            </a:r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পরিকল্পিত</a:t>
            </a:r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ব্যবহার</a:t>
            </a:r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বণর্না</a:t>
            </a:r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করতে</a:t>
            </a:r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পারবে</a:t>
            </a:r>
            <a:r>
              <a:rPr lang="en-US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1562099" y="2563744"/>
            <a:ext cx="1002030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* কৃত্রিম সম্পদের গুরুত্ব ও সীমাবদ্ধতা বণর্না করতে পারবে।</a:t>
            </a:r>
            <a:endParaRPr lang="en-US" sz="3400" dirty="0" smtClean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4396401"/>
            <a:ext cx="4049327" cy="223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6491" y="4412499"/>
            <a:ext cx="4079100" cy="221690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5540515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সম্পদের বিকল্প উৎস</a:t>
            </a:r>
            <a:endParaRPr lang="en-US" sz="4000" dirty="0">
              <a:solidFill>
                <a:srgbClr val="111B07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600" y="1327150"/>
            <a:ext cx="6350000" cy="4203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81400" y="8382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ভিডিওটি মনোযোগ দিয়ে দেখি ও শুনি।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70"/>
          <a:stretch/>
        </p:blipFill>
        <p:spPr>
          <a:xfrm>
            <a:off x="3581400" y="2590800"/>
            <a:ext cx="56388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3505200" y="1828800"/>
            <a:ext cx="55883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https://youtu.be/xcVxyGAlfmw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54864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/>
                <a:cs typeface="NikoshBAN"/>
              </a:rPr>
              <a:t>                </a:t>
            </a:r>
            <a:r>
              <a:rPr lang="en-US" sz="3600" b="1" dirty="0" smtClean="0">
                <a:latin typeface="NikoshBAN"/>
                <a:cs typeface="NikoshBAN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সৌর প্যানেলের ব্যাবহার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817948"/>
            <a:ext cx="6172200" cy="3516052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53340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প্রাকৃতিক সম্পদ কয়লা।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3712" y="1292819"/>
            <a:ext cx="5729288" cy="3812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53340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 অনবায়নযোগ্য প্রাকৃতিক সম্পদ গ্যাস</a:t>
            </a:r>
            <a:r>
              <a:rPr lang="en-US" sz="36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3600" dirty="0">
              <a:solidFill>
                <a:srgbClr val="111B07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892188"/>
            <a:ext cx="4038600" cy="2265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2895599"/>
            <a:ext cx="3952586" cy="2262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2057400" y="1295401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পাঠ</a:t>
            </a:r>
            <a:r>
              <a:rPr lang="en-US" sz="5400" dirty="0" err="1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্য</a:t>
            </a:r>
            <a:r>
              <a:rPr lang="en-US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বইয়ের</a:t>
            </a:r>
            <a:r>
              <a:rPr lang="en-US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সাথে</a:t>
            </a:r>
            <a:r>
              <a:rPr lang="en-US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সংযোগ</a:t>
            </a:r>
            <a:r>
              <a:rPr lang="en-US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5400" dirty="0" smtClean="0">
                <a:solidFill>
                  <a:srgbClr val="111B07"/>
                </a:solidFill>
                <a:latin typeface="Kalpurush" pitchFamily="2" charset="0"/>
                <a:cs typeface="Kalpurush" pitchFamily="2" charset="0"/>
              </a:rPr>
              <a:t>স্থাপন</a:t>
            </a:r>
            <a:endParaRPr lang="en-US" sz="5400" dirty="0">
              <a:solidFill>
                <a:srgbClr val="111B0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2590800"/>
            <a:ext cx="4267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পৃষ্ঠা</a:t>
            </a:r>
            <a:r>
              <a:rPr lang="en-US" sz="6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6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নং</a:t>
            </a:r>
            <a:r>
              <a:rPr lang="en-US" sz="6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6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৯১</a:t>
            </a:r>
            <a:endParaRPr lang="en-US" sz="6600" b="1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05000" y="2514600"/>
            <a:ext cx="7086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95600" y="2590800"/>
            <a:ext cx="7086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10000" y="2667000"/>
            <a:ext cx="7086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9450" y="3657600"/>
            <a:ext cx="5695950" cy="3046671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ultidocument 2"/>
          <p:cNvSpPr/>
          <p:nvPr/>
        </p:nvSpPr>
        <p:spPr>
          <a:xfrm>
            <a:off x="2971800" y="1066800"/>
            <a:ext cx="6400800" cy="3886200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accent2"/>
                </a:solidFill>
                <a:latin typeface="Kalpurush" pitchFamily="2" charset="0"/>
                <a:cs typeface="Kalpurush" pitchFamily="2" charset="0"/>
              </a:rPr>
              <a:t>শিক্ষ</a:t>
            </a:r>
            <a:r>
              <a:rPr lang="en-US" sz="6000" dirty="0" err="1" smtClean="0">
                <a:solidFill>
                  <a:schemeClr val="accent2"/>
                </a:solidFill>
                <a:latin typeface="Kalpurush" pitchFamily="2" charset="0"/>
                <a:cs typeface="Kalpurush" pitchFamily="2" charset="0"/>
              </a:rPr>
              <a:t>কে</a:t>
            </a:r>
            <a:r>
              <a:rPr lang="bn-BD" sz="6000" dirty="0" smtClean="0">
                <a:solidFill>
                  <a:schemeClr val="accent2"/>
                </a:solidFill>
                <a:latin typeface="Kalpurush" pitchFamily="2" charset="0"/>
                <a:cs typeface="Kalpurush" pitchFamily="2" charset="0"/>
              </a:rPr>
              <a:t>র সরব পাঠ</a:t>
            </a:r>
            <a:endParaRPr lang="en-US" sz="6000" dirty="0">
              <a:solidFill>
                <a:schemeClr val="accent2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743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2192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নিচের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প্রশ্ন</a:t>
            </a: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গুলোর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উত্তর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মুখে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বলি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:-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24384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ক) </a:t>
            </a:r>
            <a:r>
              <a:rPr lang="en-US" sz="36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প্রাকৃতিক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সম্পদ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গুলো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 নাম কি কি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?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খ)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প্রাকৃতিক সম্পদের ৩টি ব্যবহার লিখ</a:t>
            </a:r>
            <a:r>
              <a:rPr lang="as-IN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?</a:t>
            </a:r>
            <a:endParaRPr lang="en-US" sz="3600" dirty="0" smtClean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381000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u="sng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দলীয়</a:t>
            </a:r>
            <a:r>
              <a:rPr lang="en-US" sz="4400" b="1" u="sng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400" b="1" u="sng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কাজ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:-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581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u="sng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হলুদ</a:t>
            </a:r>
            <a:r>
              <a:rPr lang="en-US" sz="3600" b="1" u="sng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b="1" u="sng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দল</a:t>
            </a:r>
            <a:r>
              <a:rPr lang="en-US" sz="3600" b="1" u="sng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:</a:t>
            </a:r>
            <a:endParaRPr lang="en-US" sz="3600" b="1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80671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u="sng" dirty="0" smtClean="0">
                <a:solidFill>
                  <a:schemeClr val="accent4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সবুজ</a:t>
            </a:r>
            <a:r>
              <a:rPr lang="en-US" sz="3600" b="1" u="sng" dirty="0" smtClean="0">
                <a:solidFill>
                  <a:schemeClr val="accent4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b="1" u="sng" dirty="0" smtClean="0">
                <a:solidFill>
                  <a:schemeClr val="accent4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দল</a:t>
            </a:r>
            <a:r>
              <a:rPr lang="en-US" sz="3600" b="1" u="sng" dirty="0" smtClean="0">
                <a:solidFill>
                  <a:schemeClr val="accent4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b="1" dirty="0" smtClean="0">
                <a:solidFill>
                  <a:schemeClr val="accent4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:</a:t>
            </a:r>
            <a:endParaRPr lang="en-US" sz="3600" b="1" dirty="0">
              <a:solidFill>
                <a:schemeClr val="accent4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6068" y="4393524"/>
            <a:ext cx="75813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ক)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অনবায়নযোগ্য সম্পদকি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?</a:t>
            </a:r>
            <a:endParaRPr lang="bn-BD" sz="3600" dirty="0" smtClean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  <a:p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খ)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৩টি অনবায়নযোগ্য সম্পদ এর নাম লি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খ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3600" dirty="0" smtClean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3462" y="4225498"/>
            <a:ext cx="2632502" cy="263250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447800"/>
            <a:ext cx="1059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ডান দিকে কয়েকটি শব্দ আছে। সেগুলো বাম দিকের খালি ঘরে ঠিক জায়গায় বসাই</a:t>
            </a:r>
            <a:endParaRPr lang="en-US" sz="2800" b="1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9912" y="2136710"/>
            <a:ext cx="8991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Kalpurush" pitchFamily="2" charset="0"/>
                <a:cs typeface="Kalpurush" pitchFamily="2" charset="0"/>
              </a:rPr>
              <a:t># </a:t>
            </a: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কিছু কিছু প্রাকৃতিক ----------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সীমিত।</a:t>
            </a:r>
            <a:endParaRPr lang="en-US" sz="3200" dirty="0" smtClean="0">
              <a:latin typeface="Kalpurush" pitchFamily="2" charset="0"/>
              <a:cs typeface="Kalpurush" pitchFamily="2" charset="0"/>
            </a:endParaRPr>
          </a:p>
          <a:p>
            <a:endParaRPr lang="bn-BD" sz="2800" dirty="0" smtClean="0">
              <a:latin typeface="Kalpurush" pitchFamily="2" charset="0"/>
              <a:cs typeface="Kalpurush" pitchFamily="2" charset="0"/>
            </a:endParaRPr>
          </a:p>
          <a:p>
            <a:r>
              <a:rPr lang="en-US" sz="3200" dirty="0" smtClean="0">
                <a:latin typeface="Kalpurush" pitchFamily="2" charset="0"/>
                <a:cs typeface="Kalpurush" pitchFamily="2" charset="0"/>
              </a:rPr>
              <a:t># </a:t>
            </a: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পাশাপাশি এর যথাযথ ---------- করতে হবে।</a:t>
            </a:r>
            <a:endParaRPr lang="en-US" sz="3200" dirty="0" smtClean="0">
              <a:latin typeface="Kalpurush" pitchFamily="2" charset="0"/>
              <a:cs typeface="Kalpurush" pitchFamily="2" charset="0"/>
            </a:endParaRPr>
          </a:p>
          <a:p>
            <a:endParaRPr lang="bn-BD" sz="3200" dirty="0">
              <a:latin typeface="Kalpurush" pitchFamily="2" charset="0"/>
              <a:cs typeface="Kalpurush" pitchFamily="2" charset="0"/>
            </a:endParaRPr>
          </a:p>
          <a:p>
            <a:r>
              <a:rPr lang="en-US" sz="3200" dirty="0" smtClean="0">
                <a:latin typeface="Kalpurush" pitchFamily="2" charset="0"/>
                <a:cs typeface="Kalpurush" pitchFamily="2" charset="0"/>
              </a:rPr>
              <a:t># </a:t>
            </a: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বায়ুপ্রবাহ শক্তির আরেকটি--------- উৎস।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7771606" y="4114006"/>
            <a:ext cx="3962400" cy="1588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210800" y="2417986"/>
            <a:ext cx="1165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Kalpurush" pitchFamily="2" charset="0"/>
                <a:cs typeface="Kalpurush" pitchFamily="2" charset="0"/>
              </a:rPr>
              <a:t>সম্পদ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34600" y="35052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Kalpurush" pitchFamily="2" charset="0"/>
                <a:cs typeface="Kalpurush" pitchFamily="2" charset="0"/>
              </a:rPr>
              <a:t>ব্যবহার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10800" y="4549914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Kalpurush" pitchFamily="2" charset="0"/>
                <a:cs typeface="Kalpurush" pitchFamily="2" charset="0"/>
              </a:rPr>
              <a:t>বিকল্প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381000"/>
            <a:ext cx="3352800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মূল্যায়ন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5335588"/>
            <a:ext cx="1446212" cy="1446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-0.52978 -0.0729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96" y="-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49359 -0.0981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79" y="-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3846E-6 1.48148E-6 L -0.45833 -0.1060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7" y="-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5" grpId="0"/>
      <p:bldP spid="15" grpId="1"/>
      <p:bldP spid="18" grpId="0"/>
      <p:bldP spid="18" grpId="1"/>
      <p:bldP spid="19" grpId="0"/>
      <p:bldP spid="19" grpId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25146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b="1" dirty="0" err="1" smtClean="0">
                <a:latin typeface="Kalpurush" pitchFamily="2" charset="0"/>
                <a:cs typeface="Kalpurush" pitchFamily="2" charset="0"/>
              </a:rPr>
              <a:t>নবায়নযোগ্য</a:t>
            </a:r>
            <a:r>
              <a:rPr lang="en-US" sz="40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b="1" dirty="0" err="1" smtClean="0">
                <a:latin typeface="Kalpurush" pitchFamily="2" charset="0"/>
                <a:cs typeface="Kalpurush" pitchFamily="2" charset="0"/>
              </a:rPr>
              <a:t>সম্পদ</a:t>
            </a:r>
            <a:r>
              <a:rPr lang="en-US" sz="40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b="1" dirty="0" err="1" smtClean="0">
                <a:latin typeface="Kalpurush" pitchFamily="2" charset="0"/>
                <a:cs typeface="Kalpurush" pitchFamily="2" charset="0"/>
              </a:rPr>
              <a:t>কেন</a:t>
            </a:r>
            <a:r>
              <a:rPr lang="en-US" sz="40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b="1" dirty="0" err="1" smtClean="0">
                <a:latin typeface="Kalpurush" pitchFamily="2" charset="0"/>
                <a:cs typeface="Kalpurush" pitchFamily="2" charset="0"/>
              </a:rPr>
              <a:t>ব্যবহার</a:t>
            </a:r>
            <a:r>
              <a:rPr lang="en-US" sz="40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b="1" dirty="0" err="1" smtClean="0">
                <a:latin typeface="Kalpurush" pitchFamily="2" charset="0"/>
                <a:cs typeface="Kalpurush" pitchFamily="2" charset="0"/>
              </a:rPr>
              <a:t>করব</a:t>
            </a:r>
            <a:r>
              <a:rPr lang="en-US" sz="40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latin typeface="Kalpurush" pitchFamily="2" charset="0"/>
                <a:cs typeface="Kalpurush" pitchFamily="2" charset="0"/>
              </a:rPr>
              <a:t>?</a:t>
            </a:r>
            <a:endParaRPr lang="en-US" sz="40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99060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4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বাড়ির</a:t>
            </a:r>
            <a:r>
              <a:rPr lang="en-US" sz="44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as-IN" sz="44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কাজ</a:t>
            </a:r>
            <a:r>
              <a:rPr lang="en-US" sz="44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as-IN" sz="44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:</a:t>
            </a:r>
            <a:endParaRPr lang="en-US" sz="4400" b="1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400" y="3654102"/>
            <a:ext cx="3981450" cy="318516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/>
          <p:nvPr/>
        </p:nvSpPr>
        <p:spPr>
          <a:xfrm>
            <a:off x="7162800" y="4572000"/>
            <a:ext cx="3642360" cy="1862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rtlCol="0">
            <a:prstTxWarp prst="textDoubleWave1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9600" b="1" dirty="0" smtClean="0">
                <a:ln/>
                <a:solidFill>
                  <a:schemeClr val="tx2">
                    <a:lumMod val="20000"/>
                    <a:lumOff val="80000"/>
                  </a:schemeClr>
                </a:solidFill>
                <a:latin typeface="Kalpurush" pitchFamily="2" charset="0"/>
                <a:cs typeface="Kalpurush" pitchFamily="2" charset="0"/>
              </a:rPr>
              <a:t>ধন্যবাদ</a:t>
            </a:r>
            <a:endParaRPr lang="en-US" sz="9600" b="1" dirty="0">
              <a:ln/>
              <a:solidFill>
                <a:schemeClr val="tx2">
                  <a:lumMod val="20000"/>
                  <a:lumOff val="8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877661"/>
            <a:ext cx="6019800" cy="4837339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4419600"/>
            <a:ext cx="2122167" cy="218122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2357</TotalTime>
  <Words>224</Words>
  <Application>Microsoft Office PowerPoint</Application>
  <PresentationFormat>Custom</PresentationFormat>
  <Paragraphs>50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kowser</dc:creator>
  <cp:lastModifiedBy>pz</cp:lastModifiedBy>
  <cp:revision>444</cp:revision>
  <dcterms:created xsi:type="dcterms:W3CDTF">2006-08-16T00:00:00Z</dcterms:created>
  <dcterms:modified xsi:type="dcterms:W3CDTF">2019-10-14T11:55:54Z</dcterms:modified>
</cp:coreProperties>
</file>