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80" r:id="rId2"/>
    <p:sldId id="264" r:id="rId3"/>
    <p:sldId id="274" r:id="rId4"/>
    <p:sldId id="266" r:id="rId5"/>
    <p:sldId id="269" r:id="rId6"/>
    <p:sldId id="265" r:id="rId7"/>
    <p:sldId id="270" r:id="rId8"/>
    <p:sldId id="267" r:id="rId9"/>
    <p:sldId id="268" r:id="rId10"/>
    <p:sldId id="271" r:id="rId11"/>
    <p:sldId id="278" r:id="rId12"/>
    <p:sldId id="262" r:id="rId13"/>
    <p:sldId id="273" r:id="rId14"/>
    <p:sldId id="261" r:id="rId15"/>
    <p:sldId id="257" r:id="rId16"/>
    <p:sldId id="258" r:id="rId17"/>
    <p:sldId id="276" r:id="rId18"/>
    <p:sldId id="27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2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EA50CD-EA8A-4748-994F-59208E0BC0D5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EEE46-79F2-4C3D-BB55-DC14692C5A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034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EEE46-79F2-4C3D-BB55-DC14692C5A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399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BEEE46-79F2-4C3D-BB55-DC14692C5A7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314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089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814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115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3232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97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813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946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1417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0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684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523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20A77F-C016-43ED-957E-82B81BFB559E}" type="datetimeFigureOut">
              <a:rPr lang="en-US" smtClean="0"/>
              <a:t>10/14/2019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A30D4-B9CE-4F8A-8247-AF5B6469BF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85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5860" y="1773118"/>
            <a:ext cx="5271411" cy="490241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148919" y="368489"/>
            <a:ext cx="45583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b="1" dirty="0">
                <a:solidFill>
                  <a:srgbClr val="7030A0"/>
                </a:solidFill>
              </a:rPr>
              <a:t>WELCOME</a:t>
            </a:r>
          </a:p>
        </p:txBody>
      </p:sp>
    </p:spTree>
    <p:extLst>
      <p:ext uri="{BB962C8B-B14F-4D97-AF65-F5344CB8AC3E}">
        <p14:creationId xmlns:p14="http://schemas.microsoft.com/office/powerpoint/2010/main" val="5185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161" y="354842"/>
            <a:ext cx="6032311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TEACHERS IDENTITY</a:t>
            </a:r>
            <a:endParaRPr lang="en-US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096" y="1216616"/>
            <a:ext cx="732884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Md. Ali Hossain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Pathan</a:t>
            </a:r>
            <a:endParaRPr lang="en-US" sz="3600" b="1" dirty="0" smtClean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Asistant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Teacher</a:t>
            </a:r>
          </a:p>
          <a:p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Chowra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Nayabari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Gps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	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Kaligonj</a:t>
            </a:r>
            <a:r>
              <a:rPr lang="en-US" sz="36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600" b="1" dirty="0" err="1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Gazipur</a:t>
            </a:r>
            <a:endParaRPr lang="en-US" sz="36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154" y="1370505"/>
            <a:ext cx="1861695" cy="23252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7" y="3678829"/>
            <a:ext cx="7771307" cy="3179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975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37230" y="409433"/>
            <a:ext cx="5622877" cy="887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rgbClr val="FFFF00"/>
                </a:solidFill>
              </a:rPr>
              <a:t>Learning outcomes    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859809" y="1460310"/>
            <a:ext cx="1081043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solidFill>
                  <a:srgbClr val="C00000"/>
                </a:solidFill>
              </a:rPr>
              <a:t>Listening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3.1.2 Understand simple questions and statements about familiar object.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Speaking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 3.1.2Ask and answer questions about familiar object.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Reading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1.3.1 recognize and read the names of objects having the same </a:t>
            </a:r>
            <a:r>
              <a:rPr lang="en-US" sz="3200" dirty="0" err="1" smtClean="0">
                <a:solidFill>
                  <a:srgbClr val="0070C0"/>
                </a:solidFill>
              </a:rPr>
              <a:t>inistial</a:t>
            </a:r>
            <a:r>
              <a:rPr lang="en-US" sz="3200" dirty="0" smtClean="0">
                <a:solidFill>
                  <a:srgbClr val="0070C0"/>
                </a:solidFill>
              </a:rPr>
              <a:t> and final sound.</a:t>
            </a:r>
          </a:p>
          <a:p>
            <a:r>
              <a:rPr lang="en-US" sz="3200" dirty="0" smtClean="0">
                <a:solidFill>
                  <a:srgbClr val="C00000"/>
                </a:solidFill>
              </a:rPr>
              <a:t>Writing</a:t>
            </a:r>
          </a:p>
          <a:p>
            <a:r>
              <a:rPr lang="en-US" sz="3200" dirty="0" smtClean="0">
                <a:solidFill>
                  <a:srgbClr val="0070C0"/>
                </a:solidFill>
              </a:rPr>
              <a:t>4.1.2 write numbers up to 10 in figures and words.</a:t>
            </a:r>
          </a:p>
          <a:p>
            <a:endParaRPr lang="en-US" sz="3200" dirty="0" smtClean="0">
              <a:solidFill>
                <a:srgbClr val="0070C0"/>
              </a:solidFill>
            </a:endParaRPr>
          </a:p>
          <a:p>
            <a:endParaRPr lang="en-US" sz="3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627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0437" y="382137"/>
            <a:ext cx="8011235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/>
              <a:t>   </a:t>
            </a:r>
            <a:r>
              <a:rPr lang="en-US" sz="4000" dirty="0" smtClean="0"/>
              <a:t>LET’S SEE A  COLOURS SONG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9799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047164" y="2338314"/>
            <a:ext cx="1856096" cy="11191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2197288" y="4399125"/>
            <a:ext cx="1856096" cy="111911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740020" y="4633416"/>
            <a:ext cx="1856096" cy="111911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811972" y="2544167"/>
            <a:ext cx="1856096" cy="11191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514764" y="2531656"/>
            <a:ext cx="1856096" cy="111911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70C0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9282752" y="4633416"/>
            <a:ext cx="1856096" cy="1119116"/>
          </a:xfrm>
          <a:prstGeom prst="ellipse">
            <a:avLst/>
          </a:prstGeom>
          <a:gradFill flip="none" rotWithShape="1">
            <a:gsLst>
              <a:gs pos="0">
                <a:srgbClr val="C00000">
                  <a:shade val="30000"/>
                  <a:satMod val="115000"/>
                </a:srgbClr>
              </a:gs>
              <a:gs pos="50000">
                <a:srgbClr val="C00000">
                  <a:shade val="67500"/>
                  <a:satMod val="115000"/>
                </a:srgbClr>
              </a:gs>
              <a:gs pos="100000">
                <a:srgbClr val="C00000">
                  <a:shade val="100000"/>
                  <a:satMod val="115000"/>
                </a:srgbClr>
              </a:gs>
            </a:gsLst>
            <a:lin ang="16200000" scaled="1"/>
            <a:tileRect/>
          </a:gra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047362" y="2544167"/>
            <a:ext cx="1856096" cy="111911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97038" y="655093"/>
            <a:ext cx="6155141" cy="110799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7030A0"/>
                </a:solidFill>
              </a:rPr>
              <a:t>  </a:t>
            </a:r>
            <a:r>
              <a:rPr lang="en-US" sz="4000" b="1" dirty="0" smtClean="0">
                <a:solidFill>
                  <a:srgbClr val="7030A0"/>
                </a:solidFill>
              </a:rPr>
              <a:t>LOOK AT THE PICTURE</a:t>
            </a:r>
            <a:endParaRPr lang="en-US" sz="4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606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201293" y="4107974"/>
            <a:ext cx="1680521" cy="1351128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289110" y="2483893"/>
            <a:ext cx="1624084" cy="128970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779207" y="4319516"/>
            <a:ext cx="1600517" cy="1351127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n>
                <a:solidFill>
                  <a:schemeClr val="accent6">
                    <a:lumMod val="75000"/>
                  </a:schemeClr>
                </a:solidFill>
              </a:ln>
              <a:solidFill>
                <a:schemeClr val="accent6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6384879" y="2483893"/>
            <a:ext cx="1530822" cy="128970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997288" y="2729551"/>
            <a:ext cx="1522862" cy="1378423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275521" y="4107974"/>
            <a:ext cx="1647539" cy="145746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9718346" y="4319516"/>
            <a:ext cx="1603608" cy="14330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832513" y="144606"/>
            <a:ext cx="5552366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 </a:t>
            </a:r>
            <a:r>
              <a:rPr lang="en-US" sz="4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Look at the picture</a:t>
            </a:r>
            <a:r>
              <a:rPr lang="en-US" sz="5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en-US" sz="5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2513" y="1229129"/>
            <a:ext cx="7710985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</a:rPr>
              <a:t>What can you see in the picture?</a:t>
            </a:r>
            <a:endParaRPr lang="en-US" sz="4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78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8734" y="682388"/>
            <a:ext cx="6155141" cy="7078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TODAY’S LESSON</a:t>
            </a:r>
            <a:endParaRPr lang="en-US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27231" y="2156345"/>
            <a:ext cx="3774831" cy="2308324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Class :Two</a:t>
            </a:r>
          </a:p>
          <a:p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Unit:16</a:t>
            </a:r>
          </a:p>
          <a:p>
            <a:r>
              <a:rPr lang="en-US" sz="36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Colours</a:t>
            </a:r>
            <a:endParaRPr lang="en-US" sz="36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Lesson: </a:t>
            </a:r>
            <a:r>
              <a:rPr lang="en-US" sz="36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4-6</a:t>
            </a:r>
            <a:endParaRPr lang="en-US" sz="3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5121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505" y="1631186"/>
            <a:ext cx="4134427" cy="51346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42197" y="300251"/>
            <a:ext cx="7219666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C00000"/>
                </a:solidFill>
              </a:rPr>
              <a:t>TEACHER’S LOUD READING</a:t>
            </a:r>
            <a:endParaRPr lang="en-US" sz="48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278" y="1801504"/>
            <a:ext cx="5942741" cy="465388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35643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5719" y="423081"/>
            <a:ext cx="7874759" cy="110799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solidFill>
                  <a:srgbClr val="7030A0"/>
                </a:solidFill>
              </a:rPr>
              <a:t>  STUDENT’S READING</a:t>
            </a:r>
            <a:endParaRPr lang="en-US" sz="6600" b="1" dirty="0">
              <a:solidFill>
                <a:srgbClr val="7030A0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5719" y="1846607"/>
            <a:ext cx="7874759" cy="3657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2757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lock Arc 12"/>
          <p:cNvSpPr/>
          <p:nvPr/>
        </p:nvSpPr>
        <p:spPr>
          <a:xfrm>
            <a:off x="9111017" y="1323834"/>
            <a:ext cx="2817126" cy="2022142"/>
          </a:xfrm>
          <a:prstGeom prst="blockArc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>
            <a:off x="141027" y="1323833"/>
            <a:ext cx="2732966" cy="2104029"/>
          </a:xfrm>
          <a:prstGeom prst="blockArc">
            <a:avLst/>
          </a:prstGeom>
          <a:solidFill>
            <a:srgbClr val="FF0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Block Arc 17"/>
          <p:cNvSpPr/>
          <p:nvPr/>
        </p:nvSpPr>
        <p:spPr>
          <a:xfrm>
            <a:off x="3227694" y="1323833"/>
            <a:ext cx="2604449" cy="2104027"/>
          </a:xfrm>
          <a:prstGeom prst="blockArc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Block Arc 18"/>
          <p:cNvSpPr/>
          <p:nvPr/>
        </p:nvSpPr>
        <p:spPr>
          <a:xfrm>
            <a:off x="6152867" y="1323834"/>
            <a:ext cx="2704530" cy="2104026"/>
          </a:xfrm>
          <a:prstGeom prst="blockArc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ound Same Side Corner Rectangle 2"/>
          <p:cNvSpPr/>
          <p:nvPr/>
        </p:nvSpPr>
        <p:spPr>
          <a:xfrm>
            <a:off x="351693" y="4560277"/>
            <a:ext cx="2217142" cy="748699"/>
          </a:xfrm>
          <a:prstGeom prst="round2Same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Red</a:t>
            </a:r>
            <a:endParaRPr lang="en-US" sz="4400" dirty="0"/>
          </a:p>
        </p:txBody>
      </p:sp>
      <p:sp>
        <p:nvSpPr>
          <p:cNvPr id="4" name="Snip and Round Single Corner Rectangle 3"/>
          <p:cNvSpPr/>
          <p:nvPr/>
        </p:nvSpPr>
        <p:spPr>
          <a:xfrm>
            <a:off x="3227694" y="4560277"/>
            <a:ext cx="2432360" cy="748699"/>
          </a:xfrm>
          <a:prstGeom prst="snip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 smtClean="0"/>
              <a:t>Yeallow</a:t>
            </a:r>
            <a:endParaRPr lang="en-US" sz="4400" dirty="0"/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6318913" y="4560277"/>
            <a:ext cx="2297549" cy="748702"/>
          </a:xfrm>
          <a:prstGeom prst="snip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Green</a:t>
            </a:r>
            <a:endParaRPr lang="en-US" sz="4800" dirty="0"/>
          </a:p>
        </p:txBody>
      </p:sp>
      <p:sp>
        <p:nvSpPr>
          <p:cNvPr id="6" name="Snip and Round Single Corner Rectangle 5"/>
          <p:cNvSpPr/>
          <p:nvPr/>
        </p:nvSpPr>
        <p:spPr>
          <a:xfrm>
            <a:off x="9512490" y="4560277"/>
            <a:ext cx="2415653" cy="748701"/>
          </a:xfrm>
          <a:prstGeom prst="snip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Blue</a:t>
            </a:r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859809" y="218364"/>
            <a:ext cx="5909481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Look ,listen and say.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56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9" grpId="0" animBg="1"/>
      <p:bldP spid="3" grpId="0" animBg="1"/>
      <p:bldP spid="4" grpId="0" animBg="1"/>
      <p:bldP spid="5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lock Arc 12"/>
          <p:cNvSpPr/>
          <p:nvPr/>
        </p:nvSpPr>
        <p:spPr>
          <a:xfrm>
            <a:off x="6422408" y="1273705"/>
            <a:ext cx="2817126" cy="2022142"/>
          </a:xfrm>
          <a:prstGeom prst="blockArc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Block Arc 13"/>
          <p:cNvSpPr/>
          <p:nvPr/>
        </p:nvSpPr>
        <p:spPr>
          <a:xfrm>
            <a:off x="141027" y="1323833"/>
            <a:ext cx="2732966" cy="2104029"/>
          </a:xfrm>
          <a:prstGeom prst="blockArc">
            <a:avLst/>
          </a:prstGeom>
          <a:solidFill>
            <a:srgbClr val="FFC0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Block Arc 17"/>
          <p:cNvSpPr/>
          <p:nvPr/>
        </p:nvSpPr>
        <p:spPr>
          <a:xfrm>
            <a:off x="3227694" y="1323833"/>
            <a:ext cx="2604449" cy="2104027"/>
          </a:xfrm>
          <a:prstGeom prst="blockArc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Round Same Side Corner Rectangle 2"/>
          <p:cNvSpPr/>
          <p:nvPr/>
        </p:nvSpPr>
        <p:spPr>
          <a:xfrm>
            <a:off x="504968" y="4466493"/>
            <a:ext cx="1989163" cy="795592"/>
          </a:xfrm>
          <a:prstGeom prst="round2Same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Orange</a:t>
            </a:r>
            <a:endParaRPr lang="en-US" sz="4400" dirty="0"/>
          </a:p>
        </p:txBody>
      </p:sp>
      <p:sp>
        <p:nvSpPr>
          <p:cNvPr id="4" name="Snip and Round Single Corner Rectangle 3"/>
          <p:cNvSpPr/>
          <p:nvPr/>
        </p:nvSpPr>
        <p:spPr>
          <a:xfrm>
            <a:off x="3631400" y="4466492"/>
            <a:ext cx="1972275" cy="795592"/>
          </a:xfrm>
          <a:prstGeom prst="snip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Indigo</a:t>
            </a:r>
            <a:endParaRPr lang="en-US" sz="4400" dirty="0"/>
          </a:p>
        </p:txBody>
      </p:sp>
      <p:sp>
        <p:nvSpPr>
          <p:cNvPr id="5" name="Snip and Round Single Corner Rectangle 4"/>
          <p:cNvSpPr/>
          <p:nvPr/>
        </p:nvSpPr>
        <p:spPr>
          <a:xfrm>
            <a:off x="6740944" y="4466492"/>
            <a:ext cx="1887241" cy="748701"/>
          </a:xfrm>
          <a:prstGeom prst="snip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smtClean="0"/>
              <a:t>Violet</a:t>
            </a:r>
            <a:endParaRPr lang="en-US" sz="4800" dirty="0"/>
          </a:p>
        </p:txBody>
      </p:sp>
      <p:sp>
        <p:nvSpPr>
          <p:cNvPr id="2" name="TextBox 1"/>
          <p:cNvSpPr txBox="1"/>
          <p:nvPr/>
        </p:nvSpPr>
        <p:spPr>
          <a:xfrm>
            <a:off x="859809" y="218364"/>
            <a:ext cx="5881135" cy="92333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Look ,listen and say.</a:t>
            </a:r>
            <a:endParaRPr lang="en-US" sz="5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4951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3" grpId="0" animBg="1"/>
      <p:bldP spid="4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95218" y="2124503"/>
            <a:ext cx="1310185" cy="111911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2053978" y="2119953"/>
            <a:ext cx="1310185" cy="111911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3773595" y="2119953"/>
            <a:ext cx="1310185" cy="111911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993304" y="2138151"/>
            <a:ext cx="1310185" cy="111911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212829" y="2119953"/>
            <a:ext cx="1310185" cy="111911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591206" y="2101758"/>
            <a:ext cx="1310185" cy="111911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136478" y="4899546"/>
            <a:ext cx="13784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70C0"/>
                </a:solidFill>
              </a:rPr>
              <a:t>Blue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15153" y="4899546"/>
            <a:ext cx="19584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2060"/>
                </a:solidFill>
              </a:rPr>
              <a:t>Indigo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7475" y="4979916"/>
            <a:ext cx="19857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C000"/>
                </a:solidFill>
              </a:rPr>
              <a:t>Orange</a:t>
            </a:r>
            <a:endParaRPr lang="en-US" sz="4800" dirty="0">
              <a:solidFill>
                <a:srgbClr val="FFC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54615" y="4979916"/>
            <a:ext cx="1207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Red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23834" y="4979916"/>
            <a:ext cx="1929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92D050"/>
                </a:solidFill>
              </a:rPr>
              <a:t>Green</a:t>
            </a:r>
            <a:endParaRPr lang="en-US" sz="4800" dirty="0">
              <a:solidFill>
                <a:srgbClr val="92D05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523014" y="4979916"/>
            <a:ext cx="20681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2060"/>
                </a:solidFill>
              </a:rPr>
              <a:t>Violet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63513" y="4979916"/>
            <a:ext cx="2028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FF00"/>
                </a:solidFill>
              </a:rPr>
              <a:t>Yellow</a:t>
            </a:r>
            <a:endParaRPr lang="en-US" sz="4800" dirty="0">
              <a:solidFill>
                <a:srgbClr val="FFFF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6478" y="259307"/>
            <a:ext cx="10577015" cy="110799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Match the </a:t>
            </a:r>
            <a:r>
              <a:rPr lang="en-US" sz="6600" b="1" dirty="0" err="1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colour</a:t>
            </a:r>
            <a:r>
              <a:rPr lang="en-US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with words.</a:t>
            </a:r>
            <a:endParaRPr lang="en-US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918209" y="259307"/>
            <a:ext cx="1273791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sz="5400" b="1" dirty="0" smtClean="0"/>
              <a:t>IW</a:t>
            </a:r>
            <a:endParaRPr lang="en-US" sz="5400" b="1" dirty="0"/>
          </a:p>
        </p:txBody>
      </p:sp>
      <p:sp>
        <p:nvSpPr>
          <p:cNvPr id="20" name="Oval 19"/>
          <p:cNvSpPr/>
          <p:nvPr/>
        </p:nvSpPr>
        <p:spPr>
          <a:xfrm>
            <a:off x="5462783" y="2014308"/>
            <a:ext cx="1310185" cy="111911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656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39 -0.01782 L 0.41875 0.5182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107" y="2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5 -0.08403 L 0.65664 0.5307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294" y="30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7.40741E-7 L 0.26198 0.5108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99" y="255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7.40741E-7 L -0.27591 0.5189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02" y="25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96296E-6 L -0.86198 0.5034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099" y="2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-0.59375 0.54004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701" y="2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11111E-6 L 0.27266 0.55463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98" y="27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155" t="37821" r="31963" b="11477"/>
          <a:stretch/>
        </p:blipFill>
        <p:spPr>
          <a:xfrm>
            <a:off x="3179929" y="2428628"/>
            <a:ext cx="6128194" cy="423985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713329" y="98380"/>
            <a:ext cx="3683757" cy="124179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 </a:t>
            </a:r>
            <a:r>
              <a:rPr lang="en-US" sz="5400" dirty="0" smtClean="0">
                <a:solidFill>
                  <a:srgbClr val="7030A0"/>
                </a:solidFill>
              </a:rPr>
              <a:t>Pair </a:t>
            </a:r>
            <a:r>
              <a:rPr lang="en-US" sz="5400" dirty="0">
                <a:solidFill>
                  <a:srgbClr val="7030A0"/>
                </a:solidFill>
              </a:rPr>
              <a:t>w</a:t>
            </a:r>
            <a:r>
              <a:rPr lang="en-US" sz="5400" dirty="0" smtClean="0">
                <a:solidFill>
                  <a:srgbClr val="7030A0"/>
                </a:solidFill>
              </a:rPr>
              <a:t>ork</a:t>
            </a:r>
            <a:endParaRPr lang="en-US" sz="5400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13329" y="1446514"/>
            <a:ext cx="4586609" cy="76944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B050"/>
                </a:solidFill>
              </a:rPr>
              <a:t> </a:t>
            </a:r>
            <a:r>
              <a:rPr lang="en-US" sz="4400" dirty="0" smtClean="0">
                <a:solidFill>
                  <a:srgbClr val="C00000"/>
                </a:solidFill>
              </a:rPr>
              <a:t>Say the </a:t>
            </a:r>
            <a:r>
              <a:rPr lang="en-US" sz="4400" dirty="0" err="1" smtClean="0">
                <a:solidFill>
                  <a:srgbClr val="C00000"/>
                </a:solidFill>
              </a:rPr>
              <a:t>colours</a:t>
            </a:r>
            <a:endParaRPr lang="en-US" sz="4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095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2113150"/>
              </p:ext>
            </p:extLst>
          </p:nvPr>
        </p:nvGraphicFramePr>
        <p:xfrm>
          <a:off x="968989" y="1583141"/>
          <a:ext cx="9676267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1907"/>
                <a:gridCol w="2488654"/>
                <a:gridCol w="5065706"/>
              </a:tblGrid>
              <a:tr h="765705">
                <a:tc>
                  <a:txBody>
                    <a:bodyPr/>
                    <a:lstStyle/>
                    <a:p>
                      <a:r>
                        <a:rPr lang="en-US" sz="4800" dirty="0" smtClean="0"/>
                        <a:t>NO</a:t>
                      </a:r>
                      <a:endParaRPr lang="en-US" sz="4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 smtClean="0"/>
                        <a:t>NAME</a:t>
                      </a:r>
                      <a:endParaRPr lang="en-US" sz="4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WORK</a:t>
                      </a:r>
                      <a:endParaRPr lang="en-US" sz="4000" dirty="0"/>
                    </a:p>
                  </a:txBody>
                  <a:tcPr/>
                </a:tc>
              </a:tr>
              <a:tr h="652268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C00000"/>
                          </a:solidFill>
                        </a:rPr>
                        <a:t>01</a:t>
                      </a:r>
                      <a:endParaRPr lang="en-US" sz="36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C00000"/>
                          </a:solidFill>
                        </a:rPr>
                        <a:t>Mango</a:t>
                      </a:r>
                      <a:endParaRPr lang="en-US" sz="4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C00000"/>
                          </a:solidFill>
                        </a:rPr>
                        <a:t>Write two </a:t>
                      </a:r>
                      <a:r>
                        <a:rPr lang="en-US" sz="2800" dirty="0" err="1" smtClean="0">
                          <a:solidFill>
                            <a:srgbClr val="C00000"/>
                          </a:solidFill>
                        </a:rPr>
                        <a:t>colours</a:t>
                      </a:r>
                      <a:r>
                        <a:rPr lang="en-US" sz="2800" dirty="0" smtClean="0">
                          <a:solidFill>
                            <a:srgbClr val="C00000"/>
                          </a:solidFill>
                        </a:rPr>
                        <a:t> name (R,</a:t>
                      </a:r>
                      <a:r>
                        <a:rPr lang="en-US" sz="2800" baseline="0" dirty="0" smtClean="0">
                          <a:solidFill>
                            <a:srgbClr val="C00000"/>
                          </a:solidFill>
                        </a:rPr>
                        <a:t> O)</a:t>
                      </a:r>
                      <a:endParaRPr lang="en-US" sz="2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879143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02</a:t>
                      </a:r>
                      <a:endParaRPr lang="en-US" sz="4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002060"/>
                          </a:solidFill>
                        </a:rPr>
                        <a:t>Banana</a:t>
                      </a:r>
                      <a:endParaRPr lang="en-US" sz="40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2060"/>
                          </a:solidFill>
                        </a:rPr>
                        <a:t>Write two </a:t>
                      </a:r>
                      <a:r>
                        <a:rPr lang="en-US" sz="2800" dirty="0" err="1" smtClean="0">
                          <a:solidFill>
                            <a:srgbClr val="002060"/>
                          </a:solidFill>
                        </a:rPr>
                        <a:t>colours</a:t>
                      </a:r>
                      <a:r>
                        <a:rPr lang="en-US" sz="2800" dirty="0" smtClean="0">
                          <a:solidFill>
                            <a:srgbClr val="002060"/>
                          </a:solidFill>
                        </a:rPr>
                        <a:t> name (G,</a:t>
                      </a:r>
                      <a:r>
                        <a:rPr lang="en-US" sz="2800" baseline="0" dirty="0" smtClean="0">
                          <a:solidFill>
                            <a:srgbClr val="002060"/>
                          </a:solidFill>
                        </a:rPr>
                        <a:t> Y)</a:t>
                      </a:r>
                      <a:endParaRPr lang="en-US" sz="2800" dirty="0" smtClean="0">
                        <a:solidFill>
                          <a:srgbClr val="002060"/>
                        </a:solidFill>
                      </a:endParaRPr>
                    </a:p>
                    <a:p>
                      <a:endParaRPr lang="en-US" sz="28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879143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0070C0"/>
                          </a:solidFill>
                        </a:rPr>
                        <a:t>03</a:t>
                      </a:r>
                      <a:endParaRPr lang="en-US" sz="4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0070C0"/>
                          </a:solidFill>
                        </a:rPr>
                        <a:t>Apple</a:t>
                      </a:r>
                      <a:endParaRPr lang="en-US" sz="40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Write two </a:t>
                      </a:r>
                      <a:r>
                        <a:rPr lang="en-US" sz="2800" dirty="0" err="1" smtClean="0">
                          <a:solidFill>
                            <a:srgbClr val="0070C0"/>
                          </a:solidFill>
                        </a:rPr>
                        <a:t>colours</a:t>
                      </a:r>
                      <a:r>
                        <a:rPr lang="en-US" sz="2800" dirty="0" smtClean="0">
                          <a:solidFill>
                            <a:srgbClr val="0070C0"/>
                          </a:solidFill>
                        </a:rPr>
                        <a:t> name (B,</a:t>
                      </a:r>
                      <a:r>
                        <a:rPr lang="en-US" sz="2800" baseline="0" dirty="0" smtClean="0">
                          <a:solidFill>
                            <a:srgbClr val="0070C0"/>
                          </a:solidFill>
                        </a:rPr>
                        <a:t> O)</a:t>
                      </a:r>
                      <a:endParaRPr lang="en-US" sz="2800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en-US" sz="2800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879143"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04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/>
                        <a:t>Orange</a:t>
                      </a:r>
                      <a:endParaRPr lang="en-US" sz="4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/>
                        <a:t>Write two </a:t>
                      </a:r>
                      <a:r>
                        <a:rPr lang="en-US" sz="2800" dirty="0" err="1" smtClean="0"/>
                        <a:t>colours</a:t>
                      </a:r>
                      <a:r>
                        <a:rPr lang="en-US" sz="2800" dirty="0" smtClean="0"/>
                        <a:t> name (R,</a:t>
                      </a:r>
                      <a:r>
                        <a:rPr lang="en-US" sz="2800" baseline="0" dirty="0" smtClean="0"/>
                        <a:t> V)</a:t>
                      </a:r>
                      <a:endParaRPr lang="en-US" sz="2800" dirty="0" smtClean="0"/>
                    </a:p>
                    <a:p>
                      <a:endParaRPr lang="en-US" sz="2800" dirty="0"/>
                    </a:p>
                  </a:txBody>
                  <a:tcPr/>
                </a:tc>
              </a:tr>
              <a:tr h="879143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7030A0"/>
                          </a:solidFill>
                        </a:rPr>
                        <a:t>05</a:t>
                      </a:r>
                      <a:endParaRPr lang="en-US" sz="4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7030A0"/>
                          </a:solidFill>
                        </a:rPr>
                        <a:t>Guava</a:t>
                      </a:r>
                      <a:endParaRPr lang="en-US" sz="40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 smtClean="0">
                          <a:solidFill>
                            <a:srgbClr val="7030A0"/>
                          </a:solidFill>
                        </a:rPr>
                        <a:t>Write two </a:t>
                      </a:r>
                      <a:r>
                        <a:rPr lang="en-US" sz="2800" dirty="0" err="1" smtClean="0">
                          <a:solidFill>
                            <a:srgbClr val="7030A0"/>
                          </a:solidFill>
                        </a:rPr>
                        <a:t>colours</a:t>
                      </a:r>
                      <a:r>
                        <a:rPr lang="en-US" sz="2800" dirty="0" smtClean="0">
                          <a:solidFill>
                            <a:srgbClr val="7030A0"/>
                          </a:solidFill>
                        </a:rPr>
                        <a:t> name (I,</a:t>
                      </a:r>
                      <a:r>
                        <a:rPr lang="en-US" sz="2800" baseline="0" dirty="0" smtClean="0">
                          <a:solidFill>
                            <a:srgbClr val="7030A0"/>
                          </a:solidFill>
                        </a:rPr>
                        <a:t> Y)</a:t>
                      </a:r>
                      <a:endParaRPr lang="en-US" sz="2800" dirty="0" smtClean="0">
                        <a:solidFill>
                          <a:srgbClr val="7030A0"/>
                        </a:solidFill>
                      </a:endParaRPr>
                    </a:p>
                    <a:p>
                      <a:endParaRPr lang="en-US" sz="2800" dirty="0">
                        <a:solidFill>
                          <a:srgbClr val="7030A0"/>
                        </a:solidFill>
                      </a:endParaRPr>
                    </a:p>
                  </a:txBody>
                  <a:tcPr/>
                </a:tc>
              </a:tr>
              <a:tr h="340313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16154" y="122829"/>
            <a:ext cx="5281685" cy="1015663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6000" dirty="0" smtClean="0"/>
              <a:t>     </a:t>
            </a:r>
            <a:r>
              <a:rPr lang="en-US" sz="6000" dirty="0" smtClean="0">
                <a:solidFill>
                  <a:srgbClr val="C00000"/>
                </a:solidFill>
              </a:rPr>
              <a:t>Group Work</a:t>
            </a:r>
            <a:endParaRPr lang="en-US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1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338136"/>
            <a:ext cx="10515600" cy="1546298"/>
          </a:xfrm>
        </p:spPr>
        <p:txBody>
          <a:bodyPr/>
          <a:lstStyle/>
          <a:p>
            <a:r>
              <a:rPr lang="bn-IN" u="sng" dirty="0" smtClean="0">
                <a:solidFill>
                  <a:srgbClr val="FF0000"/>
                </a:solidFill>
              </a:rPr>
              <a:t> </a:t>
            </a:r>
            <a:r>
              <a:rPr lang="en-US" sz="40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Answer the following questions</a:t>
            </a:r>
            <a:r>
              <a:rPr lang="en-US" sz="4000" u="sng" dirty="0" smtClean="0">
                <a:solidFill>
                  <a:srgbClr val="FF0000"/>
                </a:solidFill>
              </a:rPr>
              <a:t>.</a:t>
            </a:r>
            <a:endParaRPr lang="en-US" sz="4000" u="sng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8490" y="1327264"/>
            <a:ext cx="1182351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 smtClean="0">
                <a:solidFill>
                  <a:srgbClr val="FF0000"/>
                </a:solidFill>
              </a:rPr>
              <a:t>What </a:t>
            </a:r>
            <a:r>
              <a:rPr lang="en-US" sz="3600" dirty="0" err="1" smtClean="0">
                <a:solidFill>
                  <a:srgbClr val="FF0000"/>
                </a:solidFill>
              </a:rPr>
              <a:t>colour</a:t>
            </a:r>
            <a:r>
              <a:rPr lang="en-US" sz="3600" dirty="0" smtClean="0">
                <a:solidFill>
                  <a:srgbClr val="FF0000"/>
                </a:solidFill>
              </a:rPr>
              <a:t> is it ?</a:t>
            </a:r>
          </a:p>
          <a:p>
            <a:r>
              <a:rPr lang="en-US" sz="3600" dirty="0" smtClean="0">
                <a:solidFill>
                  <a:srgbClr val="FF0000"/>
                </a:solidFill>
              </a:rPr>
              <a:t>      </a:t>
            </a:r>
          </a:p>
          <a:p>
            <a:r>
              <a:rPr lang="en-US" sz="3600" dirty="0" smtClean="0">
                <a:solidFill>
                  <a:srgbClr val="FFFF00"/>
                </a:solidFill>
              </a:rPr>
              <a:t>2.What </a:t>
            </a:r>
            <a:r>
              <a:rPr lang="en-US" sz="3600" dirty="0" err="1" smtClean="0">
                <a:solidFill>
                  <a:srgbClr val="FFFF00"/>
                </a:solidFill>
              </a:rPr>
              <a:t>colour</a:t>
            </a:r>
            <a:r>
              <a:rPr lang="en-US" sz="3600" dirty="0" smtClean="0">
                <a:solidFill>
                  <a:srgbClr val="FFFF00"/>
                </a:solidFill>
              </a:rPr>
              <a:t> is it?</a:t>
            </a:r>
          </a:p>
          <a:p>
            <a:endParaRPr lang="en-US" sz="3600" dirty="0" smtClean="0">
              <a:solidFill>
                <a:srgbClr val="FFFF00"/>
              </a:solidFill>
            </a:endParaRPr>
          </a:p>
          <a:p>
            <a:r>
              <a:rPr lang="en-US" sz="3600" dirty="0" smtClean="0">
                <a:solidFill>
                  <a:srgbClr val="7030A0"/>
                </a:solidFill>
              </a:rPr>
              <a:t>3.What </a:t>
            </a:r>
            <a:r>
              <a:rPr lang="en-US" sz="3600" dirty="0" err="1" smtClean="0">
                <a:solidFill>
                  <a:srgbClr val="7030A0"/>
                </a:solidFill>
              </a:rPr>
              <a:t>colour</a:t>
            </a:r>
            <a:r>
              <a:rPr lang="en-US" sz="3600" dirty="0" smtClean="0">
                <a:solidFill>
                  <a:srgbClr val="7030A0"/>
                </a:solidFill>
              </a:rPr>
              <a:t> is it?</a:t>
            </a:r>
          </a:p>
          <a:p>
            <a:endParaRPr lang="en-US" sz="3600" dirty="0" smtClean="0">
              <a:solidFill>
                <a:srgbClr val="7030A0"/>
              </a:solidFill>
            </a:endParaRPr>
          </a:p>
          <a:p>
            <a:r>
              <a:rPr lang="en-US" sz="3600" dirty="0" smtClean="0">
                <a:solidFill>
                  <a:srgbClr val="00B050"/>
                </a:solidFill>
              </a:rPr>
              <a:t>4.What </a:t>
            </a:r>
            <a:r>
              <a:rPr lang="en-US" sz="3600" dirty="0" err="1" smtClean="0">
                <a:solidFill>
                  <a:srgbClr val="00B050"/>
                </a:solidFill>
              </a:rPr>
              <a:t>colour</a:t>
            </a:r>
            <a:r>
              <a:rPr lang="en-US" sz="3600" dirty="0" smtClean="0">
                <a:solidFill>
                  <a:srgbClr val="00B050"/>
                </a:solidFill>
              </a:rPr>
              <a:t> is it?</a:t>
            </a:r>
          </a:p>
          <a:p>
            <a:pPr marL="342900" indent="-342900">
              <a:buAutoNum type="arabicPeriod"/>
            </a:pPr>
            <a:endParaRPr lang="en-US" sz="5400" dirty="0" smtClean="0"/>
          </a:p>
        </p:txBody>
      </p:sp>
      <p:sp>
        <p:nvSpPr>
          <p:cNvPr id="6" name="Oval 5"/>
          <p:cNvSpPr/>
          <p:nvPr/>
        </p:nvSpPr>
        <p:spPr>
          <a:xfrm>
            <a:off x="6570130" y="1428860"/>
            <a:ext cx="2432714" cy="75701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423416" y="2572955"/>
            <a:ext cx="2579427" cy="65376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680318" y="3479851"/>
            <a:ext cx="2579427" cy="7741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680317" y="4641036"/>
            <a:ext cx="2579428" cy="763477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89109" y="85005"/>
            <a:ext cx="4189863" cy="83099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</a:rPr>
              <a:t>     </a:t>
            </a:r>
            <a:r>
              <a:rPr lang="en-US" sz="4800" dirty="0" smtClean="0">
                <a:solidFill>
                  <a:srgbClr val="0070C0"/>
                </a:solidFill>
              </a:rPr>
              <a:t>EVALUTION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21913" y="109182"/>
            <a:ext cx="1187616" cy="923330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IW</a:t>
            </a:r>
            <a:endParaRPr lang="en-US" sz="5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116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  <p:bldP spid="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57753" y="1281745"/>
            <a:ext cx="826477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4000" dirty="0">
                <a:solidFill>
                  <a:srgbClr val="00B050"/>
                </a:solidFill>
              </a:rPr>
              <a:t>How many </a:t>
            </a:r>
            <a:r>
              <a:rPr lang="en-US" sz="4000" dirty="0" err="1">
                <a:solidFill>
                  <a:srgbClr val="00B050"/>
                </a:solidFill>
              </a:rPr>
              <a:t>colours</a:t>
            </a:r>
            <a:r>
              <a:rPr lang="en-US" sz="4000" dirty="0">
                <a:solidFill>
                  <a:srgbClr val="00B050"/>
                </a:solidFill>
              </a:rPr>
              <a:t> in the picture?   </a:t>
            </a:r>
          </a:p>
          <a:p>
            <a:endParaRPr lang="en-US" sz="5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516038" y="2214683"/>
            <a:ext cx="1842448" cy="1296077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855494" y="2366678"/>
            <a:ext cx="1842448" cy="1186376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6388859" y="2286550"/>
            <a:ext cx="1842448" cy="1152343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977720" y="3905916"/>
            <a:ext cx="1842448" cy="1296077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2520285" y="3799085"/>
            <a:ext cx="1842448" cy="1296077"/>
          </a:xfrm>
          <a:prstGeom prst="ellipse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923077" y="2305706"/>
            <a:ext cx="1842448" cy="1296077"/>
          </a:xfrm>
          <a:prstGeom prst="ellipse">
            <a:avLst/>
          </a:prstGeom>
          <a:solidFill>
            <a:srgbClr val="92D05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793708" y="4133685"/>
            <a:ext cx="1842448" cy="1296077"/>
          </a:xfrm>
          <a:prstGeom prst="ellipse">
            <a:avLst/>
          </a:prstGeom>
          <a:solidFill>
            <a:srgbClr val="0070C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671248" y="204716"/>
            <a:ext cx="3439236" cy="83099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EVALUTION  </a:t>
            </a:r>
            <a:endParaRPr lang="en-US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671248" y="5656091"/>
            <a:ext cx="4375813" cy="1078174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/>
              <a:t>7 </a:t>
            </a:r>
            <a:r>
              <a:rPr lang="en-US" sz="6600" dirty="0" err="1"/>
              <a:t>colours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87968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4519" y="1214651"/>
            <a:ext cx="5977719" cy="110799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</a:t>
            </a:r>
            <a:r>
              <a:rPr lang="en-US" sz="6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HOME WORK </a:t>
            </a:r>
            <a:endParaRPr lang="en-US" sz="6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05419" y="3044280"/>
            <a:ext cx="89811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     </a:t>
            </a:r>
            <a:r>
              <a:rPr lang="en-US" sz="48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Write the   1  to 10  in numbers.</a:t>
            </a:r>
            <a:endParaRPr lang="en-US" sz="48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4057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89109" y="382137"/>
            <a:ext cx="4531057" cy="1015663"/>
          </a:xfrm>
          <a:prstGeom prst="rect">
            <a:avLst/>
          </a:prstGeom>
          <a:ln w="76200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7030A0"/>
                </a:solidFill>
              </a:rPr>
              <a:t>   Good Bye</a:t>
            </a:r>
            <a:endParaRPr lang="en-US" sz="6000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06218" y="1349021"/>
            <a:ext cx="70968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     See  you Tomorrow</a:t>
            </a:r>
            <a:endParaRPr lang="en-US" sz="5400" dirty="0">
              <a:solidFill>
                <a:srgbClr val="C0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8565" y="2272351"/>
            <a:ext cx="5832143" cy="4374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7484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529</TotalTime>
  <Words>268</Words>
  <Application>Microsoft Office PowerPoint</Application>
  <PresentationFormat>Widescreen</PresentationFormat>
  <Paragraphs>84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Vrinda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Answer the following questions.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Primary School</dc:creator>
  <cp:lastModifiedBy>Ali</cp:lastModifiedBy>
  <cp:revision>200</cp:revision>
  <dcterms:created xsi:type="dcterms:W3CDTF">2018-05-30T04:53:56Z</dcterms:created>
  <dcterms:modified xsi:type="dcterms:W3CDTF">2019-10-14T17:12:35Z</dcterms:modified>
</cp:coreProperties>
</file>