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75" r:id="rId2"/>
    <p:sldId id="276" r:id="rId3"/>
    <p:sldId id="277" r:id="rId4"/>
    <p:sldId id="258" r:id="rId5"/>
    <p:sldId id="282" r:id="rId6"/>
    <p:sldId id="290" r:id="rId7"/>
    <p:sldId id="283" r:id="rId8"/>
    <p:sldId id="284" r:id="rId9"/>
    <p:sldId id="285" r:id="rId10"/>
    <p:sldId id="261" r:id="rId11"/>
    <p:sldId id="265" r:id="rId12"/>
    <p:sldId id="286" r:id="rId13"/>
    <p:sldId id="287" r:id="rId14"/>
    <p:sldId id="288" r:id="rId15"/>
    <p:sldId id="289" r:id="rId16"/>
    <p:sldId id="269" r:id="rId17"/>
    <p:sldId id="270" r:id="rId18"/>
    <p:sldId id="271" r:id="rId19"/>
    <p:sldId id="273" r:id="rId20"/>
    <p:sldId id="264" r:id="rId21"/>
    <p:sldId id="262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C636-4228-4804-8A4D-280516B9FA73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A5D4-4606-402B-A29E-F914C9F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852EF-3E1A-4765-B815-A70B111CE1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5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941" y="736242"/>
            <a:ext cx="10058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iyam Rupali ANSI" panose="02000000000000000000" pitchFamily="2" charset="0"/>
              </a:rPr>
              <a:t> </a:t>
            </a:r>
            <a:r>
              <a:rPr lang="bn-IN" sz="7200" b="1" spc="50" dirty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iyam Rupali ANSI" panose="02000000000000000000" pitchFamily="2" charset="0"/>
              </a:rPr>
              <a:t>¯^vMZg</a:t>
            </a:r>
          </a:p>
          <a:p>
            <a:pPr algn="ctr"/>
            <a:endParaRPr lang="en-US" sz="7200" b="1" spc="50" dirty="0">
              <a:ln w="0"/>
              <a:solidFill>
                <a:schemeClr val="tx1">
                  <a:lumMod val="9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iyam Rupali ANSI" panose="02000000000000000000" pitchFamily="2" charset="0"/>
            </a:endParaRPr>
          </a:p>
        </p:txBody>
      </p:sp>
      <p:pic>
        <p:nvPicPr>
          <p:cNvPr id="2" name="Rose Flower GIF - Find &amp; Share on GIPHY">
            <a:hlinkClick r:id="" action="ppaction://media"/>
            <a:extLst>
              <a:ext uri="{FF2B5EF4-FFF2-40B4-BE49-F238E27FC236}">
                <a16:creationId xmlns:a16="http://schemas.microsoft.com/office/drawing/2014/main" id="{15047AA9-4EC7-47E5-ACED-F53DB9D3634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6018" y="2626485"/>
            <a:ext cx="5555401" cy="3495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950340"/>
      </p:ext>
    </p:extLst>
  </p:cSld>
  <p:clrMapOvr>
    <a:masterClrMapping/>
  </p:clrMapOvr>
  <p:transition spd="slow" advTm="1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324492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SO4</a:t>
            </a:r>
            <a:r>
              <a:rPr lang="en-US" sz="2800" baseline="-25000" dirty="0">
                <a:solidFill>
                  <a:srgbClr val="FFFF00"/>
                </a:solidFill>
              </a:rPr>
              <a:t>4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2332" y="320057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HCL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947" y="32005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HNO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572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এদের মধ্যে এক বা একাধিক  হাইড্রোজেন পরমানু আছে,</a:t>
            </a:r>
          </a:p>
          <a:p>
            <a:r>
              <a:rPr lang="en-US" sz="3200" dirty="0"/>
              <a:t>এবং যারা পানিতে হাইড্রোজেন আয়ন উৎপন্ন করে।</a:t>
            </a:r>
          </a:p>
        </p:txBody>
      </p:sp>
      <p:pic>
        <p:nvPicPr>
          <p:cNvPr id="10" name="Picture 9" descr="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958"/>
            <a:ext cx="2133600" cy="2583329"/>
          </a:xfrm>
          <a:prstGeom prst="rect">
            <a:avLst/>
          </a:prstGeom>
        </p:spPr>
      </p:pic>
      <p:pic>
        <p:nvPicPr>
          <p:cNvPr id="11" name="Picture 10" descr="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380957"/>
            <a:ext cx="2133600" cy="2583329"/>
          </a:xfrm>
          <a:prstGeom prst="rect">
            <a:avLst/>
          </a:prstGeom>
        </p:spPr>
      </p:pic>
      <p:pic>
        <p:nvPicPr>
          <p:cNvPr id="12" name="Picture 11" descr="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0" y="380957"/>
            <a:ext cx="2057400" cy="24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714" y="244699"/>
            <a:ext cx="5505430" cy="1279301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</a:rPr>
              <a:t>এসিডের ধর্ম</a:t>
            </a:r>
          </a:p>
        </p:txBody>
      </p:sp>
      <p:pic>
        <p:nvPicPr>
          <p:cNvPr id="3" name="Picture 2" descr="G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52" y="2155737"/>
            <a:ext cx="4303059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2443" y="5915154"/>
            <a:ext cx="143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এসিড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495204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লিটমাস পেপার</a:t>
            </a:r>
          </a:p>
        </p:txBody>
      </p:sp>
      <p:sp>
        <p:nvSpPr>
          <p:cNvPr id="7" name="Rectangle 6"/>
          <p:cNvSpPr/>
          <p:nvPr/>
        </p:nvSpPr>
        <p:spPr>
          <a:xfrm rot="17823441">
            <a:off x="2300342" y="4508995"/>
            <a:ext cx="981078" cy="4245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/>
          <p:cNvSpPr/>
          <p:nvPr/>
        </p:nvSpPr>
        <p:spPr>
          <a:xfrm rot="1237974">
            <a:off x="9224812" y="1520834"/>
            <a:ext cx="672410" cy="2776287"/>
          </a:xfrm>
          <a:prstGeom prst="flowChartInputOutp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43200" y="1143000"/>
            <a:ext cx="6019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prstTxWarp prst="textStop">
              <a:avLst/>
            </a:prstTxWarp>
            <a:normAutofit fontScale="62500" lnSpcReduction="20000"/>
          </a:bodyPr>
          <a:lstStyle/>
          <a:p>
            <a:pPr lvl="8">
              <a:spcBef>
                <a:spcPct val="0"/>
              </a:spcBef>
              <a:defRPr/>
            </a:pPr>
            <a:r>
              <a:rPr lang="bn-BD" sz="6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ক্ষারের ধর্ম</a:t>
            </a:r>
            <a:endParaRPr lang="en-US" sz="60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21336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 ধাতুর হাইড্রোক্সাইড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32766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লাল লিটমাসকে নীল করে  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4572000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 পানিতে অতিমাত্রায় দ্রবণীয়</a:t>
            </a: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1066800"/>
            <a:ext cx="8610601" cy="914399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ক্ষারকের উদাহরণ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19400" y="2209800"/>
            <a:ext cx="8229600" cy="426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ea typeface="+mj-ea"/>
                <a:cs typeface="NikoshBAN" pitchFamily="2" charset="0"/>
              </a:rPr>
              <a:t>সোডিয়াম হাইড্রোক্সাইড 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       NaOH</a:t>
            </a:r>
            <a:endParaRPr lang="bn-BD" sz="36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ea typeface="+mj-ea"/>
                <a:cs typeface="NikoshBAN" pitchFamily="2" charset="0"/>
              </a:rPr>
              <a:t>পটাশিয়াম হাইড্রোক্সাইড</a:t>
            </a:r>
            <a:r>
              <a:rPr lang="en-US" sz="3600" dirty="0"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KOH</a:t>
            </a:r>
            <a:endParaRPr lang="bn-BD" sz="36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bn-BD" sz="3600" dirty="0">
                <a:latin typeface="NikoshBAN" pitchFamily="2" charset="0"/>
                <a:ea typeface="+mj-ea"/>
                <a:cs typeface="NikoshBAN" pitchFamily="2" charset="0"/>
              </a:rPr>
              <a:t>ক্যালসিয়াম অক্সাইড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	           </a:t>
            </a:r>
            <a:r>
              <a:rPr lang="en-US" sz="3600" dirty="0" err="1">
                <a:latin typeface="NikoshBAN" pitchFamily="2" charset="0"/>
                <a:ea typeface="+mj-ea"/>
                <a:cs typeface="NikoshBAN" pitchFamily="2" charset="0"/>
              </a:rPr>
              <a:t>CaO</a:t>
            </a:r>
            <a:endParaRPr lang="bn-BD" sz="36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bn-BD" sz="3600" dirty="0">
                <a:latin typeface="NikoshBAN" pitchFamily="2" charset="0"/>
                <a:ea typeface="+mj-ea"/>
                <a:cs typeface="NikoshBAN" pitchFamily="2" charset="0"/>
              </a:rPr>
              <a:t>ক্যালসিয়াম হাইড্রোক্সাইড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      Ca(OH)</a:t>
            </a:r>
            <a:r>
              <a:rPr lang="en-US" sz="3600" baseline="-2500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bn-BD" sz="3600" baseline="-25000" dirty="0">
              <a:latin typeface="Times New Roman" pitchFamily="18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bn-BD" sz="3600" dirty="0">
                <a:latin typeface="NikoshBAN" pitchFamily="2" charset="0"/>
                <a:ea typeface="+mj-ea"/>
                <a:cs typeface="NikoshBAN" pitchFamily="2" charset="0"/>
              </a:rPr>
              <a:t>এ্যালুমিনিয়াম অক্সাইড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           Al</a:t>
            </a:r>
            <a:r>
              <a:rPr lang="en-US" sz="3600" baseline="-2500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3600" dirty="0">
                <a:latin typeface="NikoshBAN" pitchFamily="2" charset="0"/>
                <a:ea typeface="+mj-ea"/>
                <a:cs typeface="NikoshBAN" pitchFamily="2" charset="0"/>
              </a:rPr>
              <a:t>O</a:t>
            </a:r>
            <a:r>
              <a:rPr lang="en-US" sz="3600" baseline="-25000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bn-BD" sz="3600" baseline="-25000" dirty="0">
              <a:latin typeface="Times New Roman" pitchFamily="18" charset="0"/>
              <a:ea typeface="+mj-ea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4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321" y="1066800"/>
            <a:ext cx="6870879" cy="1066800"/>
          </a:xfrm>
          <a:noFill/>
        </p:spPr>
        <p:txBody>
          <a:bodyPr anchor="ctr">
            <a:prstTxWarp prst="textStop">
              <a:avLst/>
            </a:prstTxWarp>
            <a:normAutofit/>
          </a:bodyPr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ক্ষারের উদাহরণ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05200" y="2133600"/>
            <a:ext cx="7772400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পটাশিয়াম হাইড্রোক্সাইড</a:t>
            </a:r>
            <a:r>
              <a:rPr lang="en-US" sz="4400" dirty="0">
                <a:latin typeface="NikoshBAN" pitchFamily="2" charset="0"/>
                <a:ea typeface="+mj-ea"/>
                <a:cs typeface="NikoshBAN" pitchFamily="2" charset="0"/>
              </a:rPr>
              <a:t>   KOH</a:t>
            </a:r>
            <a:endParaRPr lang="bn-BD" sz="44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সোডিয়াম হাইড্রোক্সাইড</a:t>
            </a:r>
            <a:r>
              <a:rPr lang="en-US" sz="4400" dirty="0"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lang="en-US" sz="4400" dirty="0" err="1">
                <a:latin typeface="NikoshBAN" pitchFamily="2" charset="0"/>
                <a:ea typeface="+mj-ea"/>
                <a:cs typeface="NikoshBAN" pitchFamily="2" charset="0"/>
              </a:rPr>
              <a:t>NaOH</a:t>
            </a:r>
            <a:endParaRPr lang="bn-BD" sz="44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লিথিয়াম হাইড্রোক্সাইড</a:t>
            </a:r>
            <a:r>
              <a:rPr lang="en-US" sz="4400" dirty="0"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r>
              <a:rPr lang="en-US" sz="4400" dirty="0" err="1">
                <a:latin typeface="NikoshBAN" pitchFamily="2" charset="0"/>
                <a:ea typeface="+mj-ea"/>
                <a:cs typeface="NikoshBAN" pitchFamily="2" charset="0"/>
              </a:rPr>
              <a:t>LiOH</a:t>
            </a:r>
            <a:endParaRPr lang="bn-BD" sz="44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অ্যামোনিয়াম হাইড্রোক্সাইড</a:t>
            </a:r>
            <a:r>
              <a:rPr lang="en-US" sz="4400" dirty="0">
                <a:latin typeface="NikoshBAN" pitchFamily="2" charset="0"/>
                <a:ea typeface="+mj-ea"/>
                <a:cs typeface="NikoshBAN" pitchFamily="2" charset="0"/>
              </a:rPr>
              <a:t> NH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>
                <a:latin typeface="NikoshBAN" pitchFamily="2" charset="0"/>
                <a:ea typeface="+mj-ea"/>
                <a:cs typeface="NikoshBAN" pitchFamily="2" charset="0"/>
              </a:rPr>
              <a:t>OH </a:t>
            </a:r>
            <a:endParaRPr lang="bn-BD" sz="44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698" y="662423"/>
            <a:ext cx="7848600" cy="761999"/>
          </a:xfrm>
        </p:spPr>
        <p:txBody>
          <a:bodyPr anchor="ctr"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ক্ষারকের আণবিক গঠন</a:t>
            </a:r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8397" y="1981200"/>
            <a:ext cx="6213203" cy="3917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276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2667000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1800" y="4572000"/>
            <a:ext cx="144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1941900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826" y="497089"/>
            <a:ext cx="6477000" cy="762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এসিডের রাসায়নিক ধর্ম সমুহ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587" y="5596423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HCl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Na</a:t>
            </a:r>
            <a:r>
              <a:rPr lang="en-US" sz="2400" dirty="0"/>
              <a:t>2</a:t>
            </a:r>
            <a:r>
              <a:rPr lang="en-US" sz="3200" dirty="0"/>
              <a:t>CO</a:t>
            </a:r>
            <a:r>
              <a:rPr lang="en-US" sz="2400" dirty="0"/>
              <a:t>3(</a:t>
            </a:r>
            <a:r>
              <a:rPr lang="en-US" sz="2400" dirty="0" err="1"/>
              <a:t>aq</a:t>
            </a:r>
            <a:r>
              <a:rPr lang="en-US" sz="2400" dirty="0"/>
              <a:t>)                   </a:t>
            </a:r>
            <a:r>
              <a:rPr lang="en-US" sz="3200" dirty="0"/>
              <a:t>2</a:t>
            </a:r>
            <a:r>
              <a:rPr lang="en-US" sz="2400" dirty="0"/>
              <a:t> </a:t>
            </a:r>
            <a:r>
              <a:rPr lang="en-US" sz="3200" dirty="0" err="1"/>
              <a:t>NaCl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  H2O</a:t>
            </a:r>
            <a:r>
              <a:rPr lang="en-US" sz="2400" dirty="0"/>
              <a:t>(l)+ </a:t>
            </a:r>
            <a:r>
              <a:rPr lang="en-US" sz="3200" dirty="0"/>
              <a:t>CO</a:t>
            </a:r>
            <a:r>
              <a:rPr lang="en-US" sz="2400" dirty="0"/>
              <a:t>2(g)</a:t>
            </a:r>
            <a:endParaRPr lang="bn-BD" sz="2400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4494924" y="3308334"/>
            <a:ext cx="386169" cy="57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339770" y="2308075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Mg</a:t>
            </a:r>
            <a:r>
              <a:rPr lang="en-US" sz="2400" dirty="0"/>
              <a:t>(s)  </a:t>
            </a:r>
            <a:r>
              <a:rPr lang="en-US" sz="3200" dirty="0"/>
              <a:t>+ HCl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                   </a:t>
            </a:r>
            <a:r>
              <a:rPr lang="en-US" sz="3200" dirty="0"/>
              <a:t>MgCl</a:t>
            </a:r>
            <a:r>
              <a:rPr lang="en-US" sz="2400" dirty="0"/>
              <a:t>2(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  H</a:t>
            </a:r>
            <a:r>
              <a:rPr lang="en-US" sz="2400" dirty="0"/>
              <a:t>2(g)</a:t>
            </a:r>
            <a:endParaRPr lang="bn-B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09591"/>
            <a:ext cx="561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সক্রিয় ধাতুর সাথে 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034" y="4291264"/>
            <a:ext cx="669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ধাতব কার্বনেটের 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443409" y="2664384"/>
            <a:ext cx="437684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472725" y="3791252"/>
            <a:ext cx="40836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873580" y="6014434"/>
            <a:ext cx="53662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4687" y="3460784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Mg</a:t>
            </a:r>
            <a:r>
              <a:rPr lang="en-US" sz="2400" dirty="0"/>
              <a:t>(s)  </a:t>
            </a:r>
            <a:r>
              <a:rPr lang="en-US" sz="3200" dirty="0"/>
              <a:t>+ H</a:t>
            </a:r>
            <a:r>
              <a:rPr lang="en-US" sz="2400" dirty="0"/>
              <a:t>2</a:t>
            </a:r>
            <a:r>
              <a:rPr lang="en-US" sz="3200" dirty="0"/>
              <a:t>SO4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              </a:t>
            </a:r>
            <a:r>
              <a:rPr lang="en-US" sz="3200" dirty="0"/>
              <a:t>MgSO</a:t>
            </a:r>
            <a:r>
              <a:rPr lang="en-US" sz="2400" dirty="0"/>
              <a:t>4(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  H</a:t>
            </a:r>
            <a:r>
              <a:rPr lang="en-US" sz="2400" dirty="0"/>
              <a:t>2(g)</a:t>
            </a:r>
            <a:endParaRPr lang="bn-BD" sz="2400" dirty="0"/>
          </a:p>
        </p:txBody>
      </p:sp>
      <p:sp>
        <p:nvSpPr>
          <p:cNvPr id="14" name="Rectangle 13"/>
          <p:cNvSpPr/>
          <p:nvPr/>
        </p:nvSpPr>
        <p:spPr>
          <a:xfrm>
            <a:off x="1333500" y="2923465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Mg</a:t>
            </a:r>
            <a:r>
              <a:rPr lang="en-US" sz="2400" dirty="0"/>
              <a:t>(s)  </a:t>
            </a:r>
            <a:r>
              <a:rPr lang="en-US" sz="3200" dirty="0"/>
              <a:t>+ HNO</a:t>
            </a:r>
            <a:r>
              <a:rPr lang="en-US" sz="2400" dirty="0"/>
              <a:t>3(</a:t>
            </a:r>
            <a:r>
              <a:rPr lang="en-US" sz="2400" dirty="0" err="1"/>
              <a:t>aq</a:t>
            </a:r>
            <a:r>
              <a:rPr lang="en-US" sz="2400" dirty="0"/>
              <a:t>)                  </a:t>
            </a:r>
            <a:r>
              <a:rPr lang="en-US" sz="3200" dirty="0"/>
              <a:t>Mg(NO</a:t>
            </a:r>
            <a:r>
              <a:rPr lang="en-US" sz="2400" dirty="0"/>
              <a:t>3)2(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  H</a:t>
            </a:r>
            <a:r>
              <a:rPr lang="en-US" sz="2400" dirty="0"/>
              <a:t>2(g)</a:t>
            </a:r>
            <a:endParaRPr lang="bn-BD" sz="2400" dirty="0"/>
          </a:p>
        </p:txBody>
      </p:sp>
    </p:spTree>
    <p:extLst>
      <p:ext uri="{BB962C8B-B14F-4D97-AF65-F5344CB8AC3E}">
        <p14:creationId xmlns:p14="http://schemas.microsoft.com/office/powerpoint/2010/main" val="11924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648200" y="4800600"/>
            <a:ext cx="85825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41128" y="306169"/>
            <a:ext cx="9001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ধাতব হাইড্রোজেন কার্বনেটের সাথে 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598017" y="1905000"/>
            <a:ext cx="49798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686300" y="5472448"/>
            <a:ext cx="5334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61548" y="2667000"/>
            <a:ext cx="93445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4114800"/>
            <a:ext cx="93445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2306" y="2270492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H</a:t>
            </a:r>
            <a:r>
              <a:rPr lang="en-US" sz="2400" dirty="0"/>
              <a:t>2</a:t>
            </a:r>
            <a:r>
              <a:rPr lang="en-US" sz="2800" dirty="0"/>
              <a:t>SO4(</a:t>
            </a:r>
            <a:r>
              <a:rPr lang="en-US" sz="2800" dirty="0" err="1"/>
              <a:t>aq</a:t>
            </a:r>
            <a:r>
              <a:rPr lang="en-US" sz="2800" dirty="0"/>
              <a:t>) +NaHCO</a:t>
            </a:r>
            <a:r>
              <a:rPr lang="en-US" sz="2400" dirty="0"/>
              <a:t>3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      </a:t>
            </a:r>
            <a:r>
              <a:rPr lang="bn-BD" sz="2800" dirty="0"/>
              <a:t> </a:t>
            </a:r>
            <a:r>
              <a:rPr lang="en-US" sz="2800" dirty="0"/>
              <a:t> </a:t>
            </a:r>
            <a:r>
              <a:rPr lang="bn-BD" sz="2800" dirty="0"/>
              <a:t>   </a:t>
            </a:r>
            <a:r>
              <a:rPr lang="en-US" sz="2800" dirty="0"/>
              <a:t>Na</a:t>
            </a:r>
            <a:r>
              <a:rPr lang="en-US" sz="2400" dirty="0"/>
              <a:t>2</a:t>
            </a:r>
            <a:r>
              <a:rPr lang="en-US" sz="2800" dirty="0"/>
              <a:t>SO4(</a:t>
            </a:r>
            <a:r>
              <a:rPr lang="en-US" sz="2800" dirty="0" err="1"/>
              <a:t>aq</a:t>
            </a:r>
            <a:r>
              <a:rPr lang="en-US" sz="2800" dirty="0"/>
              <a:t>)  + 2H</a:t>
            </a:r>
            <a:r>
              <a:rPr lang="en-US" sz="2400" dirty="0"/>
              <a:t>2</a:t>
            </a:r>
            <a:r>
              <a:rPr lang="en-US" sz="2800" dirty="0"/>
              <a:t>O(l)+ CO</a:t>
            </a:r>
            <a:r>
              <a:rPr lang="en-US" sz="2400" dirty="0"/>
              <a:t>2</a:t>
            </a:r>
            <a:r>
              <a:rPr lang="en-US" sz="2800" dirty="0"/>
              <a:t>(g)</a:t>
            </a:r>
            <a:endParaRPr lang="bn-BD" sz="2800" dirty="0"/>
          </a:p>
        </p:txBody>
      </p:sp>
      <p:sp>
        <p:nvSpPr>
          <p:cNvPr id="14" name="Rectangle 13"/>
          <p:cNvSpPr/>
          <p:nvPr/>
        </p:nvSpPr>
        <p:spPr>
          <a:xfrm>
            <a:off x="1550964" y="1571417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HCl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Na</a:t>
            </a:r>
            <a:r>
              <a:rPr lang="en-US" sz="2800" dirty="0"/>
              <a:t>H</a:t>
            </a:r>
            <a:r>
              <a:rPr lang="en-US" sz="3200" dirty="0"/>
              <a:t>CO</a:t>
            </a:r>
            <a:r>
              <a:rPr lang="en-US" sz="2400" dirty="0"/>
              <a:t>3(</a:t>
            </a:r>
            <a:r>
              <a:rPr lang="en-US" sz="2400" dirty="0" err="1"/>
              <a:t>aq</a:t>
            </a:r>
            <a:r>
              <a:rPr lang="en-US" sz="2400" dirty="0"/>
              <a:t>)          </a:t>
            </a:r>
            <a:r>
              <a:rPr lang="bn-BD" sz="2400" dirty="0"/>
              <a:t>   </a:t>
            </a:r>
            <a:r>
              <a:rPr lang="en-US" sz="2400" dirty="0"/>
              <a:t> </a:t>
            </a:r>
            <a:r>
              <a:rPr lang="en-US" sz="2800" dirty="0"/>
              <a:t>2</a:t>
            </a:r>
            <a:r>
              <a:rPr lang="en-US" sz="2400" dirty="0"/>
              <a:t> </a:t>
            </a:r>
            <a:r>
              <a:rPr lang="en-US" sz="3200" dirty="0" err="1"/>
              <a:t>NaCl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  H2O</a:t>
            </a:r>
            <a:r>
              <a:rPr lang="en-US" sz="2400" dirty="0"/>
              <a:t>(l)+ 2</a:t>
            </a:r>
            <a:r>
              <a:rPr lang="en-US" sz="3200" dirty="0"/>
              <a:t>CO</a:t>
            </a:r>
            <a:r>
              <a:rPr lang="en-US" sz="2400" dirty="0"/>
              <a:t>2(g)</a:t>
            </a:r>
            <a:endParaRPr lang="bn-BD" sz="2400" dirty="0"/>
          </a:p>
        </p:txBody>
      </p:sp>
      <p:sp>
        <p:nvSpPr>
          <p:cNvPr id="21" name="Rectangle 20"/>
          <p:cNvSpPr/>
          <p:nvPr/>
        </p:nvSpPr>
        <p:spPr>
          <a:xfrm>
            <a:off x="588136" y="3130660"/>
            <a:ext cx="6984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ধাতব অক্সাইড ও হাইড্রক্সাইডের সাথে বিক্রিয়া;-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19464" y="3810000"/>
            <a:ext cx="881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HCl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Mg(O</a:t>
            </a:r>
            <a:r>
              <a:rPr lang="en-US" sz="2800" dirty="0"/>
              <a:t>H)2</a:t>
            </a:r>
            <a:r>
              <a:rPr lang="en-US" sz="2400" dirty="0"/>
              <a:t>(s)          </a:t>
            </a:r>
            <a:r>
              <a:rPr lang="bn-BD" sz="2400" dirty="0"/>
              <a:t>    </a:t>
            </a:r>
            <a:r>
              <a:rPr lang="en-US" sz="2400" dirty="0"/>
              <a:t>  </a:t>
            </a:r>
            <a:r>
              <a:rPr lang="en-US" sz="3200" dirty="0"/>
              <a:t>MgCl</a:t>
            </a:r>
            <a:r>
              <a:rPr lang="en-US" sz="2400" dirty="0"/>
              <a:t>2(</a:t>
            </a:r>
            <a:r>
              <a:rPr lang="en-US" sz="2400" dirty="0" err="1"/>
              <a:t>aq</a:t>
            </a:r>
            <a:r>
              <a:rPr lang="en-US" sz="2400" dirty="0"/>
              <a:t>)  </a:t>
            </a:r>
            <a:r>
              <a:rPr lang="en-US" sz="3200" dirty="0"/>
              <a:t>+   H2O</a:t>
            </a:r>
            <a:r>
              <a:rPr lang="en-US" sz="2400" dirty="0"/>
              <a:t>(l)</a:t>
            </a:r>
            <a:endParaRPr lang="bn-BD" sz="2400" dirty="0"/>
          </a:p>
        </p:txBody>
      </p:sp>
      <p:sp>
        <p:nvSpPr>
          <p:cNvPr id="23" name="Rectangle 22"/>
          <p:cNvSpPr/>
          <p:nvPr/>
        </p:nvSpPr>
        <p:spPr>
          <a:xfrm>
            <a:off x="1371600" y="4572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H</a:t>
            </a:r>
            <a:r>
              <a:rPr lang="en-US" sz="2400" dirty="0"/>
              <a:t>2</a:t>
            </a:r>
            <a:r>
              <a:rPr lang="en-US" sz="2800" dirty="0"/>
              <a:t>SO4(</a:t>
            </a:r>
            <a:r>
              <a:rPr lang="en-US" sz="2800" dirty="0" err="1"/>
              <a:t>aq</a:t>
            </a:r>
            <a:r>
              <a:rPr lang="en-US" sz="2800" dirty="0"/>
              <a:t>) +</a:t>
            </a:r>
            <a:r>
              <a:rPr lang="en-US" sz="2800" dirty="0" err="1"/>
              <a:t>CuO</a:t>
            </a:r>
            <a:r>
              <a:rPr lang="en-US" sz="2800" dirty="0"/>
              <a:t>(s)           </a:t>
            </a:r>
            <a:r>
              <a:rPr lang="bn-BD" sz="2800" dirty="0"/>
              <a:t>    </a:t>
            </a:r>
            <a:r>
              <a:rPr lang="en-US" sz="2800" dirty="0"/>
              <a:t>CuSO4(</a:t>
            </a:r>
            <a:r>
              <a:rPr lang="en-US" sz="2800" dirty="0" err="1"/>
              <a:t>aq</a:t>
            </a:r>
            <a:r>
              <a:rPr lang="en-US" sz="2800" dirty="0"/>
              <a:t>)  + H</a:t>
            </a:r>
            <a:r>
              <a:rPr lang="en-US" sz="2400" dirty="0"/>
              <a:t>2</a:t>
            </a:r>
            <a:r>
              <a:rPr lang="en-US" sz="2800" dirty="0"/>
              <a:t>O(l)</a:t>
            </a:r>
            <a:endParaRPr lang="bn-BD" sz="2800" dirty="0"/>
          </a:p>
        </p:txBody>
      </p:sp>
      <p:sp>
        <p:nvSpPr>
          <p:cNvPr id="25" name="Rectangle 24"/>
          <p:cNvSpPr/>
          <p:nvPr/>
        </p:nvSpPr>
        <p:spPr>
          <a:xfrm>
            <a:off x="1513974" y="521083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HNO</a:t>
            </a:r>
            <a:r>
              <a:rPr lang="en-US" sz="2400" dirty="0"/>
              <a:t>3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+</a:t>
            </a:r>
            <a:r>
              <a:rPr lang="en-US" sz="2800" dirty="0" err="1"/>
              <a:t>CuO</a:t>
            </a:r>
            <a:r>
              <a:rPr lang="en-US" sz="2800" dirty="0"/>
              <a:t>(s)          </a:t>
            </a:r>
            <a:r>
              <a:rPr lang="bn-BD" sz="2800" dirty="0"/>
              <a:t>  </a:t>
            </a:r>
            <a:r>
              <a:rPr lang="en-US" sz="2800" dirty="0"/>
              <a:t> CuNO</a:t>
            </a:r>
            <a:r>
              <a:rPr lang="en-US" sz="2400" dirty="0"/>
              <a:t>3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 + H</a:t>
            </a:r>
            <a:r>
              <a:rPr lang="en-US" sz="2400" dirty="0"/>
              <a:t>2</a:t>
            </a:r>
            <a:r>
              <a:rPr lang="en-US" sz="2800" dirty="0"/>
              <a:t>O(l)</a:t>
            </a:r>
            <a:endParaRPr lang="bn-BD" sz="2800" dirty="0"/>
          </a:p>
        </p:txBody>
      </p:sp>
    </p:spTree>
    <p:extLst>
      <p:ext uri="{BB962C8B-B14F-4D97-AF65-F5344CB8AC3E}">
        <p14:creationId xmlns:p14="http://schemas.microsoft.com/office/powerpoint/2010/main" val="1519721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1" grpId="0"/>
      <p:bldP spid="22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658" y="2110770"/>
            <a:ext cx="6056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HCl</a:t>
            </a:r>
            <a:r>
              <a:rPr lang="bn-BD" sz="2000" b="1" dirty="0"/>
              <a:t>(</a:t>
            </a:r>
            <a:r>
              <a:rPr lang="en-US" sz="2400" b="1" dirty="0"/>
              <a:t>g) </a:t>
            </a:r>
            <a:r>
              <a:rPr lang="en-US" sz="2800" b="1" dirty="0"/>
              <a:t>+</a:t>
            </a:r>
            <a:r>
              <a:rPr lang="bn-BD" sz="2800" b="1" dirty="0"/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/>
              <a:t>                </a:t>
            </a:r>
            <a:r>
              <a:rPr lang="en-US" sz="2800" b="1" dirty="0" err="1"/>
              <a:t>HCl</a:t>
            </a:r>
            <a:r>
              <a:rPr lang="en-US" sz="2800" b="1" dirty="0"/>
              <a:t>(</a:t>
            </a:r>
            <a:r>
              <a:rPr lang="en-US" sz="2800" b="1" dirty="0" err="1"/>
              <a:t>aq</a:t>
            </a:r>
            <a:r>
              <a:rPr lang="en-US" sz="2800" b="1" dirty="0"/>
              <a:t>)  </a:t>
            </a:r>
            <a:endParaRPr lang="bn-BD" sz="2800" b="1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5342149" y="4312757"/>
            <a:ext cx="473299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990600"/>
            <a:ext cx="8229600" cy="609600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জলীয় দ্রবনে এসিড সমুহ সম্পুর্ণরূপে আয়নিত হয় ও হাইড্রোজেন আয়ন উৎপন্ন হয়।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4429828" y="2989776"/>
            <a:ext cx="533400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945297" y="2372380"/>
            <a:ext cx="396852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342479" y="3774027"/>
            <a:ext cx="391732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77252" y="2694869"/>
                <a:ext cx="703749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</a:rPr>
                  <a:t>HCl(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+ 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Cl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¯(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</a:t>
                </a:r>
                <a:endParaRPr lang="bn-B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252" y="2694869"/>
                <a:ext cx="7037495" cy="523220"/>
              </a:xfrm>
              <a:prstGeom prst="rect">
                <a:avLst/>
              </a:prstGeom>
              <a:blipFill>
                <a:blip r:embed="rId2"/>
                <a:stretch>
                  <a:fillRect l="-1820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590760" y="3495209"/>
            <a:ext cx="6449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H</a:t>
            </a:r>
            <a:r>
              <a:rPr lang="en-US" sz="2400" b="1" dirty="0"/>
              <a:t>2</a:t>
            </a:r>
            <a:r>
              <a:rPr lang="en-US" sz="2800" b="1" dirty="0"/>
              <a:t>SO</a:t>
            </a:r>
            <a:r>
              <a:rPr lang="en-US" sz="2400" b="1" dirty="0"/>
              <a:t>4</a:t>
            </a:r>
            <a:r>
              <a:rPr lang="bn-BD" sz="2000" b="1" dirty="0"/>
              <a:t>(</a:t>
            </a:r>
            <a:r>
              <a:rPr lang="en-US" sz="2400" b="1" dirty="0"/>
              <a:t>g) </a:t>
            </a:r>
            <a:r>
              <a:rPr lang="en-US" sz="2800" b="1" dirty="0"/>
              <a:t>+</a:t>
            </a:r>
            <a:r>
              <a:rPr lang="bn-BD" sz="2800" b="1" dirty="0"/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/>
              <a:t>                H</a:t>
            </a:r>
            <a:r>
              <a:rPr lang="en-US" sz="2400" b="1" dirty="0"/>
              <a:t>2</a:t>
            </a:r>
            <a:r>
              <a:rPr lang="en-US" sz="2800" b="1" dirty="0"/>
              <a:t>SO</a:t>
            </a:r>
            <a:r>
              <a:rPr lang="en-US" sz="2400" b="1" dirty="0"/>
              <a:t>4</a:t>
            </a:r>
            <a:r>
              <a:rPr lang="en-US" sz="2800" b="1" dirty="0"/>
              <a:t>(</a:t>
            </a:r>
            <a:r>
              <a:rPr lang="en-US" sz="2800" b="1" dirty="0" err="1"/>
              <a:t>aq</a:t>
            </a:r>
            <a:r>
              <a:rPr lang="en-US" sz="2800" b="1" dirty="0"/>
              <a:t>)  </a:t>
            </a:r>
            <a:endParaRPr lang="bn-BD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31844" y="4035637"/>
                <a:ext cx="82298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</a:rPr>
                  <a:t>H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SO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                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+  SO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4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²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¯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</a:t>
                </a:r>
                <a:endParaRPr lang="bn-B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844" y="4035637"/>
                <a:ext cx="8229817" cy="646331"/>
              </a:xfrm>
              <a:prstGeom prst="rect">
                <a:avLst/>
              </a:prstGeom>
              <a:blipFill>
                <a:blip r:embed="rId3"/>
                <a:stretch>
                  <a:fillRect l="-155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605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821" y="441323"/>
            <a:ext cx="754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অ্যামোনিয়াম যৌগের সাথে ক্ষারের বিক্রিয়া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072" y="983331"/>
            <a:ext cx="990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2</a:t>
            </a:r>
            <a:r>
              <a:rPr lang="en-US" sz="2400" b="1" dirty="0"/>
              <a:t>NH4Cl(</a:t>
            </a:r>
            <a:r>
              <a:rPr lang="en-US" sz="2400" b="1" dirty="0" err="1"/>
              <a:t>aq</a:t>
            </a:r>
            <a:r>
              <a:rPr lang="en-US" sz="2400" b="1" dirty="0"/>
              <a:t>) +</a:t>
            </a:r>
            <a:r>
              <a:rPr lang="en-US" sz="2400" b="1" dirty="0" err="1"/>
              <a:t>Ca</a:t>
            </a:r>
            <a:r>
              <a:rPr lang="en-US" sz="2400" b="1" dirty="0"/>
              <a:t>(OH)2(</a:t>
            </a:r>
            <a:r>
              <a:rPr lang="en-US" sz="2400" b="1" dirty="0" err="1"/>
              <a:t>aq</a:t>
            </a:r>
            <a:r>
              <a:rPr lang="en-US" sz="2400" b="1" dirty="0"/>
              <a:t>)       </a:t>
            </a:r>
            <a:r>
              <a:rPr lang="bn-BD" sz="2400" b="1" dirty="0"/>
              <a:t> </a:t>
            </a:r>
            <a:r>
              <a:rPr lang="en-US" sz="2400" b="1" dirty="0"/>
              <a:t> </a:t>
            </a:r>
            <a:r>
              <a:rPr lang="bn-BD" sz="2400" b="1" dirty="0"/>
              <a:t>  </a:t>
            </a:r>
            <a:r>
              <a:rPr lang="en-US" sz="2400" b="1" dirty="0"/>
              <a:t>   </a:t>
            </a:r>
            <a:r>
              <a:rPr lang="bn-BD" sz="2400" b="1" dirty="0"/>
              <a:t> </a:t>
            </a:r>
            <a:r>
              <a:rPr lang="en-US" sz="2400" b="1" dirty="0"/>
              <a:t>NH3(g)  + </a:t>
            </a:r>
            <a:r>
              <a:rPr lang="en-US" sz="3200" b="1" dirty="0"/>
              <a:t>2</a:t>
            </a:r>
            <a:r>
              <a:rPr lang="en-US" sz="2400" b="1" dirty="0"/>
              <a:t>H2O(l)+ CaCl2(</a:t>
            </a:r>
            <a:r>
              <a:rPr lang="en-US" sz="2400" b="1" dirty="0" err="1"/>
              <a:t>aq</a:t>
            </a:r>
            <a:r>
              <a:rPr lang="en-US" sz="2400" b="1" dirty="0"/>
              <a:t>)</a:t>
            </a:r>
            <a:endParaRPr lang="bn-BD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81215" y="5867192"/>
            <a:ext cx="712138" cy="7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537284" y="3429000"/>
            <a:ext cx="712138" cy="7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16583" y="2025305"/>
            <a:ext cx="712138" cy="7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249422" y="1315232"/>
            <a:ext cx="61087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4072" y="1659559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NH4Cl(</a:t>
            </a:r>
            <a:r>
              <a:rPr lang="en-US" sz="2400" b="1" dirty="0" err="1"/>
              <a:t>aq</a:t>
            </a:r>
            <a:r>
              <a:rPr lang="en-US" sz="2400" b="1" dirty="0"/>
              <a:t>) +</a:t>
            </a:r>
            <a:r>
              <a:rPr lang="en-US" sz="2400" b="1" dirty="0" err="1"/>
              <a:t>NaOH</a:t>
            </a:r>
            <a:r>
              <a:rPr lang="en-US" sz="2400" b="1" dirty="0"/>
              <a:t>(</a:t>
            </a:r>
            <a:r>
              <a:rPr lang="en-US" sz="2400" b="1" dirty="0" err="1"/>
              <a:t>aq</a:t>
            </a:r>
            <a:r>
              <a:rPr lang="en-US" sz="2400" b="1" dirty="0"/>
              <a:t>)       </a:t>
            </a:r>
            <a:r>
              <a:rPr lang="bn-BD" sz="2400" b="1" dirty="0"/>
              <a:t> </a:t>
            </a:r>
            <a:r>
              <a:rPr lang="en-US" sz="2400" b="1" dirty="0"/>
              <a:t> </a:t>
            </a:r>
            <a:r>
              <a:rPr lang="bn-BD" sz="2400" b="1" dirty="0"/>
              <a:t>  </a:t>
            </a:r>
            <a:r>
              <a:rPr lang="en-US" sz="2400" b="1" dirty="0"/>
              <a:t>   </a:t>
            </a:r>
            <a:r>
              <a:rPr lang="bn-BD" sz="2400" b="1" dirty="0"/>
              <a:t> </a:t>
            </a:r>
            <a:r>
              <a:rPr lang="en-US" sz="2400" b="1" dirty="0"/>
              <a:t>NH3(g)  + </a:t>
            </a:r>
            <a:r>
              <a:rPr lang="en-US" sz="3200" b="1" dirty="0"/>
              <a:t>2</a:t>
            </a:r>
            <a:r>
              <a:rPr lang="en-US" sz="2400" b="1" dirty="0"/>
              <a:t>H2O(l)+ </a:t>
            </a:r>
            <a:r>
              <a:rPr lang="en-US" sz="2400" b="1" dirty="0" err="1"/>
              <a:t>NaCl</a:t>
            </a:r>
            <a:r>
              <a:rPr lang="en-US" sz="2400" b="1" dirty="0"/>
              <a:t>(</a:t>
            </a:r>
            <a:r>
              <a:rPr lang="en-US" sz="2400" b="1" dirty="0" err="1"/>
              <a:t>aq</a:t>
            </a:r>
            <a:r>
              <a:rPr lang="en-US" sz="2400" b="1" dirty="0"/>
              <a:t>)</a:t>
            </a:r>
            <a:endParaRPr lang="bn-BD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02596" y="3199167"/>
            <a:ext cx="8915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H</a:t>
            </a:r>
            <a:r>
              <a:rPr lang="en-US" sz="2400" b="1" dirty="0"/>
              <a:t>2</a:t>
            </a:r>
            <a:r>
              <a:rPr lang="en-US" sz="2800" b="1" dirty="0"/>
              <a:t>SO4(</a:t>
            </a:r>
            <a:r>
              <a:rPr lang="en-US" sz="2800" b="1" dirty="0" err="1"/>
              <a:t>aq</a:t>
            </a:r>
            <a:r>
              <a:rPr lang="en-US" sz="2800" b="1" dirty="0"/>
              <a:t>) +</a:t>
            </a:r>
            <a:r>
              <a:rPr lang="en-US" sz="2800" b="1" dirty="0" err="1"/>
              <a:t>CuO</a:t>
            </a:r>
            <a:r>
              <a:rPr lang="en-US" sz="2800" b="1" dirty="0"/>
              <a:t>(s)           </a:t>
            </a:r>
            <a:r>
              <a:rPr lang="bn-BD" sz="2800" b="1" dirty="0"/>
              <a:t>    </a:t>
            </a:r>
            <a:r>
              <a:rPr lang="en-US" sz="2800" b="1" dirty="0"/>
              <a:t>CuSO4(</a:t>
            </a:r>
            <a:r>
              <a:rPr lang="en-US" sz="2800" b="1" dirty="0" err="1"/>
              <a:t>aq</a:t>
            </a:r>
            <a:r>
              <a:rPr lang="en-US" sz="2800" b="1" dirty="0"/>
              <a:t>)  + H</a:t>
            </a:r>
            <a:r>
              <a:rPr lang="en-US" sz="2400" b="1" dirty="0"/>
              <a:t>2</a:t>
            </a:r>
            <a:r>
              <a:rPr lang="en-US" sz="2800" b="1" dirty="0"/>
              <a:t>O(l)</a:t>
            </a:r>
            <a:endParaRPr lang="bn-BD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83974" y="2423756"/>
            <a:ext cx="891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 সাথে ক্ষারের বিক্রিয়া (প্রশমন বিক্রিয়া)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178" y="3845534"/>
            <a:ext cx="784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 রাসায়নিক ধর্মে পানির ভূমিকা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1150" y="4579871"/>
                <a:ext cx="74765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</a:rPr>
                  <a:t>KOH</a:t>
                </a:r>
                <a:r>
                  <a:rPr lang="bn-BD" sz="20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s)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+</a:t>
                </a:r>
                <a:r>
                  <a:rPr lang="bn-BD" sz="28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+  OH¯(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       </a:t>
                </a:r>
                <a:endParaRPr lang="bn-B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0" y="4579871"/>
                <a:ext cx="7476544" cy="523220"/>
              </a:xfrm>
              <a:prstGeom prst="rect">
                <a:avLst/>
              </a:prstGeom>
              <a:blipFill>
                <a:blip r:embed="rId2"/>
                <a:stretch>
                  <a:fillRect l="-1713" t="-1744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0093" y="5613059"/>
                <a:ext cx="74676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tx1"/>
                    </a:solidFill>
                  </a:rPr>
                  <a:t>NaOH</a:t>
                </a:r>
                <a:r>
                  <a:rPr lang="bn-BD" sz="20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s)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+</a:t>
                </a:r>
                <a:r>
                  <a:rPr lang="bn-BD" sz="2800" b="1" dirty="0">
                    <a:solidFill>
                      <a:schemeClr val="tx1"/>
                    </a:solidFill>
                  </a:rPr>
                  <a:t> </a:t>
                </a:r>
                <a:r>
                  <a:rPr lang="bn-BD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𝑵𝒂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+  OH¯(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aq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         </a:t>
                </a:r>
                <a:endParaRPr lang="bn-BD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3" y="5613059"/>
                <a:ext cx="7467601" cy="523220"/>
              </a:xfrm>
              <a:prstGeom prst="rect">
                <a:avLst/>
              </a:prstGeom>
              <a:blipFill>
                <a:blip r:embed="rId3"/>
                <a:stretch>
                  <a:fillRect l="-1633" t="-1860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3000504" y="4908031"/>
            <a:ext cx="528861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545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33DF28-AF03-4776-A6D9-7B173D2674F7}"/>
              </a:ext>
            </a:extLst>
          </p:cNvPr>
          <p:cNvSpPr/>
          <p:nvPr/>
        </p:nvSpPr>
        <p:spPr>
          <a:xfrm>
            <a:off x="4430333" y="502277"/>
            <a:ext cx="491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 ANSI" panose="02000000000000000000" pitchFamily="2" charset="0"/>
              </a:rPr>
              <a:t>wk¶K cwiwPwZ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2FA8C-ABD2-4A7B-963B-6F99009E8714}"/>
              </a:ext>
            </a:extLst>
          </p:cNvPr>
          <p:cNvSpPr txBox="1"/>
          <p:nvPr/>
        </p:nvSpPr>
        <p:spPr>
          <a:xfrm>
            <a:off x="356315" y="3050524"/>
            <a:ext cx="11436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Siyam Rupali ANSI" panose="02000000000000000000" pitchFamily="2" charset="0"/>
              </a:rPr>
              <a:t>bvg t †mwjg BD Avn‡g`</a:t>
            </a:r>
            <a:endParaRPr lang="en-US" sz="3200" dirty="0">
              <a:latin typeface="Siyam Rupali ANSI" panose="02000000000000000000" pitchFamily="2" charset="0"/>
            </a:endParaRPr>
          </a:p>
          <a:p>
            <a:r>
              <a:rPr lang="bn-IN" sz="3200" dirty="0">
                <a:latin typeface="Siyam Rupali ANSI" panose="02000000000000000000" pitchFamily="2" charset="0"/>
              </a:rPr>
              <a:t>we Gm wm (Abvm© )</a:t>
            </a:r>
          </a:p>
          <a:p>
            <a:r>
              <a:rPr lang="bn-IN" sz="3200" dirty="0">
                <a:latin typeface="Siyam Rupali ANSI" panose="02000000000000000000" pitchFamily="2" charset="0"/>
              </a:rPr>
              <a:t>Gg Gm wm (Dw™¢`) cÖ_g †kªYx</a:t>
            </a:r>
          </a:p>
          <a:p>
            <a:r>
              <a:rPr lang="bn-IN" sz="3200" dirty="0">
                <a:latin typeface="Siyam Rupali ANSI" panose="02000000000000000000" pitchFamily="2" charset="0"/>
              </a:rPr>
              <a:t>AvB wm wU cÖ_g †kªYx</a:t>
            </a:r>
          </a:p>
          <a:p>
            <a:endParaRPr lang="bn-IN" sz="3200" dirty="0">
              <a:latin typeface="Siyam Rupali ANSI" panose="02000000000000000000" pitchFamily="2" charset="0"/>
            </a:endParaRPr>
          </a:p>
          <a:p>
            <a:endParaRPr lang="bn-IN" dirty="0">
              <a:latin typeface="Siyam Rupali ANSI" panose="02000000000000000000" pitchFamily="2" charset="0"/>
            </a:endParaRPr>
          </a:p>
          <a:p>
            <a:endParaRPr lang="en-US" dirty="0">
              <a:latin typeface="Siyam Rupali ANSI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17459-DFB7-4D2C-BD68-5362860DE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13" y="2060621"/>
            <a:ext cx="5493022" cy="36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9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72107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এসিডের </a:t>
            </a:r>
            <a:r>
              <a:rPr lang="en-US" sz="4400" dirty="0" err="1">
                <a:solidFill>
                  <a:srgbClr val="00B0F0"/>
                </a:solidFill>
              </a:rPr>
              <a:t>ব্যবহার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3" name="Picture 2" descr="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23" y="1561374"/>
            <a:ext cx="2905126" cy="1968675"/>
          </a:xfrm>
          <a:prstGeom prst="rect">
            <a:avLst/>
          </a:prstGeom>
        </p:spPr>
      </p:pic>
      <p:pic>
        <p:nvPicPr>
          <p:cNvPr id="4" name="Picture 3" descr="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427" y="1295162"/>
            <a:ext cx="2653145" cy="1882878"/>
          </a:xfrm>
          <a:prstGeom prst="rect">
            <a:avLst/>
          </a:prstGeom>
        </p:spPr>
      </p:pic>
      <p:pic>
        <p:nvPicPr>
          <p:cNvPr id="5" name="Picture 4" descr="লেব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3" y="1561374"/>
            <a:ext cx="2878932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03" y="3804183"/>
            <a:ext cx="267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রোগ প্রতিরোধে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799" y="3700790"/>
            <a:ext cx="309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প্রশাধণী সামগ্রীতে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8924" y="3654624"/>
            <a:ext cx="309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খাদ্যের পচন রোধে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91650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এছাড়াও আরও অনেক কাজে এসিড ব্যবহৃত হয়</a:t>
            </a:r>
          </a:p>
        </p:txBody>
      </p:sp>
    </p:spTree>
    <p:extLst>
      <p:ext uri="{BB962C8B-B14F-4D97-AF65-F5344CB8AC3E}">
        <p14:creationId xmlns:p14="http://schemas.microsoft.com/office/powerpoint/2010/main" val="2848973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00200"/>
            <a:ext cx="4648200" cy="838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460" y="3069554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</a:rPr>
              <a:t> 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</a:rPr>
              <a:t>এসিডের ৩টি ধর্ম লিখ</a:t>
            </a:r>
            <a:r>
              <a:rPr lang="bn-BD" sz="3200" b="1" dirty="0">
                <a:ln/>
              </a:rPr>
              <a:t>।</a:t>
            </a:r>
          </a:p>
          <a:p>
            <a:r>
              <a:rPr lang="bn-BD" sz="3200" b="1" dirty="0">
                <a:ln/>
              </a:rPr>
              <a:t>   </a:t>
            </a:r>
          </a:p>
          <a:p>
            <a:r>
              <a:rPr lang="bn-BD" sz="3200" b="1" dirty="0">
                <a:ln/>
              </a:rPr>
              <a:t>    </a:t>
            </a:r>
          </a:p>
        </p:txBody>
      </p:sp>
      <p:sp>
        <p:nvSpPr>
          <p:cNvPr id="6" name="Oval 5"/>
          <p:cNvSpPr/>
          <p:nvPr/>
        </p:nvSpPr>
        <p:spPr>
          <a:xfrm>
            <a:off x="2133600" y="3124200"/>
            <a:ext cx="273132" cy="35625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00200"/>
            <a:ext cx="4648200" cy="838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7460" y="3069554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</a:rPr>
              <a:t> 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 এক দলে ৫ জন মিলে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>
                <a:ln/>
              </a:rPr>
              <a:t>এসিডের ৩টি ধর্ম লিখ</a:t>
            </a:r>
            <a:r>
              <a:rPr lang="bn-BD" sz="3200" b="1" dirty="0">
                <a:ln/>
              </a:rPr>
              <a:t>।</a:t>
            </a:r>
          </a:p>
          <a:p>
            <a:r>
              <a:rPr lang="bn-BD" sz="3200" b="1" dirty="0">
                <a:ln/>
              </a:rPr>
              <a:t>   </a:t>
            </a:r>
          </a:p>
          <a:p>
            <a:r>
              <a:rPr lang="bn-BD" sz="3200" b="1" dirty="0">
                <a:ln/>
              </a:rPr>
              <a:t>    </a:t>
            </a:r>
          </a:p>
        </p:txBody>
      </p:sp>
      <p:sp>
        <p:nvSpPr>
          <p:cNvPr id="6" name="Oval 5"/>
          <p:cNvSpPr/>
          <p:nvPr/>
        </p:nvSpPr>
        <p:spPr>
          <a:xfrm>
            <a:off x="2133600" y="3124200"/>
            <a:ext cx="273132" cy="35625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743200" y="685800"/>
            <a:ext cx="6629400" cy="5486400"/>
          </a:xfrm>
          <a:prstGeom prst="star24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4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EB591-A582-48BA-BEBF-5997A77AA701}"/>
              </a:ext>
            </a:extLst>
          </p:cNvPr>
          <p:cNvSpPr txBox="1"/>
          <p:nvPr/>
        </p:nvSpPr>
        <p:spPr>
          <a:xfrm>
            <a:off x="1017431" y="1004552"/>
            <a:ext cx="1043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iyam Rupali ANSI" panose="02000000000000000000" pitchFamily="2" charset="0"/>
              </a:rPr>
              <a:t> </a:t>
            </a:r>
            <a:r>
              <a:rPr lang="bn-IN" sz="4400" dirty="0">
                <a:latin typeface="Siyam Rupali ANSI" panose="02000000000000000000" pitchFamily="2" charset="0"/>
              </a:rPr>
              <a:t>cvV cwiwPwZ</a:t>
            </a:r>
            <a:endParaRPr lang="en-US" sz="4400" dirty="0">
              <a:latin typeface="Siyam Rupali ANSI" panose="02000000000000000000" pitchFamily="2" charset="0"/>
            </a:endParaRPr>
          </a:p>
          <a:p>
            <a:pPr algn="ctr"/>
            <a:r>
              <a:rPr lang="en-US" sz="4400" dirty="0">
                <a:latin typeface="Siyam Rupali ANSI" panose="02000000000000000000" pitchFamily="2" charset="0"/>
              </a:rPr>
              <a:t> </a:t>
            </a:r>
          </a:p>
          <a:p>
            <a:r>
              <a:rPr lang="en-US" sz="4400" dirty="0">
                <a:latin typeface="Siyam Rupali ANSI" panose="02000000000000000000" pitchFamily="2" charset="0"/>
              </a:rPr>
              <a:t>†kªYx t beg I `kg</a:t>
            </a:r>
          </a:p>
          <a:p>
            <a:r>
              <a:rPr lang="en-US" sz="4400" dirty="0">
                <a:latin typeface="Siyam Rupali ANSI" panose="02000000000000000000" pitchFamily="2" charset="0"/>
              </a:rPr>
              <a:t>Aa¨vq t beg</a:t>
            </a:r>
            <a:endParaRPr lang="bn-IN" sz="4400" dirty="0">
              <a:latin typeface="Siyam Rupali ANSI" panose="02000000000000000000" pitchFamily="2" charset="0"/>
            </a:endParaRPr>
          </a:p>
          <a:p>
            <a:pPr marL="274320" lvl="0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এসিড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সমতা</a:t>
            </a:r>
          </a:p>
          <a:p>
            <a:pPr marL="274320" lvl="0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বিশেষ পাঠঃ এসিড ও ক্ষার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7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ঙ্গু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61" y="2819400"/>
            <a:ext cx="3261038" cy="1790374"/>
          </a:xfrm>
          <a:prstGeom prst="rect">
            <a:avLst/>
          </a:prstGeom>
        </p:spPr>
      </p:pic>
      <p:pic>
        <p:nvPicPr>
          <p:cNvPr id="3" name="Picture 2" descr="কমল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692" y="4267202"/>
            <a:ext cx="2626216" cy="1587024"/>
          </a:xfrm>
          <a:prstGeom prst="rect">
            <a:avLst/>
          </a:prstGeom>
        </p:spPr>
      </p:pic>
      <p:pic>
        <p:nvPicPr>
          <p:cNvPr id="4" name="Picture 3" descr="করমচ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2" y="4705250"/>
            <a:ext cx="2492867" cy="1432073"/>
          </a:xfrm>
          <a:prstGeom prst="rect">
            <a:avLst/>
          </a:prstGeom>
        </p:spPr>
      </p:pic>
      <p:pic>
        <p:nvPicPr>
          <p:cNvPr id="5" name="Picture 4" descr="টমেট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094" y="78205"/>
            <a:ext cx="2869814" cy="1721889"/>
          </a:xfrm>
          <a:prstGeom prst="rect">
            <a:avLst/>
          </a:prstGeom>
        </p:spPr>
      </p:pic>
      <p:pic>
        <p:nvPicPr>
          <p:cNvPr id="6" name="Picture 5" descr="লেব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2" y="178229"/>
            <a:ext cx="2869815" cy="1681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3602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করমচা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14904" y="60465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কমলা লেবু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22961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লেবু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71467" y="206757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টমেটো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80999" y="51904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আঙ্গুর ফল</a:t>
            </a:r>
          </a:p>
        </p:txBody>
      </p:sp>
    </p:spTree>
    <p:extLst>
      <p:ext uri="{BB962C8B-B14F-4D97-AF65-F5344CB8AC3E}">
        <p14:creationId xmlns:p14="http://schemas.microsoft.com/office/powerpoint/2010/main" val="3966233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pic>
        <p:nvPicPr>
          <p:cNvPr id="6" name="Picture 5" descr="244px-Acetic_ac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426" y="1100962"/>
            <a:ext cx="3478368" cy="4958525"/>
          </a:xfrm>
          <a:prstGeom prst="rect">
            <a:avLst/>
          </a:prstGeom>
        </p:spPr>
      </p:pic>
      <p:pic>
        <p:nvPicPr>
          <p:cNvPr id="7" name="Picture 6" descr="Acid-Reflux-1-263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1766" y="211192"/>
            <a:ext cx="3211268" cy="2661870"/>
          </a:xfrm>
          <a:prstGeom prst="rect">
            <a:avLst/>
          </a:prstGeom>
        </p:spPr>
      </p:pic>
      <p:pic>
        <p:nvPicPr>
          <p:cNvPr id="8" name="Picture 7" descr="acid-reflux-symptoms disease ph acidity alkalinity foods high in acid fruits sweeteners coffee tea diet nutrition biochemistry stomach acid tums calcium carbon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1763" y="3853230"/>
            <a:ext cx="3211269" cy="24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3165" y="1066800"/>
            <a:ext cx="6687035" cy="7431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ভিডিও ক্লিপটি লক্ষ্য কর</a:t>
            </a:r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008599"/>
              </p:ext>
            </p:extLst>
          </p:nvPr>
        </p:nvGraphicFramePr>
        <p:xfrm>
          <a:off x="2554044" y="3429000"/>
          <a:ext cx="66452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2493000" imgH="491040" progId="Package">
                  <p:embed/>
                </p:oleObj>
              </mc:Choice>
              <mc:Fallback>
                <p:oleObj name="Packager Shell Object" showAsIcon="1" r:id="rId3" imgW="2493000" imgH="49104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4044" y="3429000"/>
                        <a:ext cx="6645275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6786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609600"/>
            <a:ext cx="4551059" cy="1371599"/>
          </a:xfrm>
          <a:noFill/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prstTxWarp prst="textSto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2667000"/>
            <a:ext cx="9906000" cy="26906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just">
              <a:spcBef>
                <a:spcPct val="0"/>
              </a:spcBef>
              <a:defRPr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যে যৌগের অণুতে প্রতিস্থাপনীয় হাইড্রোজেন আছে এই প্রতিস্থাপনীয় হাইড্রোজেন ধাতু বা ধাতুর ন্যায় ক্রিয়াশীল যৌগমূলক দ্বারা আংশিক বা সম্পূর্ণরূপে প্রতিস্থাপিত হয়ে লবণ ও পানি উৎপন্ন করে তাকে অম্ল বা এসিড বলে।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26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67251"/>
            <a:ext cx="6781800" cy="1495032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prstTxWarp prst="textStop">
              <a:avLst/>
            </a:prstTxWarp>
            <a:norm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আণবিক গঠন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7" name="Picture 6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906" y="2428376"/>
            <a:ext cx="3323502" cy="2876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3578423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094" y="331134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Cl</a:t>
            </a:r>
          </a:p>
        </p:txBody>
      </p:sp>
      <p:pic>
        <p:nvPicPr>
          <p:cNvPr id="15" name="Picture 14" descr="H2S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134699" y="1333154"/>
            <a:ext cx="3143738" cy="46790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96924" y="248956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0" y="4038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886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194" y="587057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হাইড্রোক্লোরিক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50297" y="569780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সালফিউরিক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94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7" grpId="0"/>
      <p:bldP spid="19" grpId="0"/>
      <p:bldP spid="20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74572" y="3251676"/>
            <a:ext cx="7315200" cy="3352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spcBef>
                <a:spcPct val="0"/>
              </a:spcBef>
              <a:defRPr/>
            </a:pP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41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41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100" dirty="0">
                <a:latin typeface="NikoshBAN" pitchFamily="2" charset="0"/>
                <a:ea typeface="+mj-ea"/>
                <a:cs typeface="NikoshBAN" pitchFamily="2" charset="0"/>
              </a:rPr>
              <a:t>১। এসিটিক এসিড</a:t>
            </a:r>
            <a:r>
              <a:rPr lang="en-US" sz="4100" dirty="0">
                <a:latin typeface="NikoshBAN" pitchFamily="2" charset="0"/>
                <a:ea typeface="+mj-ea"/>
                <a:cs typeface="NikoshBAN" pitchFamily="2" charset="0"/>
              </a:rPr>
              <a:t>  -   </a:t>
            </a:r>
            <a:r>
              <a:rPr lang="en-US" sz="4100" dirty="0"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lang="en-US" sz="4100" baseline="-25000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4100" dirty="0">
                <a:latin typeface="Times New Roman" pitchFamily="18" charset="0"/>
                <a:ea typeface="+mj-ea"/>
                <a:cs typeface="Times New Roman" pitchFamily="18" charset="0"/>
              </a:rPr>
              <a:t>COOH</a:t>
            </a:r>
          </a:p>
          <a:p>
            <a:pPr algn="ctr">
              <a:spcBef>
                <a:spcPct val="0"/>
              </a:spcBef>
              <a:defRPr/>
            </a:pPr>
            <a:endParaRPr lang="bn-BD" sz="41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100" dirty="0">
                <a:latin typeface="NikoshBAN" pitchFamily="2" charset="0"/>
                <a:ea typeface="+mj-ea"/>
                <a:cs typeface="NikoshBAN" pitchFamily="2" charset="0"/>
              </a:rPr>
              <a:t>২। কার্বনিক এসিড</a:t>
            </a:r>
            <a:r>
              <a:rPr lang="en-US" sz="4100" dirty="0">
                <a:latin typeface="NikoshBAN" pitchFamily="2" charset="0"/>
                <a:ea typeface="+mj-ea"/>
                <a:cs typeface="NikoshBAN" pitchFamily="2" charset="0"/>
              </a:rPr>
              <a:t>   - </a:t>
            </a:r>
            <a:r>
              <a:rPr lang="bn-BD" sz="41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100" dirty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4100" baseline="-2500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4100" dirty="0">
                <a:latin typeface="Times New Roman" pitchFamily="18" charset="0"/>
                <a:ea typeface="+mj-ea"/>
                <a:cs typeface="Times New Roman" pitchFamily="18" charset="0"/>
              </a:rPr>
              <a:t>CO</a:t>
            </a:r>
            <a:r>
              <a:rPr lang="en-US" sz="4100" baseline="-25000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</a:p>
          <a:p>
            <a:pPr algn="ctr">
              <a:spcBef>
                <a:spcPct val="0"/>
              </a:spcBef>
              <a:defRPr/>
            </a:pPr>
            <a:endParaRPr lang="en-US" sz="4100" baseline="-25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100" dirty="0">
                <a:latin typeface="NikoshBAN" pitchFamily="2" charset="0"/>
                <a:ea typeface="+mj-ea"/>
                <a:cs typeface="NikoshBAN" pitchFamily="2" charset="0"/>
              </a:rPr>
              <a:t>৩। সাইট্রিক এসিড</a:t>
            </a:r>
            <a:endParaRPr lang="en-US" sz="41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100" dirty="0">
              <a:latin typeface="NikoshBAN" pitchFamily="2" charset="0"/>
              <a:ea typeface="+mj-ea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100" dirty="0">
                <a:latin typeface="NikoshBAN" pitchFamily="2" charset="0"/>
                <a:cs typeface="NikoshBAN" pitchFamily="2" charset="0"/>
              </a:rPr>
              <a:t>৪। অক্সালিক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>
                <a:latin typeface="NikoshBAN" pitchFamily="2" charset="0"/>
                <a:cs typeface="NikoshBAN" pitchFamily="2" charset="0"/>
              </a:rPr>
              <a:t>এসিড  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COOH - COOH</a:t>
            </a:r>
          </a:p>
          <a:p>
            <a:pPr algn="ctr">
              <a:spcBef>
                <a:spcPct val="0"/>
              </a:spcBef>
              <a:defRPr/>
            </a:pP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bn-BD" sz="41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endParaRPr lang="bn-BD" sz="4400" dirty="0">
              <a:latin typeface="NikoshBAN" pitchFamily="2" charset="0"/>
              <a:ea typeface="+mj-ea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n-US" sz="44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9515D-F431-4AC5-A420-FD55B41EBDFE}"/>
              </a:ext>
            </a:extLst>
          </p:cNvPr>
          <p:cNvSpPr txBox="1"/>
          <p:nvPr/>
        </p:nvSpPr>
        <p:spPr>
          <a:xfrm>
            <a:off x="3129567" y="637263"/>
            <a:ext cx="9285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iyam Rupali ANSI" panose="02000000000000000000" pitchFamily="2" charset="0"/>
              </a:rPr>
              <a:t>    `ye©j GwmW</a:t>
            </a:r>
          </a:p>
          <a:p>
            <a:endParaRPr lang="en-US" dirty="0">
              <a:latin typeface="Siyam Rupali ANS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663</Words>
  <Application>Microsoft Office PowerPoint</Application>
  <PresentationFormat>Widescreen</PresentationFormat>
  <Paragraphs>118</Paragraphs>
  <Slides>23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NikoshBAN</vt:lpstr>
      <vt:lpstr>Siyam Rupali ANSI</vt:lpstr>
      <vt:lpstr>Times New Roman</vt:lpstr>
      <vt:lpstr>Vrinda</vt:lpstr>
      <vt:lpstr>Wingdings</vt:lpstr>
      <vt:lpstr>Wingdings 2</vt:lpstr>
      <vt:lpstr>Celestial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সংজ্ঞা</vt:lpstr>
      <vt:lpstr>আণবিক গঠন</vt:lpstr>
      <vt:lpstr>PowerPoint Presentation</vt:lpstr>
      <vt:lpstr>PowerPoint Presentation</vt:lpstr>
      <vt:lpstr>PowerPoint Presentation</vt:lpstr>
      <vt:lpstr>PowerPoint Presentation</vt:lpstr>
      <vt:lpstr>ক্ষারকের উদাহরণ</vt:lpstr>
      <vt:lpstr>ক্ষারের উদাহরণ</vt:lpstr>
      <vt:lpstr> ক্ষারকের আণবিক গঠন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creativity</dc:creator>
  <cp:lastModifiedBy>creativity</cp:lastModifiedBy>
  <cp:revision>21</cp:revision>
  <dcterms:created xsi:type="dcterms:W3CDTF">2018-04-27T17:06:59Z</dcterms:created>
  <dcterms:modified xsi:type="dcterms:W3CDTF">2018-04-28T02:00:30Z</dcterms:modified>
</cp:coreProperties>
</file>