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61" r:id="rId3"/>
    <p:sldId id="262" r:id="rId4"/>
    <p:sldId id="265" r:id="rId5"/>
    <p:sldId id="267" r:id="rId6"/>
    <p:sldId id="268" r:id="rId7"/>
    <p:sldId id="269" r:id="rId8"/>
    <p:sldId id="270" r:id="rId9"/>
    <p:sldId id="272" r:id="rId10"/>
    <p:sldId id="274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3" d="100"/>
          <a:sy n="43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1B674-6572-485C-B0FF-DDD502503AB0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90111-938B-4D64-B633-B070DA7F0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04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90111-938B-4D64-B633-B070DA7F08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37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90111-938B-4D64-B633-B070DA7F08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79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685800"/>
            <a:ext cx="600075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3843868"/>
            <a:ext cx="48006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8467"/>
            <a:ext cx="28575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91546"/>
            <a:ext cx="456049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228600"/>
            <a:ext cx="371475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32279"/>
            <a:ext cx="3639742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609602"/>
            <a:ext cx="325754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94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006600"/>
            <a:ext cx="64008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4495800"/>
            <a:ext cx="64008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685801"/>
            <a:ext cx="3703241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685801"/>
            <a:ext cx="370085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82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685800"/>
            <a:ext cx="348734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1270529"/>
            <a:ext cx="3703241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685800"/>
            <a:ext cx="349885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1262062"/>
            <a:ext cx="3696891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766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88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05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685800"/>
            <a:ext cx="27432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685800"/>
            <a:ext cx="44577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2209800"/>
            <a:ext cx="27432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806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447800"/>
            <a:ext cx="451485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914400"/>
            <a:ext cx="2460731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777067"/>
            <a:ext cx="4516041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87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533400"/>
            <a:ext cx="8114109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843867"/>
            <a:ext cx="6228158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79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114800"/>
            <a:ext cx="6401991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712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685800"/>
            <a:ext cx="6858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3429000"/>
            <a:ext cx="64008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4301068"/>
            <a:ext cx="64008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81222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76860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1370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3429000"/>
            <a:ext cx="64008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5132981"/>
            <a:ext cx="640199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50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685800"/>
            <a:ext cx="6858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3928534"/>
            <a:ext cx="64008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978400"/>
            <a:ext cx="64008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81222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solidFill>
                  <a:prstClr val="white"/>
                </a:solidFill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76860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8000" dirty="0">
                <a:solidFill>
                  <a:prstClr val="white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9263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685800"/>
            <a:ext cx="75438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3928534"/>
            <a:ext cx="64008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4766733"/>
            <a:ext cx="64008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24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641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685800"/>
            <a:ext cx="154305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685800"/>
            <a:ext cx="58674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569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963334"/>
            <a:ext cx="2236394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4487333"/>
            <a:ext cx="64008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685801"/>
            <a:ext cx="64008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6172201"/>
            <a:ext cx="120015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262D0F9-F629-4401-B031-2ECE5D0359C2}" type="datetimeFigureOut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10/12/2019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6172201"/>
            <a:ext cx="565785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5578476"/>
            <a:ext cx="856684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821F950-B0E5-4159-8D20-2518EB0AE71A}" type="slidenum">
              <a:rPr lang="en-US" smtClean="0">
                <a:solidFill>
                  <a:srgbClr val="537D0B">
                    <a:lumMod val="50000"/>
                  </a:srgbClr>
                </a:solidFill>
              </a:rPr>
              <a:pPr/>
              <a:t>‹#›</a:t>
            </a:fld>
            <a:endParaRPr lang="en-US">
              <a:solidFill>
                <a:srgbClr val="537D0B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930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192391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65187"/>
              </p:ext>
            </p:extLst>
          </p:nvPr>
        </p:nvGraphicFramePr>
        <p:xfrm>
          <a:off x="0" y="5867400"/>
          <a:ext cx="9143999" cy="9906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Maldaha GPS\Picture\IMG_20150808_1009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31534"/>
            <a:ext cx="1905000" cy="2362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674095"/>
              </p:ext>
            </p:extLst>
          </p:nvPr>
        </p:nvGraphicFramePr>
        <p:xfrm>
          <a:off x="8610600" y="990600"/>
          <a:ext cx="533400" cy="4876800"/>
        </p:xfrm>
        <a:graphic>
          <a:graphicData uri="http://schemas.openxmlformats.org/drawingml/2006/table">
            <a:tbl>
              <a:tblPr/>
              <a:tblGrid>
                <a:gridCol w="533400"/>
              </a:tblGrid>
              <a:tr h="487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838315"/>
              </p:ext>
            </p:extLst>
          </p:nvPr>
        </p:nvGraphicFramePr>
        <p:xfrm>
          <a:off x="1752600" y="1003610"/>
          <a:ext cx="4876800" cy="4863790"/>
        </p:xfrm>
        <a:graphic>
          <a:graphicData uri="http://schemas.openxmlformats.org/drawingml/2006/table">
            <a:tbl>
              <a:tblPr/>
              <a:tblGrid>
                <a:gridCol w="4876800"/>
              </a:tblGrid>
              <a:tr h="4863790">
                <a:tc>
                  <a:txBody>
                    <a:bodyPr/>
                    <a:lstStyle/>
                    <a:p>
                      <a:r>
                        <a:rPr lang="bn-IN" sz="4400" dirty="0" smtClean="0">
                          <a:latin typeface="NikoshBAN" pitchFamily="2" charset="0"/>
                          <a:cs typeface="NikoshBAN" pitchFamily="2" charset="0"/>
                        </a:rPr>
                        <a:t>   মাল্টিমিডিয়া</a:t>
                      </a:r>
                      <a:r>
                        <a:rPr lang="bn-IN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শ্রেণিকক্ষে</a:t>
                      </a:r>
                    </a:p>
                    <a:p>
                      <a:r>
                        <a:rPr lang="bn-IN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      স্বাগত জানাচ্ছি – </a:t>
                      </a:r>
                    </a:p>
                    <a:p>
                      <a:r>
                        <a:rPr lang="bn-IN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আমি –</a:t>
                      </a:r>
                    </a:p>
                    <a:p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মোঃ তাজুল ইসলাম</a:t>
                      </a:r>
                      <a:endParaRPr lang="bn-IN" sz="2400" baseline="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প্রধান শিক্ষক</a:t>
                      </a:r>
                    </a:p>
                    <a:p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মালদহ স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প্রা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বিদ্যালয়</a:t>
                      </a:r>
                    </a:p>
                    <a:p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নবাবগঞ্জ , দিনাজপুর ।</a:t>
                      </a:r>
                    </a:p>
                    <a:p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মোবাইল ফোন নং-০১৭৫৭৬৪৮৪৪৯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Picture 2" descr="D:\Content\Content Picture\etc\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:\Content\Content Picture\etc\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0"/>
            <a:ext cx="4571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09358"/>
              </p:ext>
            </p:extLst>
          </p:nvPr>
        </p:nvGraphicFramePr>
        <p:xfrm>
          <a:off x="2317603" y="1752600"/>
          <a:ext cx="2285999" cy="914400"/>
        </p:xfrm>
        <a:graphic>
          <a:graphicData uri="http://schemas.openxmlformats.org/drawingml/2006/table">
            <a:tbl>
              <a:tblPr/>
              <a:tblGrid>
                <a:gridCol w="2285999"/>
              </a:tblGrid>
              <a:tr h="914400">
                <a:tc>
                  <a:txBody>
                    <a:bodyPr/>
                    <a:lstStyle/>
                    <a:p>
                      <a:r>
                        <a:rPr lang="bn-IN" sz="5400" dirty="0" smtClean="0">
                          <a:latin typeface="NikoshBAN" pitchFamily="2" charset="0"/>
                          <a:cs typeface="NikoshBAN" pitchFamily="2" charset="0"/>
                        </a:rPr>
                        <a:t>শুভেচ্ছা</a:t>
                      </a:r>
                      <a:endParaRPr lang="en-US" sz="5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76225"/>
              </p:ext>
            </p:extLst>
          </p:nvPr>
        </p:nvGraphicFramePr>
        <p:xfrm>
          <a:off x="4603604" y="1790700"/>
          <a:ext cx="2285996" cy="914400"/>
        </p:xfrm>
        <a:graphic>
          <a:graphicData uri="http://schemas.openxmlformats.org/drawingml/2006/table">
            <a:tbl>
              <a:tblPr/>
              <a:tblGrid>
                <a:gridCol w="2285996"/>
              </a:tblGrid>
              <a:tr h="876300">
                <a:tc>
                  <a:txBody>
                    <a:bodyPr/>
                    <a:lstStyle/>
                    <a:p>
                      <a:r>
                        <a:rPr lang="bn-IN" baseline="0" dirty="0" smtClean="0"/>
                        <a:t> </a:t>
                      </a:r>
                      <a:r>
                        <a:rPr lang="bn-IN" sz="5400" baseline="0" dirty="0" smtClean="0">
                          <a:latin typeface="NikoshBAN" pitchFamily="2" charset="0"/>
                          <a:cs typeface="NikoshBAN" pitchFamily="2" charset="0"/>
                        </a:rPr>
                        <a:t>বিনিময়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932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9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8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8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8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8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8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330959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057530"/>
              </p:ext>
            </p:extLst>
          </p:nvPr>
        </p:nvGraphicFramePr>
        <p:xfrm>
          <a:off x="0" y="5715000"/>
          <a:ext cx="9143999" cy="11430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1143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Content Placeholder 4" descr="flower03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" y="990600"/>
            <a:ext cx="3886194" cy="4876800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037067"/>
              </p:ext>
            </p:extLst>
          </p:nvPr>
        </p:nvGraphicFramePr>
        <p:xfrm>
          <a:off x="8608740" y="990600"/>
          <a:ext cx="535259" cy="4874941"/>
        </p:xfrm>
        <a:graphic>
          <a:graphicData uri="http://schemas.openxmlformats.org/drawingml/2006/table">
            <a:tbl>
              <a:tblPr/>
              <a:tblGrid>
                <a:gridCol w="535259"/>
              </a:tblGrid>
              <a:tr h="48749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166000"/>
              </p:ext>
            </p:extLst>
          </p:nvPr>
        </p:nvGraphicFramePr>
        <p:xfrm>
          <a:off x="3886201" y="1516566"/>
          <a:ext cx="3200400" cy="579120"/>
        </p:xfrm>
        <a:graphic>
          <a:graphicData uri="http://schemas.openxmlformats.org/drawingml/2006/table">
            <a:tbl>
              <a:tblPr/>
              <a:tblGrid>
                <a:gridCol w="3200400"/>
              </a:tblGrid>
              <a:tr h="540834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রোমান সংখ্যা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– 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IX 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(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নয়)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877292"/>
              </p:ext>
            </p:extLst>
          </p:nvPr>
        </p:nvGraphicFramePr>
        <p:xfrm>
          <a:off x="5410200" y="2118732"/>
          <a:ext cx="2362200" cy="914400"/>
        </p:xfrm>
        <a:graphic>
          <a:graphicData uri="http://schemas.openxmlformats.org/drawingml/2006/table">
            <a:tbl>
              <a:tblPr/>
              <a:tblGrid>
                <a:gridCol w="2362200"/>
              </a:tblGrid>
              <a:tr h="91440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এখন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হলো 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S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754353"/>
              </p:ext>
            </p:extLst>
          </p:nvPr>
        </p:nvGraphicFramePr>
        <p:xfrm>
          <a:off x="7086600" y="2074127"/>
          <a:ext cx="1633654" cy="758283"/>
        </p:xfrm>
        <a:graphic>
          <a:graphicData uri="http://schemas.openxmlformats.org/drawingml/2006/table">
            <a:tbl>
              <a:tblPr/>
              <a:tblGrid>
                <a:gridCol w="1633654"/>
              </a:tblGrid>
              <a:tr h="75828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IX 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(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ছয়)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637691"/>
              </p:ext>
            </p:extLst>
          </p:nvPr>
        </p:nvGraphicFramePr>
        <p:xfrm>
          <a:off x="3886200" y="3200401"/>
          <a:ext cx="2590800" cy="761999"/>
        </p:xfrm>
        <a:graphic>
          <a:graphicData uri="http://schemas.openxmlformats.org/drawingml/2006/table">
            <a:tbl>
              <a:tblPr/>
              <a:tblGrid>
                <a:gridCol w="2590800"/>
              </a:tblGrid>
              <a:tr h="761999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ইংরেজি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সংখ্যা –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174318"/>
              </p:ext>
            </p:extLst>
          </p:nvPr>
        </p:nvGraphicFramePr>
        <p:xfrm>
          <a:off x="4114800" y="4192859"/>
          <a:ext cx="2819397" cy="988741"/>
        </p:xfrm>
        <a:graphic>
          <a:graphicData uri="http://schemas.openxmlformats.org/drawingml/2006/table">
            <a:tbl>
              <a:tblPr/>
              <a:tblGrid>
                <a:gridCol w="2819397"/>
              </a:tblGrid>
              <a:tr h="988741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উল্টিয়ে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দেই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হলো -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6264259" y="3075057"/>
            <a:ext cx="6699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cap="all" dirty="0">
                <a:ln w="3175" cmpd="sng">
                  <a:noFill/>
                </a:ln>
                <a:solidFill>
                  <a:prstClr val="white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000" cap="all" dirty="0">
                <a:ln w="3175" cmpd="sng">
                  <a:noFill/>
                </a:ln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97250"/>
              </p:ext>
            </p:extLst>
          </p:nvPr>
        </p:nvGraphicFramePr>
        <p:xfrm>
          <a:off x="6934198" y="3075057"/>
          <a:ext cx="1524001" cy="707886"/>
        </p:xfrm>
        <a:graphic>
          <a:graphicData uri="http://schemas.openxmlformats.org/drawingml/2006/table">
            <a:tbl>
              <a:tblPr/>
              <a:tblGrid>
                <a:gridCol w="1524001"/>
              </a:tblGrid>
              <a:tr h="707886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(Nine)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 rot="10597453" flipV="1">
            <a:off x="6600705" y="4043494"/>
            <a:ext cx="2083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cap="all" dirty="0" smtClean="0">
                <a:ln w="3175" cmpd="sng">
                  <a:noFill/>
                </a:ln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</a:t>
            </a:r>
            <a:r>
              <a:rPr lang="bn-IN" sz="4000" cap="all" dirty="0" smtClean="0">
                <a:ln w="3175" cmpd="sng">
                  <a:noFill/>
                </a:ln>
                <a:solidFill>
                  <a:prstClr val="white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(</a:t>
            </a:r>
            <a:r>
              <a:rPr lang="en-US" sz="3200" cap="all" dirty="0" smtClean="0">
                <a:ln w="3175" cmpd="sng">
                  <a:noFill/>
                </a:ln>
                <a:solidFill>
                  <a:prstClr val="white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Six</a:t>
            </a:r>
            <a:r>
              <a:rPr lang="en-US" sz="4000" cap="all" dirty="0" smtClean="0">
                <a:ln w="3175" cmpd="sng">
                  <a:noFill/>
                </a:ln>
                <a:solidFill>
                  <a:prstClr val="white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14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038924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747701"/>
              </p:ext>
            </p:extLst>
          </p:nvPr>
        </p:nvGraphicFramePr>
        <p:xfrm>
          <a:off x="0" y="5791200"/>
          <a:ext cx="9143999" cy="10668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Content\Content Picture\etc\lk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3048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994560"/>
              </p:ext>
            </p:extLst>
          </p:nvPr>
        </p:nvGraphicFramePr>
        <p:xfrm>
          <a:off x="2743200" y="990601"/>
          <a:ext cx="6289288" cy="1066800"/>
        </p:xfrm>
        <a:graphic>
          <a:graphicData uri="http://schemas.openxmlformats.org/drawingml/2006/table">
            <a:tbl>
              <a:tblPr/>
              <a:tblGrid>
                <a:gridCol w="6289288"/>
              </a:tblGrid>
              <a:tr h="1061224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      শিশুটি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অসুস্থ , হাসপাতালে ।</a:t>
                      </a:r>
                    </a:p>
                    <a:p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শিশুটির কী ধরনের রোগ হতে পারে ?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052689"/>
              </p:ext>
            </p:extLst>
          </p:nvPr>
        </p:nvGraphicFramePr>
        <p:xfrm>
          <a:off x="3200400" y="2667000"/>
          <a:ext cx="1676400" cy="723900"/>
        </p:xfrm>
        <a:graphic>
          <a:graphicData uri="http://schemas.openxmlformats.org/drawingml/2006/table">
            <a:tbl>
              <a:tblPr/>
              <a:tblGrid>
                <a:gridCol w="1676400"/>
              </a:tblGrid>
              <a:tr h="723900">
                <a:tc>
                  <a:txBody>
                    <a:bodyPr/>
                    <a:lstStyle/>
                    <a:p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ডায়রিয়া!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939631"/>
              </p:ext>
            </p:extLst>
          </p:nvPr>
        </p:nvGraphicFramePr>
        <p:xfrm>
          <a:off x="4648201" y="2667000"/>
          <a:ext cx="1676400" cy="723900"/>
        </p:xfrm>
        <a:graphic>
          <a:graphicData uri="http://schemas.openxmlformats.org/drawingml/2006/table">
            <a:tbl>
              <a:tblPr/>
              <a:tblGrid>
                <a:gridCol w="1676400"/>
              </a:tblGrid>
              <a:tr h="723900">
                <a:tc>
                  <a:txBody>
                    <a:bodyPr/>
                    <a:lstStyle/>
                    <a:p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কলেরা!!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525913"/>
              </p:ext>
            </p:extLst>
          </p:nvPr>
        </p:nvGraphicFramePr>
        <p:xfrm>
          <a:off x="6248400" y="2667000"/>
          <a:ext cx="3048000" cy="723900"/>
        </p:xfrm>
        <a:graphic>
          <a:graphicData uri="http://schemas.openxmlformats.org/drawingml/2006/table">
            <a:tbl>
              <a:tblPr/>
              <a:tblGrid>
                <a:gridCol w="3048000"/>
              </a:tblGrid>
              <a:tr h="72390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পানিবাহিত রোগ !!!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889541"/>
              </p:ext>
            </p:extLst>
          </p:nvPr>
        </p:nvGraphicFramePr>
        <p:xfrm>
          <a:off x="3048000" y="4170556"/>
          <a:ext cx="6096000" cy="1360449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1360449">
                <a:tc>
                  <a:txBody>
                    <a:bodyPr/>
                    <a:lstStyle/>
                    <a:p>
                      <a:r>
                        <a:rPr lang="bn-IN" sz="4000" dirty="0" smtClean="0">
                          <a:latin typeface="NikoshBAN" pitchFamily="2" charset="0"/>
                          <a:cs typeface="NikoshBAN" pitchFamily="2" charset="0"/>
                        </a:rPr>
                        <a:t>হ্যাঁ</a:t>
                      </a:r>
                      <a:r>
                        <a:rPr lang="bn-IN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, এটিকে পানিবাহিত রোগ বলা যায়।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58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467600" cy="1371600"/>
          </a:xfrm>
        </p:spPr>
        <p:txBody>
          <a:bodyPr>
            <a:norm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আজকের পাঠ -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পানিবাহিত রোগ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228387"/>
              </p:ext>
            </p:extLst>
          </p:nvPr>
        </p:nvGraphicFramePr>
        <p:xfrm>
          <a:off x="0" y="0"/>
          <a:ext cx="9144000" cy="10668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036055"/>
              </p:ext>
            </p:extLst>
          </p:nvPr>
        </p:nvGraphicFramePr>
        <p:xfrm>
          <a:off x="-1" y="5638800"/>
          <a:ext cx="9144001" cy="1219199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12191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823449"/>
              </p:ext>
            </p:extLst>
          </p:nvPr>
        </p:nvGraphicFramePr>
        <p:xfrm>
          <a:off x="380999" y="1905000"/>
          <a:ext cx="8562279" cy="2438400"/>
        </p:xfrm>
        <a:graphic>
          <a:graphicData uri="http://schemas.openxmlformats.org/drawingml/2006/table">
            <a:tbl>
              <a:tblPr/>
              <a:tblGrid>
                <a:gridCol w="8562279"/>
              </a:tblGrid>
              <a:tr h="243840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   </a:t>
                      </a:r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বিষয়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– প্রাথমিক বিজ্ঞান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   শ্রেণি – ৪র্থ  অধ্যায় – ৫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   পাঠ – স্বাস্থ্যবিধি 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   পাঠ্যাংশ – পানিবাহিত রোগ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   সময় – ৪০ মিনিট 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-457200" y="4495800"/>
            <a:ext cx="96012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 – </a:t>
            </a:r>
          </a:p>
          <a:p>
            <a:pPr algn="ctr"/>
            <a:r>
              <a:rPr lang="bn-IN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৯</a:t>
            </a:r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</a:t>
            </a:r>
            <a:r>
              <a:rPr lang="en-US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  পানিবাহিত রোগের ক্ষতিকর প্রভাব বর্ণনা করতে পারবে ।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81200"/>
            <a:ext cx="2286000" cy="205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915400" cy="2438400"/>
          </a:xfrm>
        </p:spPr>
        <p:txBody>
          <a:bodyPr>
            <a:norm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পানিবাহিত রোগ – জীবাণূ দ্বারা দূষিত পানির মাধ্যমে যে সকল রোগ      ছড়ায় তাদেরকে পানিবাহিত রোগ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561279"/>
              </p:ext>
            </p:extLst>
          </p:nvPr>
        </p:nvGraphicFramePr>
        <p:xfrm>
          <a:off x="0" y="-76200"/>
          <a:ext cx="9143999" cy="9144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899531"/>
              </p:ext>
            </p:extLst>
          </p:nvPr>
        </p:nvGraphicFramePr>
        <p:xfrm>
          <a:off x="0" y="5867400"/>
          <a:ext cx="9144000" cy="990599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9905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 rot="19876602">
            <a:off x="5596775" y="1381452"/>
            <a:ext cx="1148837" cy="8320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077728"/>
              </p:ext>
            </p:extLst>
          </p:nvPr>
        </p:nvGraphicFramePr>
        <p:xfrm>
          <a:off x="44605" y="2286001"/>
          <a:ext cx="9121697" cy="1447800"/>
        </p:xfrm>
        <a:graphic>
          <a:graphicData uri="http://schemas.openxmlformats.org/drawingml/2006/table">
            <a:tbl>
              <a:tblPr/>
              <a:tblGrid>
                <a:gridCol w="9121697"/>
              </a:tblGrid>
              <a:tr h="144780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 মানুষ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বা প্রাণীর মলমূত্র দ্বারা অনেক সময় পানি দূষিত হয়। মলমূত্রে রয়েছে জীবাণূ ।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   যেমন –ব্যাকটেরিয়া । দৈনন্দিন বিভিন্ন কাজে দূষিত পানি ব্যবহার করলে আমরা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পানিবাহিত রোগে আক্রান্ত হই । এসকল রোগ খুব সহজেই মানুষের মাঝে ছড়ায় 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 rot="19876602">
            <a:off x="434060" y="4568261"/>
            <a:ext cx="1148837" cy="8320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471049"/>
              </p:ext>
            </p:extLst>
          </p:nvPr>
        </p:nvGraphicFramePr>
        <p:xfrm>
          <a:off x="1561171" y="3962400"/>
          <a:ext cx="7471317" cy="2286000"/>
        </p:xfrm>
        <a:graphic>
          <a:graphicData uri="http://schemas.openxmlformats.org/drawingml/2006/table">
            <a:tbl>
              <a:tblPr/>
              <a:tblGrid>
                <a:gridCol w="7471317"/>
              </a:tblGrid>
              <a:tr h="213360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দূষিত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পানি বিভিন্ন ধরনের রোগ সৃষ্টি করতে পারে। যেমন-ডায়রিয়া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কলেরা, আমাশয়,জন্ডিস এবং টাইফয়েড ।   এসকল রোগ পাতলা পায়খানা,বমি,জ্বর ও পেটব্যথা সহ নানা সমস্যা সৃষ্টি করে। এমনকি এসব রোগ অনেক সময় রোগীর মৃত্যুও ঘটায় । </a:t>
                      </a:r>
                    </a:p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2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30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597599"/>
              </p:ext>
            </p:extLst>
          </p:nvPr>
        </p:nvGraphicFramePr>
        <p:xfrm>
          <a:off x="-1" y="-228600"/>
          <a:ext cx="9144001" cy="12192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1219200">
                <a:tc>
                  <a:txBody>
                    <a:bodyPr/>
                    <a:lstStyle/>
                    <a:p>
                      <a:endParaRPr lang="bn-IN" dirty="0" smtClean="0"/>
                    </a:p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                                                                                                 দূষিত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পানির মাধ্যমে আমাদের শরীরে জীবাণুর বিস্তার 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979354"/>
              </p:ext>
            </p:extLst>
          </p:nvPr>
        </p:nvGraphicFramePr>
        <p:xfrm>
          <a:off x="0" y="5791200"/>
          <a:ext cx="9143999" cy="10668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Content\Content Picture\etc\best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362200"/>
            <a:ext cx="2133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Content\Content Picture\etc\kjkj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43" y="990601"/>
            <a:ext cx="1537939" cy="203788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Content\Content Picture\etc\j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777" y="4742985"/>
            <a:ext cx="1656305" cy="1066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Content\Content Picture\etc\nm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64" y="3657601"/>
            <a:ext cx="2751796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Content\Content Picture\etc\jhjhj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70" y="990600"/>
            <a:ext cx="1390362" cy="266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Content\Content Picture\etc\dfdf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1"/>
            <a:ext cx="15049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>
            <a:endCxn id="1027" idx="2"/>
          </p:cNvCxnSpPr>
          <p:nvPr/>
        </p:nvCxnSpPr>
        <p:spPr>
          <a:xfrm flipV="1">
            <a:off x="2728564" y="2009544"/>
            <a:ext cx="1951579" cy="192939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728564" y="3831490"/>
            <a:ext cx="1950185" cy="13091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1028" idx="2"/>
          </p:cNvCxnSpPr>
          <p:nvPr/>
        </p:nvCxnSpPr>
        <p:spPr>
          <a:xfrm>
            <a:off x="2728564" y="3962400"/>
            <a:ext cx="1833213" cy="131398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026" idx="1"/>
          </p:cNvCxnSpPr>
          <p:nvPr/>
        </p:nvCxnSpPr>
        <p:spPr>
          <a:xfrm>
            <a:off x="6400800" y="3162300"/>
            <a:ext cx="609600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 descr="D:\Content\Content Picture\etc\jj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749" y="2974239"/>
            <a:ext cx="1341051" cy="176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232457"/>
              </p:ext>
            </p:extLst>
          </p:nvPr>
        </p:nvGraphicFramePr>
        <p:xfrm>
          <a:off x="3429000" y="1371600"/>
          <a:ext cx="1132777" cy="637943"/>
        </p:xfrm>
        <a:graphic>
          <a:graphicData uri="http://schemas.openxmlformats.org/drawingml/2006/table">
            <a:tbl>
              <a:tblPr/>
              <a:tblGrid>
                <a:gridCol w="1132777"/>
              </a:tblGrid>
              <a:tr h="637943"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পান করা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942372"/>
              </p:ext>
            </p:extLst>
          </p:nvPr>
        </p:nvGraphicFramePr>
        <p:xfrm>
          <a:off x="3352800" y="3122341"/>
          <a:ext cx="1327343" cy="557561"/>
        </p:xfrm>
        <a:graphic>
          <a:graphicData uri="http://schemas.openxmlformats.org/drawingml/2006/table">
            <a:tbl>
              <a:tblPr/>
              <a:tblGrid>
                <a:gridCol w="1327343"/>
              </a:tblGrid>
              <a:tr h="557561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স্পর্শ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করা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972989"/>
              </p:ext>
            </p:extLst>
          </p:nvPr>
        </p:nvGraphicFramePr>
        <p:xfrm>
          <a:off x="2877015" y="4619392"/>
          <a:ext cx="1605775" cy="867008"/>
        </p:xfrm>
        <a:graphic>
          <a:graphicData uri="http://schemas.openxmlformats.org/drawingml/2006/table">
            <a:tbl>
              <a:tblPr/>
              <a:tblGrid>
                <a:gridCol w="1605775"/>
              </a:tblGrid>
              <a:tr h="867008"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খাদ্য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তৈরি ও খাবার সময়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6400800" y="1219200"/>
            <a:ext cx="0" cy="43434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1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17140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14820"/>
              </p:ext>
            </p:extLst>
          </p:nvPr>
        </p:nvGraphicFramePr>
        <p:xfrm>
          <a:off x="0" y="5867400"/>
          <a:ext cx="9143999" cy="9906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Content\Content Picture\etc\gh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26193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Content\Content Picture\etc\llk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990600"/>
            <a:ext cx="20288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Content\Content Picture\etc\lklk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23622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Content\Content Picture\etc\hgh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990600"/>
            <a:ext cx="2133600" cy="150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Callout 2"/>
          <p:cNvSpPr/>
          <p:nvPr/>
        </p:nvSpPr>
        <p:spPr>
          <a:xfrm rot="16000886">
            <a:off x="-803015" y="3313933"/>
            <a:ext cx="3364953" cy="1735226"/>
          </a:xfrm>
          <a:prstGeom prst="wedgeEllipseCallout">
            <a:avLst>
              <a:gd name="adj1" fmla="val -1980"/>
              <a:gd name="adj2" fmla="val 94706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854461"/>
              </p:ext>
            </p:extLst>
          </p:nvPr>
        </p:nvGraphicFramePr>
        <p:xfrm>
          <a:off x="-1" y="3200399"/>
          <a:ext cx="1676401" cy="2209801"/>
        </p:xfrm>
        <a:graphic>
          <a:graphicData uri="http://schemas.openxmlformats.org/drawingml/2006/table">
            <a:tbl>
              <a:tblPr/>
              <a:tblGrid>
                <a:gridCol w="1676401"/>
              </a:tblGrid>
              <a:tr h="2209801">
                <a:tc>
                  <a:txBody>
                    <a:bodyPr/>
                    <a:lstStyle/>
                    <a:p>
                      <a:r>
                        <a:rPr lang="bn-IN" sz="20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শাপলা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দল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পলাশ দল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শিমুল দল</a:t>
                      </a:r>
                    </a:p>
                    <a:p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 জবা দল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47265"/>
              </p:ext>
            </p:extLst>
          </p:nvPr>
        </p:nvGraphicFramePr>
        <p:xfrm>
          <a:off x="2720898" y="2810107"/>
          <a:ext cx="6423102" cy="2408664"/>
        </p:xfrm>
        <a:graphic>
          <a:graphicData uri="http://schemas.openxmlformats.org/drawingml/2006/table">
            <a:tbl>
              <a:tblPr/>
              <a:tblGrid>
                <a:gridCol w="6423102"/>
              </a:tblGrid>
              <a:tr h="2408664">
                <a:tc>
                  <a:txBody>
                    <a:bodyPr/>
                    <a:lstStyle/>
                    <a:p>
                      <a:r>
                        <a:rPr lang="bn-IN" sz="4000" dirty="0" smtClean="0">
                          <a:latin typeface="NikoshBAN" pitchFamily="2" charset="0"/>
                          <a:cs typeface="NikoshBAN" pitchFamily="2" charset="0"/>
                        </a:rPr>
                        <a:t>     সকল দলের কাজ –</a:t>
                      </a:r>
                    </a:p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             </a:t>
                      </a:r>
                    </a:p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উপরের চিত্রের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সহায়তায় -                          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পানি দূষণের কারণসমূহের একটি তালিকা তৈরি কর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1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6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159953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47720"/>
              </p:ext>
            </p:extLst>
          </p:nvPr>
        </p:nvGraphicFramePr>
        <p:xfrm>
          <a:off x="0" y="5867400"/>
          <a:ext cx="9143999" cy="9906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254251"/>
              </p:ext>
            </p:extLst>
          </p:nvPr>
        </p:nvGraphicFramePr>
        <p:xfrm>
          <a:off x="1" y="1003610"/>
          <a:ext cx="9121698" cy="1005840"/>
        </p:xfrm>
        <a:graphic>
          <a:graphicData uri="http://schemas.openxmlformats.org/drawingml/2006/table">
            <a:tbl>
              <a:tblPr/>
              <a:tblGrid>
                <a:gridCol w="9121698"/>
              </a:tblGrid>
              <a:tr h="67279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              সহপাঠীদের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সাথে আলোচনা করে </a:t>
                      </a:r>
                      <a:endParaRPr lang="bn-IN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দূষিত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পানি কীভাবে আমাদের শরীরে প্রবেশ করে তার একটি প্রবাহ চিত্র তৈরি কর।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3124200" y="4572000"/>
            <a:ext cx="2514600" cy="1219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652477"/>
              </p:ext>
            </p:extLst>
          </p:nvPr>
        </p:nvGraphicFramePr>
        <p:xfrm>
          <a:off x="2286000" y="2057400"/>
          <a:ext cx="1219201" cy="381000"/>
        </p:xfrm>
        <a:graphic>
          <a:graphicData uri="http://schemas.openxmlformats.org/drawingml/2006/table">
            <a:tbl>
              <a:tblPr/>
              <a:tblGrid>
                <a:gridCol w="1219201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77873"/>
              </p:ext>
            </p:extLst>
          </p:nvPr>
        </p:nvGraphicFramePr>
        <p:xfrm>
          <a:off x="2286000" y="2819400"/>
          <a:ext cx="1219201" cy="381001"/>
        </p:xfrm>
        <a:graphic>
          <a:graphicData uri="http://schemas.openxmlformats.org/drawingml/2006/table">
            <a:tbl>
              <a:tblPr/>
              <a:tblGrid>
                <a:gridCol w="1219201"/>
              </a:tblGrid>
              <a:tr h="3810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5379"/>
              </p:ext>
            </p:extLst>
          </p:nvPr>
        </p:nvGraphicFramePr>
        <p:xfrm>
          <a:off x="2286001" y="3581400"/>
          <a:ext cx="1219200" cy="3810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410865"/>
              </p:ext>
            </p:extLst>
          </p:nvPr>
        </p:nvGraphicFramePr>
        <p:xfrm>
          <a:off x="4876800" y="3581400"/>
          <a:ext cx="1143000" cy="457200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457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735872"/>
              </p:ext>
            </p:extLst>
          </p:nvPr>
        </p:nvGraphicFramePr>
        <p:xfrm>
          <a:off x="4876800" y="2819400"/>
          <a:ext cx="1143000" cy="381000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76604"/>
              </p:ext>
            </p:extLst>
          </p:nvPr>
        </p:nvGraphicFramePr>
        <p:xfrm>
          <a:off x="4876800" y="2057400"/>
          <a:ext cx="1143000" cy="381000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3" name="Straight Arrow Connector 12"/>
          <p:cNvCxnSpPr>
            <a:endCxn id="7" idx="0"/>
          </p:cNvCxnSpPr>
          <p:nvPr/>
        </p:nvCxnSpPr>
        <p:spPr>
          <a:xfrm>
            <a:off x="2819400" y="2438400"/>
            <a:ext cx="76200" cy="3810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</p:cNvCxnSpPr>
          <p:nvPr/>
        </p:nvCxnSpPr>
        <p:spPr>
          <a:xfrm>
            <a:off x="2895600" y="3200401"/>
            <a:ext cx="190500" cy="45719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24200" y="3962400"/>
            <a:ext cx="533400" cy="7881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43550" y="2438400"/>
            <a:ext cx="0" cy="3810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9" idx="0"/>
          </p:cNvCxnSpPr>
          <p:nvPr/>
        </p:nvCxnSpPr>
        <p:spPr>
          <a:xfrm flipH="1">
            <a:off x="5448300" y="3200401"/>
            <a:ext cx="95250" cy="38099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2"/>
          </p:cNvCxnSpPr>
          <p:nvPr/>
        </p:nvCxnSpPr>
        <p:spPr>
          <a:xfrm flipH="1">
            <a:off x="5105400" y="4038600"/>
            <a:ext cx="342900" cy="71194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715895"/>
              </p:ext>
            </p:extLst>
          </p:nvPr>
        </p:nvGraphicFramePr>
        <p:xfrm>
          <a:off x="3390901" y="4861932"/>
          <a:ext cx="2057400" cy="776868"/>
        </p:xfrm>
        <a:graphic>
          <a:graphicData uri="http://schemas.openxmlformats.org/drawingml/2006/table">
            <a:tbl>
              <a:tblPr/>
              <a:tblGrid>
                <a:gridCol w="2057400"/>
              </a:tblGrid>
              <a:tr h="776868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আমাদের শরীর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1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677788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073500"/>
              </p:ext>
            </p:extLst>
          </p:nvPr>
        </p:nvGraphicFramePr>
        <p:xfrm>
          <a:off x="0" y="5867400"/>
          <a:ext cx="9143999" cy="9906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894054"/>
              </p:ext>
            </p:extLst>
          </p:nvPr>
        </p:nvGraphicFramePr>
        <p:xfrm>
          <a:off x="0" y="990600"/>
          <a:ext cx="2819400" cy="609600"/>
        </p:xfrm>
        <a:graphic>
          <a:graphicData uri="http://schemas.openxmlformats.org/drawingml/2006/table">
            <a:tbl>
              <a:tblPr/>
              <a:tblGrid>
                <a:gridCol w="2819400"/>
              </a:tblGrid>
              <a:tr h="60960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 শূন্যস্থান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পূরণ কর 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795414"/>
              </p:ext>
            </p:extLst>
          </p:nvPr>
        </p:nvGraphicFramePr>
        <p:xfrm>
          <a:off x="228600" y="1524000"/>
          <a:ext cx="8878229" cy="2133600"/>
        </p:xfrm>
        <a:graphic>
          <a:graphicData uri="http://schemas.openxmlformats.org/drawingml/2006/table">
            <a:tbl>
              <a:tblPr/>
              <a:tblGrid>
                <a:gridCol w="8878229"/>
              </a:tblGrid>
              <a:tr h="2133600">
                <a:tc>
                  <a:txBody>
                    <a:bodyPr/>
                    <a:lstStyle/>
                    <a:p>
                      <a:pPr marL="514350" indent="-514350">
                        <a:buAutoNum type="arabicParenR"/>
                      </a:pPr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                 দ্বারা দূষিত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পানির মাধ্যমে পানিবাহিত রোগ ছড়ায়।</a:t>
                      </a:r>
                    </a:p>
                    <a:p>
                      <a:pPr marL="514350" indent="-514350">
                        <a:buAutoNum type="arabicParenR" startAt="2"/>
                      </a:pPr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কলেরা, আমাশয়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এবং টাইফয়েড                        রোগ ।</a:t>
                      </a:r>
                    </a:p>
                    <a:p>
                      <a:pPr marL="0" indent="0">
                        <a:buNone/>
                      </a:pP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৩) পানিবাহিত রোগ খুব সহজেই                        মাঝে ছড়িয়ে পড়ে।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914400" y="1905000"/>
            <a:ext cx="15240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53000" y="2286000"/>
            <a:ext cx="20574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95800" y="2819400"/>
            <a:ext cx="19812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382501"/>
              </p:ext>
            </p:extLst>
          </p:nvPr>
        </p:nvGraphicFramePr>
        <p:xfrm>
          <a:off x="0" y="990600"/>
          <a:ext cx="3581400" cy="609600"/>
        </p:xfrm>
        <a:graphic>
          <a:graphicData uri="http://schemas.openxmlformats.org/drawingml/2006/table">
            <a:tbl>
              <a:tblPr/>
              <a:tblGrid>
                <a:gridCol w="3581400"/>
              </a:tblGrid>
              <a:tr h="60960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   উত্তর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মিলিয়ে দেখ 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779972"/>
              </p:ext>
            </p:extLst>
          </p:nvPr>
        </p:nvGraphicFramePr>
        <p:xfrm>
          <a:off x="758283" y="1447800"/>
          <a:ext cx="1828800" cy="838199"/>
        </p:xfrm>
        <a:graphic>
          <a:graphicData uri="http://schemas.openxmlformats.org/drawingml/2006/table">
            <a:tbl>
              <a:tblPr/>
              <a:tblGrid>
                <a:gridCol w="1828800"/>
              </a:tblGrid>
              <a:tr h="838199">
                <a:tc>
                  <a:txBody>
                    <a:bodyPr/>
                    <a:lstStyle/>
                    <a:p>
                      <a:r>
                        <a:rPr lang="bn-IN" sz="2400" b="1" dirty="0" smtClean="0"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  <a:r>
                        <a:rPr lang="bn-IN" sz="2800" b="1" dirty="0" smtClean="0">
                          <a:latin typeface="NikoshBAN" pitchFamily="2" charset="0"/>
                          <a:cs typeface="NikoshBAN" pitchFamily="2" charset="0"/>
                        </a:rPr>
                        <a:t>জীবাণু</a:t>
                      </a:r>
                      <a:endParaRPr lang="en-US" sz="24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45648"/>
              </p:ext>
            </p:extLst>
          </p:nvPr>
        </p:nvGraphicFramePr>
        <p:xfrm>
          <a:off x="4953000" y="1905000"/>
          <a:ext cx="2116872" cy="533400"/>
        </p:xfrm>
        <a:graphic>
          <a:graphicData uri="http://schemas.openxmlformats.org/drawingml/2006/table">
            <a:tbl>
              <a:tblPr/>
              <a:tblGrid>
                <a:gridCol w="2116872"/>
              </a:tblGrid>
              <a:tr h="53340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   পানিবাহিত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82645"/>
              </p:ext>
            </p:extLst>
          </p:nvPr>
        </p:nvGraphicFramePr>
        <p:xfrm>
          <a:off x="4953000" y="2286000"/>
          <a:ext cx="1219200" cy="533400"/>
        </p:xfrm>
        <a:graphic>
          <a:graphicData uri="http://schemas.openxmlformats.org/drawingml/2006/table">
            <a:tbl>
              <a:tblPr/>
              <a:tblGrid>
                <a:gridCol w="1219200"/>
              </a:tblGrid>
              <a:tr h="53340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মানুষের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740722"/>
              </p:ext>
            </p:extLst>
          </p:nvPr>
        </p:nvGraphicFramePr>
        <p:xfrm>
          <a:off x="381000" y="3546088"/>
          <a:ext cx="2971800" cy="579120"/>
        </p:xfrm>
        <a:graphic>
          <a:graphicData uri="http://schemas.openxmlformats.org/drawingml/2006/table">
            <a:tbl>
              <a:tblPr/>
              <a:tblGrid>
                <a:gridCol w="2971800"/>
              </a:tblGrid>
              <a:tr h="490653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সংক্ষেপে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উত্তর দাও -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368340"/>
              </p:ext>
            </p:extLst>
          </p:nvPr>
        </p:nvGraphicFramePr>
        <p:xfrm>
          <a:off x="0" y="4215160"/>
          <a:ext cx="5715000" cy="1118839"/>
        </p:xfrm>
        <a:graphic>
          <a:graphicData uri="http://schemas.openxmlformats.org/drawingml/2006/table">
            <a:tbl>
              <a:tblPr/>
              <a:tblGrid>
                <a:gridCol w="5715000"/>
              </a:tblGrid>
              <a:tr h="1118839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 ১) পানিবাহিত ৩টি রোগের নাম লেখ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।</a:t>
                      </a:r>
                    </a:p>
                    <a:p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২) কখন অবশ্যই আমাদের হাত ধুতে হবে ?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5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4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54505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317986"/>
              </p:ext>
            </p:extLst>
          </p:nvPr>
        </p:nvGraphicFramePr>
        <p:xfrm>
          <a:off x="0" y="5791200"/>
          <a:ext cx="9143999" cy="10668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1066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Content\Content Picture\etc\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41148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101109"/>
              </p:ext>
            </p:extLst>
          </p:nvPr>
        </p:nvGraphicFramePr>
        <p:xfrm>
          <a:off x="4114800" y="2895600"/>
          <a:ext cx="5181600" cy="2895600"/>
        </p:xfrm>
        <a:graphic>
          <a:graphicData uri="http://schemas.openxmlformats.org/drawingml/2006/table">
            <a:tbl>
              <a:tblPr/>
              <a:tblGrid>
                <a:gridCol w="5181600"/>
              </a:tblGrid>
              <a:tr h="289560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itchFamily="2" charset="0"/>
                          <a:cs typeface="NikoshBAN" pitchFamily="2" charset="0"/>
                        </a:rPr>
                        <a:t>    পানিদূষণ</a:t>
                      </a:r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রোধকল্পে তোমার এলাকার      জনগণকে কীভাবে সচেতন করা যায়- </a:t>
                      </a:r>
                    </a:p>
                    <a:p>
                      <a:r>
                        <a:rPr lang="bn-IN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     তার একটি তালিকা তৈরি কর ।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544175"/>
              </p:ext>
            </p:extLst>
          </p:nvPr>
        </p:nvGraphicFramePr>
        <p:xfrm>
          <a:off x="4616605" y="1137424"/>
          <a:ext cx="4415883" cy="1271239"/>
        </p:xfrm>
        <a:graphic>
          <a:graphicData uri="http://schemas.openxmlformats.org/drawingml/2006/table">
            <a:tbl>
              <a:tblPr/>
              <a:tblGrid>
                <a:gridCol w="4415883"/>
              </a:tblGrid>
              <a:tr h="1271239">
                <a:tc>
                  <a:txBody>
                    <a:bodyPr/>
                    <a:lstStyle/>
                    <a:p>
                      <a:r>
                        <a:rPr lang="bn-IN" sz="7200" dirty="0" smtClean="0">
                          <a:latin typeface="NikoshBAN" pitchFamily="2" charset="0"/>
                          <a:cs typeface="NikoshBAN" pitchFamily="2" charset="0"/>
                        </a:rPr>
                        <a:t> বাড়ির কাজ</a:t>
                      </a:r>
                      <a:endParaRPr lang="en-US" sz="7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71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677788"/>
              </p:ext>
            </p:extLst>
          </p:nvPr>
        </p:nvGraphicFramePr>
        <p:xfrm>
          <a:off x="-1" y="0"/>
          <a:ext cx="9144001" cy="990600"/>
        </p:xfrm>
        <a:graphic>
          <a:graphicData uri="http://schemas.openxmlformats.org/drawingml/2006/table">
            <a:tbl>
              <a:tblPr/>
              <a:tblGrid>
                <a:gridCol w="9144001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073500"/>
              </p:ext>
            </p:extLst>
          </p:nvPr>
        </p:nvGraphicFramePr>
        <p:xfrm>
          <a:off x="0" y="5867400"/>
          <a:ext cx="9143999" cy="990600"/>
        </p:xfrm>
        <a:graphic>
          <a:graphicData uri="http://schemas.openxmlformats.org/drawingml/2006/table">
            <a:tbl>
              <a:tblPr/>
              <a:tblGrid>
                <a:gridCol w="9143999"/>
              </a:tblGrid>
              <a:tr h="990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Content\Content Picture\etc\h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371600"/>
            <a:ext cx="3200399" cy="402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806893"/>
              </p:ext>
            </p:extLst>
          </p:nvPr>
        </p:nvGraphicFramePr>
        <p:xfrm>
          <a:off x="3048000" y="2341756"/>
          <a:ext cx="1295399" cy="1188720"/>
        </p:xfrm>
        <a:graphic>
          <a:graphicData uri="http://schemas.openxmlformats.org/drawingml/2006/table">
            <a:tbl>
              <a:tblPr/>
              <a:tblGrid>
                <a:gridCol w="1295399"/>
              </a:tblGrid>
              <a:tr h="847493">
                <a:tc>
                  <a:txBody>
                    <a:bodyPr/>
                    <a:lstStyle/>
                    <a:p>
                      <a:r>
                        <a:rPr lang="bn-IN" sz="7200" dirty="0" smtClean="0">
                          <a:latin typeface="NikoshBAN" pitchFamily="2" charset="0"/>
                          <a:cs typeface="NikoshBAN" pitchFamily="2" charset="0"/>
                        </a:rPr>
                        <a:t>ধন্য</a:t>
                      </a:r>
                      <a:endParaRPr lang="en-US" sz="7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386690"/>
              </p:ext>
            </p:extLst>
          </p:nvPr>
        </p:nvGraphicFramePr>
        <p:xfrm>
          <a:off x="4876800" y="3200400"/>
          <a:ext cx="1600200" cy="1271239"/>
        </p:xfrm>
        <a:graphic>
          <a:graphicData uri="http://schemas.openxmlformats.org/drawingml/2006/table">
            <a:tbl>
              <a:tblPr/>
              <a:tblGrid>
                <a:gridCol w="1600200"/>
              </a:tblGrid>
              <a:tr h="1271239">
                <a:tc>
                  <a:txBody>
                    <a:bodyPr/>
                    <a:lstStyle/>
                    <a:p>
                      <a:r>
                        <a:rPr lang="bn-IN" sz="7200" dirty="0" smtClean="0">
                          <a:latin typeface="NikoshBAN" pitchFamily="2" charset="0"/>
                          <a:cs typeface="NikoshBAN" pitchFamily="2" charset="0"/>
                        </a:rPr>
                        <a:t>বাদ</a:t>
                      </a:r>
                      <a:endParaRPr lang="en-US" sz="7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 descr="D:\Content\Content Picture\etc\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897" y="33454"/>
            <a:ext cx="4495801" cy="690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Content\Content Picture\etc\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676" y="33454"/>
            <a:ext cx="4669573" cy="690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490517"/>
              </p:ext>
            </p:extLst>
          </p:nvPr>
        </p:nvGraphicFramePr>
        <p:xfrm>
          <a:off x="3048000" y="2631688"/>
          <a:ext cx="2743200" cy="1188720"/>
        </p:xfrm>
        <a:graphic>
          <a:graphicData uri="http://schemas.openxmlformats.org/drawingml/2006/table">
            <a:tbl>
              <a:tblPr/>
              <a:tblGrid>
                <a:gridCol w="2743200"/>
              </a:tblGrid>
              <a:tr h="936702">
                <a:tc>
                  <a:txBody>
                    <a:bodyPr/>
                    <a:lstStyle/>
                    <a:p>
                      <a:r>
                        <a:rPr lang="en-US" sz="7200" dirty="0" smtClean="0">
                          <a:latin typeface="NikoshBAN" pitchFamily="2" charset="0"/>
                          <a:cs typeface="NikoshBAN" pitchFamily="2" charset="0"/>
                        </a:rPr>
                        <a:t>B </a:t>
                      </a:r>
                      <a:r>
                        <a:rPr lang="bn-IN" sz="7200" dirty="0" smtClean="0">
                          <a:latin typeface="NikoshBAN" pitchFamily="2" charset="0"/>
                          <a:cs typeface="NikoshBAN" pitchFamily="2" charset="0"/>
                        </a:rPr>
                        <a:t>দা</a:t>
                      </a:r>
                      <a:r>
                        <a:rPr lang="bn-IN" sz="7200" baseline="0" dirty="0" smtClean="0">
                          <a:latin typeface="NikoshBAN" pitchFamily="2" charset="0"/>
                          <a:cs typeface="NikoshBAN" pitchFamily="2" charset="0"/>
                        </a:rPr>
                        <a:t> য়</a:t>
                      </a:r>
                      <a:endParaRPr lang="en-US" sz="7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5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9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9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411</Words>
  <Application>Microsoft Office PowerPoint</Application>
  <PresentationFormat>On-screen Show (4:3)</PresentationFormat>
  <Paragraphs>72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1_Slice</vt:lpstr>
      <vt:lpstr>PowerPoint Presentation</vt:lpstr>
      <vt:lpstr>PowerPoint Presentation</vt:lpstr>
      <vt:lpstr>PowerPoint Presentation</vt:lpstr>
      <vt:lpstr>আজকের পাঠ - পানিবাহিত রোগ ।</vt:lpstr>
      <vt:lpstr>  পানিবাহিত রোগ – জীবাণূ দ্বারা দূষিত পানির মাধ্যমে যে সকল রোগ      ছড়ায় তাদেরকে পানিবাহিত রোগ বলে।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Maldaha GPS</dc:creator>
  <cp:lastModifiedBy>Maldaha GPS</cp:lastModifiedBy>
  <cp:revision>81</cp:revision>
  <dcterms:created xsi:type="dcterms:W3CDTF">2019-10-08T09:53:50Z</dcterms:created>
  <dcterms:modified xsi:type="dcterms:W3CDTF">2019-10-12T10:32:16Z</dcterms:modified>
</cp:coreProperties>
</file>