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61" r:id="rId2"/>
    <p:sldId id="260" r:id="rId3"/>
    <p:sldId id="256" r:id="rId4"/>
    <p:sldId id="257" r:id="rId5"/>
    <p:sldId id="272" r:id="rId6"/>
    <p:sldId id="273" r:id="rId7"/>
    <p:sldId id="279" r:id="rId8"/>
    <p:sldId id="274" r:id="rId9"/>
    <p:sldId id="263" r:id="rId10"/>
    <p:sldId id="277" r:id="rId11"/>
    <p:sldId id="276" r:id="rId12"/>
    <p:sldId id="275" r:id="rId13"/>
    <p:sldId id="262" r:id="rId14"/>
    <p:sldId id="278" r:id="rId15"/>
    <p:sldId id="271" r:id="rId16"/>
    <p:sldId id="269" r:id="rId17"/>
    <p:sldId id="268" r:id="rId18"/>
    <p:sldId id="267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513A14-0CDD-45C9-B6D6-E323B97BA16F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8563AF-5542-4738-B2F1-B1FC037E77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630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8563AF-5542-4738-B2F1-B1FC037E77A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942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8563AF-5542-4738-B2F1-B1FC037E77A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404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8563AF-5542-4738-B2F1-B1FC037E77A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8786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8563AF-5542-4738-B2F1-B1FC037E77A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1066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8563AF-5542-4738-B2F1-B1FC037E77A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4012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8563AF-5542-4738-B2F1-B1FC037E77A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1333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8563AF-5542-4738-B2F1-B1FC037E77A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9694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8563AF-5542-4738-B2F1-B1FC037E77A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861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07260-5169-4B43-9866-CC96BD6DF195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B1569-C1A7-486B-80EA-4D20B6BF69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841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07260-5169-4B43-9866-CC96BD6DF195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B1569-C1A7-486B-80EA-4D20B6BF69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141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07260-5169-4B43-9866-CC96BD6DF195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B1569-C1A7-486B-80EA-4D20B6BF69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098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07260-5169-4B43-9866-CC96BD6DF195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B1569-C1A7-486B-80EA-4D20B6BF69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567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07260-5169-4B43-9866-CC96BD6DF195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B1569-C1A7-486B-80EA-4D20B6BF69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944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07260-5169-4B43-9866-CC96BD6DF195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B1569-C1A7-486B-80EA-4D20B6BF69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341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07260-5169-4B43-9866-CC96BD6DF195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B1569-C1A7-486B-80EA-4D20B6BF69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443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07260-5169-4B43-9866-CC96BD6DF195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B1569-C1A7-486B-80EA-4D20B6BF69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650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07260-5169-4B43-9866-CC96BD6DF195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B1569-C1A7-486B-80EA-4D20B6BF69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466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07260-5169-4B43-9866-CC96BD6DF195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B1569-C1A7-486B-80EA-4D20B6BF69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369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07260-5169-4B43-9866-CC96BD6DF195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B1569-C1A7-486B-80EA-4D20B6BF69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650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C07260-5169-4B43-9866-CC96BD6DF195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B1569-C1A7-486B-80EA-4D20B6BF69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8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gif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4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7.pn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5000" b="-3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7764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0" b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34978" y="1011926"/>
            <a:ext cx="4693914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13800" b="1" dirty="0" smtClean="0">
                <a:ln w="38100">
                  <a:solidFill>
                    <a:srgbClr val="00B05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  <a:reflection blurRad="6350" stA="55000" endA="50" endPos="85000" dist="60007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 </a:t>
            </a:r>
            <a:endParaRPr lang="en-US" sz="13800" b="1" cap="none" spc="0" dirty="0">
              <a:ln w="38100">
                <a:solidFill>
                  <a:srgbClr val="00B050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  <a:reflection blurRad="6350" stA="55000" endA="50" endPos="85000" dist="60007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3381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/>
          <p:cNvSpPr/>
          <p:nvPr/>
        </p:nvSpPr>
        <p:spPr>
          <a:xfrm>
            <a:off x="-95534" y="0"/>
            <a:ext cx="12192000" cy="6858000"/>
          </a:xfrm>
          <a:prstGeom prst="frame">
            <a:avLst>
              <a:gd name="adj1" fmla="val 12176"/>
            </a:avLst>
          </a:prstGeom>
          <a:pattFill prst="openDmnd">
            <a:fgClr>
              <a:srgbClr val="FF0000"/>
            </a:fgClr>
            <a:bgClr>
              <a:srgbClr val="00B0F0"/>
            </a:bgClr>
          </a:pattFill>
          <a:ln w="76200" cmpd="tri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9104" y="1861190"/>
            <a:ext cx="1507111" cy="1887082"/>
          </a:xfrm>
          <a:prstGeom prst="ellipse">
            <a:avLst/>
          </a:prstGeom>
          <a:ln w="190500" cap="rnd">
            <a:solidFill>
              <a:srgbClr val="7030A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Rectangle 2"/>
          <p:cNvSpPr/>
          <p:nvPr/>
        </p:nvSpPr>
        <p:spPr>
          <a:xfrm>
            <a:off x="4227336" y="785914"/>
            <a:ext cx="273887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72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 </a:t>
            </a:r>
            <a:endParaRPr lang="en-US" sz="7200" b="1" cap="none" spc="0" dirty="0">
              <a:ln w="12700">
                <a:solidFill>
                  <a:srgbClr val="FF0000"/>
                </a:solidFill>
                <a:prstDash val="solid"/>
              </a:ln>
              <a:solidFill>
                <a:srgbClr val="00206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54449" y="1713822"/>
            <a:ext cx="4515981" cy="437042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4800" b="1" u="sng" dirty="0" smtClean="0">
                <a:ln w="0"/>
                <a:gradFill flip="none" rotWithShape="1">
                  <a:gsLst>
                    <a:gs pos="15000">
                      <a:srgbClr val="7030A0"/>
                    </a:gs>
                    <a:gs pos="47000">
                      <a:srgbClr val="002060"/>
                    </a:gs>
                    <a:gs pos="78000">
                      <a:srgbClr val="FF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পরিচিতিঃ</a:t>
            </a:r>
          </a:p>
          <a:p>
            <a:pPr algn="ctr"/>
            <a:r>
              <a:rPr lang="bn-BD" sz="6600" b="1" dirty="0" smtClean="0">
                <a:ln w="0"/>
                <a:gradFill flip="none" rotWithShape="1">
                  <a:gsLst>
                    <a:gs pos="15000">
                      <a:srgbClr val="7030A0"/>
                    </a:gs>
                    <a:gs pos="47000">
                      <a:srgbClr val="002060"/>
                    </a:gs>
                    <a:gs pos="78000">
                      <a:srgbClr val="FF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মোঃদুদু মিয়া</a:t>
            </a:r>
          </a:p>
          <a:p>
            <a:pPr algn="ctr"/>
            <a:r>
              <a:rPr lang="bn-BD" sz="3600" b="1" dirty="0" smtClean="0">
                <a:ln w="0"/>
                <a:gradFill flip="none" rotWithShape="1">
                  <a:gsLst>
                    <a:gs pos="15000">
                      <a:srgbClr val="7030A0"/>
                    </a:gs>
                    <a:gs pos="47000">
                      <a:srgbClr val="002060"/>
                    </a:gs>
                    <a:gs pos="78000">
                      <a:srgbClr val="FF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এম</a:t>
            </a:r>
            <a:r>
              <a:rPr lang="en-US" sz="3600" b="1" dirty="0" smtClean="0">
                <a:ln w="0"/>
                <a:gradFill flip="none" rotWithShape="1">
                  <a:gsLst>
                    <a:gs pos="15000">
                      <a:srgbClr val="7030A0"/>
                    </a:gs>
                    <a:gs pos="47000">
                      <a:srgbClr val="002060"/>
                    </a:gs>
                    <a:gs pos="78000">
                      <a:srgbClr val="FF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3600" b="1" dirty="0" smtClean="0">
                <a:ln w="0"/>
                <a:gradFill flip="none" rotWithShape="1">
                  <a:gsLst>
                    <a:gs pos="15000">
                      <a:srgbClr val="7030A0"/>
                    </a:gs>
                    <a:gs pos="47000">
                      <a:srgbClr val="002060"/>
                    </a:gs>
                    <a:gs pos="78000">
                      <a:srgbClr val="FF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এস-সি, বি</a:t>
            </a:r>
            <a:r>
              <a:rPr lang="en-US" sz="3600" b="1" dirty="0" smtClean="0">
                <a:ln w="0"/>
                <a:gradFill flip="none" rotWithShape="1">
                  <a:gsLst>
                    <a:gs pos="15000">
                      <a:srgbClr val="7030A0"/>
                    </a:gs>
                    <a:gs pos="47000">
                      <a:srgbClr val="002060"/>
                    </a:gs>
                    <a:gs pos="78000">
                      <a:srgbClr val="FF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3600" b="1" dirty="0" smtClean="0">
                <a:ln w="0"/>
                <a:gradFill flip="none" rotWithShape="1">
                  <a:gsLst>
                    <a:gs pos="15000">
                      <a:srgbClr val="7030A0"/>
                    </a:gs>
                    <a:gs pos="47000">
                      <a:srgbClr val="002060"/>
                    </a:gs>
                    <a:gs pos="78000">
                      <a:srgbClr val="FF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এড</a:t>
            </a:r>
            <a:endParaRPr lang="en-US" sz="3600" b="1" dirty="0" smtClean="0">
              <a:ln w="0"/>
              <a:gradFill flip="none" rotWithShape="1">
                <a:gsLst>
                  <a:gs pos="15000">
                    <a:srgbClr val="7030A0"/>
                  </a:gs>
                  <a:gs pos="47000">
                    <a:srgbClr val="002060"/>
                  </a:gs>
                  <a:gs pos="78000">
                    <a:srgbClr val="FF0000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3600" b="1" cap="none" spc="0" dirty="0" smtClean="0">
                <a:ln w="0"/>
                <a:gradFill flip="none" rotWithShape="1">
                  <a:gsLst>
                    <a:gs pos="15000">
                      <a:srgbClr val="7030A0"/>
                    </a:gs>
                    <a:gs pos="47000">
                      <a:srgbClr val="002060"/>
                    </a:gs>
                    <a:gs pos="78000">
                      <a:srgbClr val="FF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সিনিয়র শিক্ষক(গণিত) </a:t>
            </a:r>
          </a:p>
          <a:p>
            <a:pPr algn="ctr"/>
            <a:r>
              <a:rPr lang="bn-BD" sz="3600" b="1" cap="none" spc="0" dirty="0" smtClean="0">
                <a:ln w="0"/>
                <a:gradFill flip="none" rotWithShape="1">
                  <a:gsLst>
                    <a:gs pos="15000">
                      <a:srgbClr val="7030A0"/>
                    </a:gs>
                    <a:gs pos="47000">
                      <a:srgbClr val="002060"/>
                    </a:gs>
                    <a:gs pos="78000">
                      <a:srgbClr val="FF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কানিহাটি বহুমুখী উচ্চ বিদ্যালয় </a:t>
            </a:r>
          </a:p>
          <a:p>
            <a:pPr algn="ctr"/>
            <a:r>
              <a:rPr lang="bn-BD" sz="3600" b="1" dirty="0" smtClean="0">
                <a:ln w="0"/>
                <a:gradFill flip="none" rotWithShape="1">
                  <a:gsLst>
                    <a:gs pos="15000">
                      <a:srgbClr val="7030A0"/>
                    </a:gs>
                    <a:gs pos="47000">
                      <a:srgbClr val="002060"/>
                    </a:gs>
                    <a:gs pos="78000">
                      <a:srgbClr val="FF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কুলাউড়া, মৌলভীবাজার</a:t>
            </a:r>
          </a:p>
          <a:p>
            <a:pPr algn="ctr"/>
            <a:r>
              <a:rPr lang="en-US" sz="2000" b="1" dirty="0">
                <a:ln w="0"/>
                <a:gradFill flip="none" rotWithShape="1">
                  <a:gsLst>
                    <a:gs pos="15000">
                      <a:srgbClr val="7030A0"/>
                    </a:gs>
                    <a:gs pos="47000">
                      <a:srgbClr val="002060"/>
                    </a:gs>
                    <a:gs pos="78000">
                      <a:srgbClr val="FF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E</a:t>
            </a:r>
            <a:r>
              <a:rPr lang="bn-BD" sz="2000" b="1" dirty="0" smtClean="0">
                <a:ln w="0"/>
                <a:gradFill flip="none" rotWithShape="1">
                  <a:gsLst>
                    <a:gs pos="15000">
                      <a:srgbClr val="7030A0"/>
                    </a:gs>
                    <a:gs pos="47000">
                      <a:srgbClr val="002060"/>
                    </a:gs>
                    <a:gs pos="78000">
                      <a:srgbClr val="FF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smtClean="0">
                <a:ln w="0"/>
                <a:gradFill flip="none" rotWithShape="1">
                  <a:gsLst>
                    <a:gs pos="15000">
                      <a:srgbClr val="7030A0"/>
                    </a:gs>
                    <a:gs pos="47000">
                      <a:srgbClr val="002060"/>
                    </a:gs>
                    <a:gs pos="78000">
                      <a:srgbClr val="FF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mail:dudu</a:t>
            </a:r>
            <a:r>
              <a:rPr lang="en-US" sz="2000" b="1" dirty="0" smtClean="0">
                <a:ln w="0"/>
                <a:gradFill flip="none" rotWithShape="1">
                  <a:gsLst>
                    <a:gs pos="15000">
                      <a:srgbClr val="7030A0"/>
                    </a:gs>
                    <a:gs pos="47000">
                      <a:srgbClr val="002060"/>
                    </a:gs>
                    <a:gs pos="78000">
                      <a:srgbClr val="FF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15061984@gmail.com</a:t>
            </a:r>
            <a:endParaRPr lang="en-US" sz="2000" b="1" cap="none" spc="0" dirty="0">
              <a:ln w="0"/>
              <a:gradFill flip="none" rotWithShape="1">
                <a:gsLst>
                  <a:gs pos="15000">
                    <a:srgbClr val="7030A0"/>
                  </a:gs>
                  <a:gs pos="47000">
                    <a:srgbClr val="002060"/>
                  </a:gs>
                  <a:gs pos="78000">
                    <a:srgbClr val="FF0000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530532" y="1796217"/>
            <a:ext cx="3432350" cy="4401205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r>
              <a:rPr lang="bn-BD" sz="4000" b="1" u="sng" dirty="0" smtClean="0">
                <a:ln w="0">
                  <a:solidFill>
                    <a:srgbClr val="002060"/>
                  </a:solidFill>
                </a:ln>
                <a:gradFill flip="none" rotWithShape="1">
                  <a:gsLst>
                    <a:gs pos="24000">
                      <a:srgbClr val="FF0000"/>
                    </a:gs>
                    <a:gs pos="50000">
                      <a:srgbClr val="00B050"/>
                    </a:gs>
                    <a:gs pos="82000">
                      <a:srgbClr val="00206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</a:p>
          <a:p>
            <a:r>
              <a:rPr lang="bn-BD" sz="4000" b="1" cap="none" spc="0" dirty="0" smtClean="0">
                <a:ln w="0">
                  <a:solidFill>
                    <a:srgbClr val="002060"/>
                  </a:solidFill>
                </a:ln>
                <a:gradFill flip="none" rotWithShape="1">
                  <a:gsLst>
                    <a:gs pos="24000">
                      <a:srgbClr val="FF0000"/>
                    </a:gs>
                    <a:gs pos="50000">
                      <a:srgbClr val="00B050"/>
                    </a:gs>
                    <a:gs pos="82000">
                      <a:srgbClr val="00206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4000" b="1" cap="none" spc="0" dirty="0" smtClean="0">
                <a:ln w="0">
                  <a:solidFill>
                    <a:srgbClr val="002060"/>
                  </a:solidFill>
                </a:ln>
                <a:gradFill flip="none" rotWithShape="1">
                  <a:gsLst>
                    <a:gs pos="24000">
                      <a:srgbClr val="FF0000"/>
                    </a:gs>
                    <a:gs pos="50000">
                      <a:srgbClr val="00B050"/>
                    </a:gs>
                    <a:gs pos="82000">
                      <a:srgbClr val="00206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b="1" cap="none" spc="0" dirty="0" smtClean="0">
                <a:ln w="0">
                  <a:solidFill>
                    <a:srgbClr val="002060"/>
                  </a:solidFill>
                </a:ln>
                <a:gradFill flip="none" rotWithShape="1">
                  <a:gsLst>
                    <a:gs pos="24000">
                      <a:srgbClr val="FF0000"/>
                    </a:gs>
                    <a:gs pos="50000">
                      <a:srgbClr val="00B050"/>
                    </a:gs>
                    <a:gs pos="82000">
                      <a:srgbClr val="00206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৯ম </a:t>
            </a:r>
          </a:p>
          <a:p>
            <a:r>
              <a:rPr lang="bn-BD" sz="4000" b="1" dirty="0" smtClean="0">
                <a:ln w="0">
                  <a:solidFill>
                    <a:srgbClr val="002060"/>
                  </a:solidFill>
                </a:ln>
                <a:gradFill flip="none" rotWithShape="1">
                  <a:gsLst>
                    <a:gs pos="24000">
                      <a:srgbClr val="FF0000"/>
                    </a:gs>
                    <a:gs pos="50000">
                      <a:srgbClr val="00B050"/>
                    </a:gs>
                    <a:gs pos="82000">
                      <a:srgbClr val="00206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en-US" sz="4000" b="1" dirty="0" smtClean="0">
                <a:ln w="0">
                  <a:solidFill>
                    <a:srgbClr val="002060"/>
                  </a:solidFill>
                </a:ln>
                <a:gradFill flip="none" rotWithShape="1">
                  <a:gsLst>
                    <a:gs pos="24000">
                      <a:srgbClr val="FF0000"/>
                    </a:gs>
                    <a:gs pos="50000">
                      <a:srgbClr val="00B050"/>
                    </a:gs>
                    <a:gs pos="82000">
                      <a:srgbClr val="00206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b="1" dirty="0" smtClean="0">
                <a:ln w="0">
                  <a:solidFill>
                    <a:srgbClr val="002060"/>
                  </a:solidFill>
                </a:ln>
                <a:gradFill flip="none" rotWithShape="1">
                  <a:gsLst>
                    <a:gs pos="24000">
                      <a:srgbClr val="FF0000"/>
                    </a:gs>
                    <a:gs pos="50000">
                      <a:srgbClr val="00B050"/>
                    </a:gs>
                    <a:gs pos="82000">
                      <a:srgbClr val="00206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পরিমিতি</a:t>
            </a:r>
          </a:p>
          <a:p>
            <a:r>
              <a:rPr lang="bn-BD" sz="4000" b="1" dirty="0" smtClean="0">
                <a:ln w="0">
                  <a:solidFill>
                    <a:srgbClr val="002060"/>
                  </a:solidFill>
                </a:ln>
                <a:gradFill flip="none" rotWithShape="1">
                  <a:gsLst>
                    <a:gs pos="24000">
                      <a:srgbClr val="FF0000"/>
                    </a:gs>
                    <a:gs pos="50000">
                      <a:srgbClr val="00B050"/>
                    </a:gs>
                    <a:gs pos="82000">
                      <a:srgbClr val="00206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বিশেষ পাঠঃ ১৬</a:t>
            </a:r>
            <a:r>
              <a:rPr lang="en-US" sz="4000" b="1" dirty="0" smtClean="0">
                <a:ln w="0">
                  <a:solidFill>
                    <a:srgbClr val="002060"/>
                  </a:solidFill>
                </a:ln>
                <a:gradFill flip="none" rotWithShape="1">
                  <a:gsLst>
                    <a:gs pos="24000">
                      <a:srgbClr val="FF0000"/>
                    </a:gs>
                    <a:gs pos="50000">
                      <a:srgbClr val="00B050"/>
                    </a:gs>
                    <a:gs pos="82000">
                      <a:srgbClr val="00206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4000" b="1" dirty="0" smtClean="0">
                <a:ln w="0">
                  <a:solidFill>
                    <a:srgbClr val="002060"/>
                  </a:solidFill>
                </a:ln>
                <a:gradFill flip="none" rotWithShape="1">
                  <a:gsLst>
                    <a:gs pos="24000">
                      <a:srgbClr val="FF0000"/>
                    </a:gs>
                    <a:gs pos="50000">
                      <a:srgbClr val="00B050"/>
                    </a:gs>
                    <a:gs pos="82000">
                      <a:srgbClr val="00206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  </a:t>
            </a:r>
            <a:r>
              <a:rPr lang="en-US" sz="4000" b="1" dirty="0" smtClean="0">
                <a:ln w="0">
                  <a:solidFill>
                    <a:srgbClr val="002060"/>
                  </a:solidFill>
                </a:ln>
                <a:gradFill flip="none" rotWithShape="1">
                  <a:gsLst>
                    <a:gs pos="24000">
                      <a:srgbClr val="FF0000"/>
                    </a:gs>
                    <a:gs pos="50000">
                      <a:srgbClr val="00B050"/>
                    </a:gs>
                    <a:gs pos="82000">
                      <a:srgbClr val="00206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4000" b="1" dirty="0" smtClean="0">
              <a:ln w="0">
                <a:solidFill>
                  <a:srgbClr val="002060"/>
                </a:solidFill>
              </a:ln>
              <a:gradFill flip="none" rotWithShape="1">
                <a:gsLst>
                  <a:gs pos="24000">
                    <a:srgbClr val="FF0000"/>
                  </a:gs>
                  <a:gs pos="50000">
                    <a:srgbClr val="00B050"/>
                  </a:gs>
                  <a:gs pos="82000">
                    <a:srgbClr val="002060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000" b="1" dirty="0" smtClean="0">
                <a:ln w="0">
                  <a:solidFill>
                    <a:srgbClr val="002060"/>
                  </a:solidFill>
                </a:ln>
                <a:gradFill flip="none" rotWithShape="1">
                  <a:gsLst>
                    <a:gs pos="24000">
                      <a:srgbClr val="FF0000"/>
                    </a:gs>
                    <a:gs pos="50000">
                      <a:srgbClr val="00B050"/>
                    </a:gs>
                    <a:gs pos="82000">
                      <a:srgbClr val="00206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ছাত্র-ছাত্রীঃ</a:t>
            </a:r>
            <a:r>
              <a:rPr lang="en-US" sz="4000" b="1" dirty="0" smtClean="0">
                <a:ln w="0">
                  <a:solidFill>
                    <a:srgbClr val="002060"/>
                  </a:solidFill>
                </a:ln>
                <a:gradFill flip="none" rotWithShape="1">
                  <a:gsLst>
                    <a:gs pos="24000">
                      <a:srgbClr val="FF0000"/>
                    </a:gs>
                    <a:gs pos="50000">
                      <a:srgbClr val="00B050"/>
                    </a:gs>
                    <a:gs pos="82000">
                      <a:srgbClr val="00206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১০০ </a:t>
            </a:r>
            <a:endParaRPr lang="bn-BD" sz="4000" b="1" dirty="0" smtClean="0">
              <a:ln w="0">
                <a:solidFill>
                  <a:srgbClr val="002060"/>
                </a:solidFill>
              </a:ln>
              <a:gradFill flip="none" rotWithShape="1">
                <a:gsLst>
                  <a:gs pos="24000">
                    <a:srgbClr val="FF0000"/>
                  </a:gs>
                  <a:gs pos="50000">
                    <a:srgbClr val="00B050"/>
                  </a:gs>
                  <a:gs pos="82000">
                    <a:srgbClr val="002060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000" b="1" cap="none" spc="0" dirty="0" smtClean="0">
                <a:ln w="0">
                  <a:solidFill>
                    <a:srgbClr val="002060"/>
                  </a:solidFill>
                </a:ln>
                <a:gradFill flip="none" rotWithShape="1">
                  <a:gsLst>
                    <a:gs pos="24000">
                      <a:srgbClr val="FF0000"/>
                    </a:gs>
                    <a:gs pos="50000">
                      <a:srgbClr val="00B050"/>
                    </a:gs>
                    <a:gs pos="82000">
                      <a:srgbClr val="00206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উপঃ</a:t>
            </a:r>
            <a:r>
              <a:rPr lang="en-US" sz="4000" b="1" cap="none" spc="0" dirty="0" smtClean="0">
                <a:ln w="0">
                  <a:solidFill>
                    <a:srgbClr val="002060"/>
                  </a:solidFill>
                </a:ln>
                <a:gradFill flip="none" rotWithShape="1">
                  <a:gsLst>
                    <a:gs pos="24000">
                      <a:srgbClr val="FF0000"/>
                    </a:gs>
                    <a:gs pos="50000">
                      <a:srgbClr val="00B050"/>
                    </a:gs>
                    <a:gs pos="82000">
                      <a:srgbClr val="00206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৭০ </a:t>
            </a:r>
            <a:endParaRPr lang="bn-BD" sz="4000" b="1" cap="none" spc="0" dirty="0" smtClean="0">
              <a:ln w="0">
                <a:solidFill>
                  <a:srgbClr val="002060"/>
                </a:solidFill>
              </a:ln>
              <a:gradFill flip="none" rotWithShape="1">
                <a:gsLst>
                  <a:gs pos="24000">
                    <a:srgbClr val="FF0000"/>
                  </a:gs>
                  <a:gs pos="50000">
                    <a:srgbClr val="00B050"/>
                  </a:gs>
                  <a:gs pos="82000">
                    <a:srgbClr val="002060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000" b="1" dirty="0" smtClean="0">
                <a:ln w="0">
                  <a:solidFill>
                    <a:srgbClr val="002060"/>
                  </a:solidFill>
                </a:ln>
                <a:gradFill flip="none" rotWithShape="1">
                  <a:gsLst>
                    <a:gs pos="24000">
                      <a:srgbClr val="FF0000"/>
                    </a:gs>
                    <a:gs pos="50000">
                      <a:srgbClr val="00B050"/>
                    </a:gs>
                    <a:gs pos="82000">
                      <a:srgbClr val="00206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তারিখঃ</a:t>
            </a:r>
            <a:r>
              <a:rPr lang="en-US" sz="4000" b="1" smtClean="0">
                <a:ln w="0">
                  <a:solidFill>
                    <a:srgbClr val="002060"/>
                  </a:solidFill>
                </a:ln>
                <a:gradFill flip="none" rotWithShape="1">
                  <a:gsLst>
                    <a:gs pos="24000">
                      <a:srgbClr val="FF0000"/>
                    </a:gs>
                    <a:gs pos="50000">
                      <a:srgbClr val="00B050"/>
                    </a:gs>
                    <a:gs pos="82000">
                      <a:srgbClr val="00206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১৪/১০/১৯</a:t>
            </a:r>
            <a:r>
              <a:rPr lang="en-US" sz="4000" smtClean="0">
                <a:ln w="0">
                  <a:solidFill>
                    <a:srgbClr val="002060"/>
                  </a:solidFill>
                </a:ln>
                <a:gradFill flip="none" rotWithShape="1">
                  <a:gsLst>
                    <a:gs pos="24000">
                      <a:srgbClr val="FF0000"/>
                    </a:gs>
                    <a:gs pos="50000">
                      <a:srgbClr val="00B050"/>
                    </a:gs>
                    <a:gs pos="82000">
                      <a:srgbClr val="00206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0" cap="none" spc="0" dirty="0">
              <a:ln w="0">
                <a:solidFill>
                  <a:srgbClr val="002060"/>
                </a:solidFill>
              </a:ln>
              <a:gradFill flip="none" rotWithShape="1">
                <a:gsLst>
                  <a:gs pos="24000">
                    <a:srgbClr val="FF0000"/>
                  </a:gs>
                  <a:gs pos="50000">
                    <a:srgbClr val="00B050"/>
                  </a:gs>
                  <a:gs pos="82000">
                    <a:srgbClr val="002060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748" y="3776757"/>
            <a:ext cx="2345784" cy="22528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642" y="836888"/>
            <a:ext cx="1809750" cy="13620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534" y="0"/>
            <a:ext cx="1189493" cy="994255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647" y="3002564"/>
            <a:ext cx="1189493" cy="99425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214" y="6001302"/>
            <a:ext cx="1189493" cy="99425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313" y="-54184"/>
            <a:ext cx="1189493" cy="99425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232" y="5973997"/>
            <a:ext cx="1189493" cy="99425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0940" y="5886650"/>
            <a:ext cx="1189493" cy="99425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2507" y="-15733"/>
            <a:ext cx="1189493" cy="99425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2002" y="2434745"/>
            <a:ext cx="1189493" cy="99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395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6674"/>
            </a:avLst>
          </a:prstGeom>
          <a:solidFill>
            <a:srgbClr val="00B050"/>
          </a:solidFill>
          <a:ln w="762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rgbClr val="00B05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43038" y="800910"/>
            <a:ext cx="40527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err="1" smtClean="0">
                <a:ln w="57150"/>
                <a:gradFill>
                  <a:gsLst>
                    <a:gs pos="0">
                      <a:schemeClr val="tx1"/>
                    </a:gs>
                    <a:gs pos="28000">
                      <a:srgbClr val="00B050"/>
                    </a:gs>
                    <a:gs pos="44000">
                      <a:srgbClr val="FF0000"/>
                    </a:gs>
                    <a:gs pos="63000">
                      <a:srgbClr val="002060"/>
                    </a:gs>
                  </a:gsLst>
                  <a:lin ang="5400000" scaled="1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চিত্রগুলো</a:t>
            </a:r>
            <a:r>
              <a:rPr lang="en-US" sz="5400" b="0" cap="none" spc="0" dirty="0" smtClean="0">
                <a:ln w="57150"/>
                <a:gradFill>
                  <a:gsLst>
                    <a:gs pos="0">
                      <a:schemeClr val="tx1"/>
                    </a:gs>
                    <a:gs pos="28000">
                      <a:srgbClr val="00B050"/>
                    </a:gs>
                    <a:gs pos="44000">
                      <a:srgbClr val="FF0000"/>
                    </a:gs>
                    <a:gs pos="63000">
                      <a:srgbClr val="002060"/>
                    </a:gs>
                  </a:gsLst>
                  <a:lin ang="5400000" scaled="1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5400" b="0" cap="none" spc="0" dirty="0" err="1" smtClean="0">
                <a:ln w="57150"/>
                <a:gradFill>
                  <a:gsLst>
                    <a:gs pos="0">
                      <a:schemeClr val="tx1"/>
                    </a:gs>
                    <a:gs pos="28000">
                      <a:srgbClr val="00B050"/>
                    </a:gs>
                    <a:gs pos="44000">
                      <a:srgbClr val="FF0000"/>
                    </a:gs>
                    <a:gs pos="63000">
                      <a:srgbClr val="002060"/>
                    </a:gs>
                  </a:gsLst>
                  <a:lin ang="5400000" scaled="1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লক্ষ্য</a:t>
            </a:r>
            <a:r>
              <a:rPr lang="en-US" sz="5400" b="0" cap="none" spc="0" dirty="0" smtClean="0">
                <a:ln w="57150"/>
                <a:gradFill>
                  <a:gsLst>
                    <a:gs pos="0">
                      <a:schemeClr val="tx1"/>
                    </a:gs>
                    <a:gs pos="28000">
                      <a:srgbClr val="00B050"/>
                    </a:gs>
                    <a:gs pos="44000">
                      <a:srgbClr val="FF0000"/>
                    </a:gs>
                    <a:gs pos="63000">
                      <a:srgbClr val="002060"/>
                    </a:gs>
                  </a:gsLst>
                  <a:lin ang="5400000" scaled="1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কর </a:t>
            </a:r>
            <a:endParaRPr lang="en-US" sz="5400" b="0" cap="none" spc="0" dirty="0">
              <a:ln w="57150"/>
              <a:gradFill>
                <a:gsLst>
                  <a:gs pos="0">
                    <a:schemeClr val="tx1"/>
                  </a:gs>
                  <a:gs pos="28000">
                    <a:srgbClr val="00B050"/>
                  </a:gs>
                  <a:gs pos="44000">
                    <a:srgbClr val="FF0000"/>
                  </a:gs>
                  <a:gs pos="63000">
                    <a:srgbClr val="002060"/>
                  </a:gs>
                </a:gsLst>
                <a:lin ang="5400000" scaled="1"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982" y="46827"/>
            <a:ext cx="569575" cy="34895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255" y="42591"/>
            <a:ext cx="569575" cy="34895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383" y="34186"/>
            <a:ext cx="569575" cy="34895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909" y="33481"/>
            <a:ext cx="569575" cy="34895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863" y="38737"/>
            <a:ext cx="569575" cy="34895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91" y="34187"/>
            <a:ext cx="569575" cy="34895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6" y="46828"/>
            <a:ext cx="569575" cy="34895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982" y="6480139"/>
            <a:ext cx="569575" cy="34895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870" y="6480140"/>
            <a:ext cx="569575" cy="348957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6" y="6486297"/>
            <a:ext cx="569575" cy="34895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603" y="44279"/>
            <a:ext cx="569575" cy="348957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1602" y="51105"/>
            <a:ext cx="569575" cy="348957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199" y="51105"/>
            <a:ext cx="569575" cy="348957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0330" y="34580"/>
            <a:ext cx="569575" cy="348957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458" y="6466217"/>
            <a:ext cx="569575" cy="348957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078" y="6470100"/>
            <a:ext cx="569575" cy="34895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424" y="6481894"/>
            <a:ext cx="569575" cy="34895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096" y="6470101"/>
            <a:ext cx="569575" cy="348957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553" y="6446532"/>
            <a:ext cx="569575" cy="34895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393" y="6458728"/>
            <a:ext cx="569575" cy="34895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295" y="6446533"/>
            <a:ext cx="569575" cy="348957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899" y="6446533"/>
            <a:ext cx="569575" cy="348957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927" y="46540"/>
            <a:ext cx="569575" cy="348957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4606" y="6449356"/>
            <a:ext cx="569575" cy="348957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723413"/>
            <a:ext cx="375887" cy="348957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799" y="5009965"/>
            <a:ext cx="375887" cy="348957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8293" y="4235854"/>
            <a:ext cx="375887" cy="348957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3469944"/>
            <a:ext cx="375887" cy="348957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2765853"/>
            <a:ext cx="375887" cy="348957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2075117"/>
            <a:ext cx="375887" cy="348957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8294" y="1323956"/>
            <a:ext cx="375887" cy="348957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0291" y="682425"/>
            <a:ext cx="375887" cy="348957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1437852"/>
            <a:ext cx="375887" cy="348957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7" y="2219651"/>
            <a:ext cx="375887" cy="34895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3012632"/>
            <a:ext cx="375887" cy="348957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9" y="3695116"/>
            <a:ext cx="375887" cy="348957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4402175"/>
            <a:ext cx="375887" cy="348957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6" y="5156257"/>
            <a:ext cx="375887" cy="348957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5" y="5814453"/>
            <a:ext cx="375887" cy="348957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2359" y="5764179"/>
            <a:ext cx="375887" cy="34895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988" y="1879012"/>
            <a:ext cx="1912108" cy="191210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477" y="1887818"/>
            <a:ext cx="2171700" cy="210502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853" y="1797029"/>
            <a:ext cx="5238750" cy="2667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130" y="4099486"/>
            <a:ext cx="2571750" cy="178117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7134" y="4209864"/>
            <a:ext cx="2466975" cy="1847850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5149" y="4666516"/>
            <a:ext cx="28575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013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6674"/>
            </a:avLst>
          </a:prstGeom>
          <a:solidFill>
            <a:srgbClr val="00B050"/>
          </a:solidFill>
          <a:ln w="762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rgbClr val="00B050"/>
                </a:solidFill>
              </a:ln>
              <a:solidFill>
                <a:schemeClr val="tx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982" y="46827"/>
            <a:ext cx="569575" cy="34895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255" y="42591"/>
            <a:ext cx="569575" cy="34895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383" y="34186"/>
            <a:ext cx="569575" cy="34895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909" y="33481"/>
            <a:ext cx="569575" cy="34895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863" y="38737"/>
            <a:ext cx="569575" cy="34895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91" y="34187"/>
            <a:ext cx="569575" cy="34895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6" y="46828"/>
            <a:ext cx="569575" cy="34895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982" y="6480139"/>
            <a:ext cx="569575" cy="34895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870" y="6480140"/>
            <a:ext cx="569575" cy="348957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6" y="6486297"/>
            <a:ext cx="569575" cy="34895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603" y="44279"/>
            <a:ext cx="569575" cy="348957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1602" y="51105"/>
            <a:ext cx="569575" cy="348957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199" y="51105"/>
            <a:ext cx="569575" cy="348957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0330" y="34580"/>
            <a:ext cx="569575" cy="348957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458" y="6466217"/>
            <a:ext cx="569575" cy="348957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078" y="6470100"/>
            <a:ext cx="569575" cy="34895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424" y="6481894"/>
            <a:ext cx="569575" cy="34895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096" y="6470101"/>
            <a:ext cx="569575" cy="348957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553" y="6446532"/>
            <a:ext cx="569575" cy="34895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393" y="6458728"/>
            <a:ext cx="569575" cy="34895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295" y="6446533"/>
            <a:ext cx="569575" cy="348957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899" y="6446533"/>
            <a:ext cx="569575" cy="348957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927" y="46540"/>
            <a:ext cx="569575" cy="348957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4606" y="6449356"/>
            <a:ext cx="569575" cy="348957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723413"/>
            <a:ext cx="375887" cy="348957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799" y="5009965"/>
            <a:ext cx="375887" cy="348957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8293" y="4235854"/>
            <a:ext cx="375887" cy="348957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3469944"/>
            <a:ext cx="375887" cy="348957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2765853"/>
            <a:ext cx="375887" cy="348957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2075117"/>
            <a:ext cx="375887" cy="348957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8294" y="1323956"/>
            <a:ext cx="375887" cy="348957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0291" y="682425"/>
            <a:ext cx="375887" cy="348957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1437852"/>
            <a:ext cx="375887" cy="348957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7" y="2219651"/>
            <a:ext cx="375887" cy="34895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3012632"/>
            <a:ext cx="375887" cy="348957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9" y="3695116"/>
            <a:ext cx="375887" cy="348957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4402175"/>
            <a:ext cx="375887" cy="348957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6" y="5156257"/>
            <a:ext cx="375887" cy="348957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5" y="5814453"/>
            <a:ext cx="375887" cy="348957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2359" y="5764179"/>
            <a:ext cx="375887" cy="348957"/>
          </a:xfrm>
          <a:prstGeom prst="rect">
            <a:avLst/>
          </a:prstGeom>
        </p:spPr>
      </p:pic>
      <p:sp>
        <p:nvSpPr>
          <p:cNvPr id="59" name="Rectangle 58"/>
          <p:cNvSpPr/>
          <p:nvPr/>
        </p:nvSpPr>
        <p:spPr>
          <a:xfrm>
            <a:off x="2860791" y="1251077"/>
            <a:ext cx="579517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6600" b="1" cap="none" spc="0" dirty="0" smtClean="0">
                <a:ln w="9525">
                  <a:solidFill>
                    <a:srgbClr val="FF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তাহলে আজকের পাঠ </a:t>
            </a:r>
            <a:endParaRPr lang="en-US" sz="6600" b="1" cap="none" spc="0" dirty="0">
              <a:ln w="9525">
                <a:solidFill>
                  <a:srgbClr val="FF0000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0" name="32-Point Star 59"/>
          <p:cNvSpPr/>
          <p:nvPr/>
        </p:nvSpPr>
        <p:spPr>
          <a:xfrm>
            <a:off x="3955883" y="2219651"/>
            <a:ext cx="5598016" cy="3544528"/>
          </a:xfrm>
          <a:prstGeom prst="star32">
            <a:avLst>
              <a:gd name="adj" fmla="val 39384"/>
            </a:avLst>
          </a:prstGeom>
          <a:gradFill flip="none" rotWithShape="1">
            <a:gsLst>
              <a:gs pos="26000">
                <a:srgbClr val="FFFF00"/>
              </a:gs>
              <a:gs pos="68000">
                <a:srgbClr val="0000FF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 err="1" smtClean="0">
                <a:ln w="9525">
                  <a:solidFill>
                    <a:schemeClr val="bg1"/>
                  </a:solidFill>
                  <a:prstDash val="solid"/>
                </a:ln>
                <a:gradFill flip="none" rotWithShape="1">
                  <a:gsLst>
                    <a:gs pos="22000">
                      <a:srgbClr val="FF0000"/>
                    </a:gs>
                    <a:gs pos="58000">
                      <a:srgbClr val="7030A0">
                        <a:shade val="67500"/>
                        <a:satMod val="115000"/>
                      </a:srgbClr>
                    </a:gs>
                    <a:gs pos="84000">
                      <a:srgbClr val="0070C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পরিমিতি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1035781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6674"/>
            </a:avLst>
          </a:prstGeom>
          <a:solidFill>
            <a:srgbClr val="00B050"/>
          </a:solidFill>
          <a:ln w="762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rgbClr val="00B050"/>
                </a:solidFill>
              </a:ln>
              <a:solidFill>
                <a:schemeClr val="tx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982" y="46827"/>
            <a:ext cx="569575" cy="34895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255" y="42591"/>
            <a:ext cx="569575" cy="34895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383" y="34186"/>
            <a:ext cx="569575" cy="34895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909" y="33481"/>
            <a:ext cx="569575" cy="34895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863" y="38737"/>
            <a:ext cx="569575" cy="34895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91" y="34187"/>
            <a:ext cx="569575" cy="34895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6" y="46828"/>
            <a:ext cx="569575" cy="34895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982" y="6480139"/>
            <a:ext cx="569575" cy="34895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870" y="6480140"/>
            <a:ext cx="569575" cy="348957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6" y="6486297"/>
            <a:ext cx="569575" cy="34895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603" y="44279"/>
            <a:ext cx="569575" cy="348957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1602" y="51105"/>
            <a:ext cx="569575" cy="348957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199" y="51105"/>
            <a:ext cx="569575" cy="348957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0330" y="34580"/>
            <a:ext cx="569575" cy="348957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458" y="6466217"/>
            <a:ext cx="569575" cy="348957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078" y="6470100"/>
            <a:ext cx="569575" cy="34895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424" y="6481894"/>
            <a:ext cx="569575" cy="34895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096" y="6470101"/>
            <a:ext cx="569575" cy="348957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553" y="6446532"/>
            <a:ext cx="569575" cy="34895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393" y="6458728"/>
            <a:ext cx="569575" cy="34895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295" y="6446533"/>
            <a:ext cx="569575" cy="348957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899" y="6446533"/>
            <a:ext cx="569575" cy="348957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927" y="46540"/>
            <a:ext cx="569575" cy="348957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4606" y="6449356"/>
            <a:ext cx="569575" cy="348957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723413"/>
            <a:ext cx="375887" cy="348957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799" y="5009965"/>
            <a:ext cx="375887" cy="348957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8293" y="4235854"/>
            <a:ext cx="375887" cy="348957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3469944"/>
            <a:ext cx="375887" cy="348957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2765853"/>
            <a:ext cx="375887" cy="348957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2075117"/>
            <a:ext cx="375887" cy="348957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8294" y="1323956"/>
            <a:ext cx="375887" cy="348957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0291" y="682425"/>
            <a:ext cx="375887" cy="348957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1437852"/>
            <a:ext cx="375887" cy="348957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7" y="2219651"/>
            <a:ext cx="375887" cy="34895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3012632"/>
            <a:ext cx="375887" cy="348957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9" y="3695116"/>
            <a:ext cx="375887" cy="348957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4402175"/>
            <a:ext cx="375887" cy="348957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6" y="5156257"/>
            <a:ext cx="375887" cy="348957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5" y="5814453"/>
            <a:ext cx="375887" cy="348957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2359" y="5764179"/>
            <a:ext cx="375887" cy="348957"/>
          </a:xfrm>
          <a:prstGeom prst="rect">
            <a:avLst/>
          </a:prstGeom>
        </p:spPr>
      </p:pic>
      <p:sp>
        <p:nvSpPr>
          <p:cNvPr id="50" name="Rectangle 49"/>
          <p:cNvSpPr/>
          <p:nvPr/>
        </p:nvSpPr>
        <p:spPr>
          <a:xfrm>
            <a:off x="650783" y="2196778"/>
            <a:ext cx="11115543" cy="37856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bn-BD" sz="6000" b="1" cap="none" spc="0" dirty="0" smtClean="0">
                <a:ln w="12700">
                  <a:solidFill>
                    <a:srgbClr val="C00000"/>
                  </a:solidFill>
                  <a:prstDash val="solid"/>
                </a:ln>
                <a:gradFill flip="none" rotWithShape="1">
                  <a:gsLst>
                    <a:gs pos="43000">
                      <a:schemeClr val="tx1"/>
                    </a:gs>
                    <a:gs pos="16000">
                      <a:srgbClr val="00B050"/>
                    </a:gs>
                    <a:gs pos="72000">
                      <a:srgbClr val="0000FF"/>
                    </a:gs>
                  </a:gsLst>
                  <a:lin ang="16200000" scaled="1"/>
                  <a:tileRect/>
                </a:gra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শিক্ষার্থীরা-</a:t>
            </a:r>
          </a:p>
          <a:p>
            <a:r>
              <a:rPr lang="bn-BD" sz="6000" b="1" cap="none" spc="0" dirty="0" smtClean="0">
                <a:ln w="12700">
                  <a:solidFill>
                    <a:srgbClr val="C00000"/>
                  </a:solidFill>
                  <a:prstDash val="solid"/>
                </a:ln>
                <a:gradFill flip="none" rotWithShape="1">
                  <a:gsLst>
                    <a:gs pos="43000">
                      <a:schemeClr val="tx1"/>
                    </a:gs>
                    <a:gs pos="16000">
                      <a:srgbClr val="00B050"/>
                    </a:gs>
                    <a:gs pos="72000">
                      <a:srgbClr val="0000FF"/>
                    </a:gs>
                  </a:gsLst>
                  <a:lin ang="16200000" scaled="1"/>
                  <a:tileRect/>
                </a:gra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১।</a:t>
            </a:r>
            <a:r>
              <a:rPr lang="en-US" sz="6000" b="1" dirty="0">
                <a:ln w="12700">
                  <a:solidFill>
                    <a:srgbClr val="C00000"/>
                  </a:solidFill>
                  <a:prstDash val="solid"/>
                </a:ln>
                <a:gradFill flip="none" rotWithShape="1">
                  <a:gsLst>
                    <a:gs pos="43000">
                      <a:schemeClr val="tx1"/>
                    </a:gs>
                    <a:gs pos="16000">
                      <a:srgbClr val="00B050"/>
                    </a:gs>
                    <a:gs pos="72000">
                      <a:srgbClr val="0000FF"/>
                    </a:gs>
                  </a:gsLst>
                  <a:lin ang="16200000" scaled="1"/>
                  <a:tileRect/>
                </a:gra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000" b="1" dirty="0" smtClean="0">
                <a:ln w="12700">
                  <a:solidFill>
                    <a:srgbClr val="C00000"/>
                  </a:solidFill>
                  <a:prstDash val="solid"/>
                </a:ln>
                <a:gradFill flip="none" rotWithShape="1">
                  <a:gsLst>
                    <a:gs pos="43000">
                      <a:schemeClr val="tx1"/>
                    </a:gs>
                    <a:gs pos="16000">
                      <a:srgbClr val="00B050"/>
                    </a:gs>
                    <a:gs pos="72000">
                      <a:srgbClr val="0000FF"/>
                    </a:gs>
                  </a:gsLst>
                  <a:lin ang="16200000" scaled="1"/>
                  <a:tileRect/>
                </a:gra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সমকোণী ত্রিভুজ </a:t>
            </a:r>
            <a:r>
              <a:rPr lang="en-US" sz="6000" b="1" dirty="0" err="1" smtClean="0">
                <a:ln w="12700">
                  <a:solidFill>
                    <a:srgbClr val="C00000"/>
                  </a:solidFill>
                  <a:prstDash val="solid"/>
                </a:ln>
                <a:gradFill flip="none" rotWithShape="1">
                  <a:gsLst>
                    <a:gs pos="43000">
                      <a:schemeClr val="tx1"/>
                    </a:gs>
                    <a:gs pos="16000">
                      <a:srgbClr val="00B050"/>
                    </a:gs>
                    <a:gs pos="72000">
                      <a:srgbClr val="0000FF"/>
                    </a:gs>
                  </a:gsLst>
                  <a:lin ang="16200000" scaled="1"/>
                  <a:tileRect/>
                </a:gra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bn-BD" sz="6000" b="1" dirty="0" smtClean="0">
                <a:ln w="12700">
                  <a:solidFill>
                    <a:srgbClr val="C00000"/>
                  </a:solidFill>
                  <a:prstDash val="solid"/>
                </a:ln>
                <a:gradFill flip="none" rotWithShape="1">
                  <a:gsLst>
                    <a:gs pos="43000">
                      <a:schemeClr val="tx1"/>
                    </a:gs>
                    <a:gs pos="16000">
                      <a:srgbClr val="00B050"/>
                    </a:gs>
                    <a:gs pos="72000">
                      <a:srgbClr val="0000FF"/>
                    </a:gs>
                  </a:gsLst>
                  <a:lin ang="16200000" scaled="1"/>
                  <a:tileRect/>
                </a:gra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000" b="1" dirty="0">
                <a:ln w="12700">
                  <a:solidFill>
                    <a:srgbClr val="C00000"/>
                  </a:solidFill>
                  <a:prstDash val="solid"/>
                </a:ln>
                <a:gradFill flip="none" rotWithShape="1">
                  <a:gsLst>
                    <a:gs pos="43000">
                      <a:schemeClr val="tx1"/>
                    </a:gs>
                    <a:gs pos="16000">
                      <a:srgbClr val="00B050"/>
                    </a:gs>
                    <a:gs pos="72000">
                      <a:srgbClr val="0000FF"/>
                    </a:gs>
                  </a:gsLst>
                  <a:lin ang="16200000" scaled="1"/>
                  <a:tileRect/>
                </a:gra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 পারবে।</a:t>
            </a:r>
            <a:r>
              <a:rPr lang="bn-BD" sz="6000" b="1" cap="none" spc="0" dirty="0" smtClean="0">
                <a:ln w="12700">
                  <a:solidFill>
                    <a:srgbClr val="C00000"/>
                  </a:solidFill>
                  <a:prstDash val="solid"/>
                </a:ln>
                <a:gradFill flip="none" rotWithShape="1">
                  <a:gsLst>
                    <a:gs pos="43000">
                      <a:schemeClr val="tx1"/>
                    </a:gs>
                    <a:gs pos="16000">
                      <a:srgbClr val="00B050"/>
                    </a:gs>
                    <a:gs pos="72000">
                      <a:srgbClr val="0000FF"/>
                    </a:gs>
                  </a:gsLst>
                  <a:lin ang="16200000" scaled="1"/>
                  <a:tileRect/>
                </a:gra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bn-BD" sz="6000" b="1" dirty="0" smtClean="0">
                <a:ln w="12700">
                  <a:solidFill>
                    <a:srgbClr val="C00000"/>
                  </a:solidFill>
                  <a:prstDash val="solid"/>
                </a:ln>
                <a:gradFill flip="none" rotWithShape="1">
                  <a:gsLst>
                    <a:gs pos="43000">
                      <a:schemeClr val="tx1"/>
                    </a:gs>
                    <a:gs pos="16000">
                      <a:srgbClr val="00B050"/>
                    </a:gs>
                    <a:gs pos="72000">
                      <a:srgbClr val="0000FF"/>
                    </a:gs>
                  </a:gsLst>
                  <a:lin ang="16200000" scaled="1"/>
                  <a:tileRect/>
                </a:gra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২। পিথাগোরাসের সূত্র </a:t>
            </a:r>
            <a:r>
              <a:rPr lang="bn-BD" sz="6000" b="1" dirty="0">
                <a:ln w="12700">
                  <a:solidFill>
                    <a:srgbClr val="C00000"/>
                  </a:solidFill>
                  <a:prstDash val="solid"/>
                </a:ln>
                <a:gradFill flip="none" rotWithShape="1">
                  <a:gsLst>
                    <a:gs pos="43000">
                      <a:schemeClr val="tx1"/>
                    </a:gs>
                    <a:gs pos="16000">
                      <a:srgbClr val="00B050"/>
                    </a:gs>
                    <a:gs pos="72000">
                      <a:srgbClr val="0000FF"/>
                    </a:gs>
                  </a:gsLst>
                  <a:lin ang="16200000" scaled="1"/>
                  <a:tileRect/>
                </a:gra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বলতে পারবে।</a:t>
            </a:r>
          </a:p>
          <a:p>
            <a:r>
              <a:rPr lang="bn-BD" sz="6000" b="1" cap="none" spc="0" dirty="0" smtClean="0">
                <a:ln w="12700">
                  <a:solidFill>
                    <a:srgbClr val="C00000"/>
                  </a:solidFill>
                  <a:prstDash val="solid"/>
                </a:ln>
                <a:gradFill flip="none" rotWithShape="1">
                  <a:gsLst>
                    <a:gs pos="43000">
                      <a:schemeClr val="tx1"/>
                    </a:gs>
                    <a:gs pos="16000">
                      <a:srgbClr val="00B050"/>
                    </a:gs>
                    <a:gs pos="72000">
                      <a:srgbClr val="0000FF"/>
                    </a:gs>
                  </a:gsLst>
                  <a:lin ang="16200000" scaled="1"/>
                  <a:tileRect/>
                </a:gra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bn-BD" sz="6000" b="1" dirty="0" smtClean="0">
                <a:ln w="12700">
                  <a:solidFill>
                    <a:srgbClr val="C00000"/>
                  </a:solidFill>
                  <a:prstDash val="solid"/>
                </a:ln>
                <a:gradFill flip="none" rotWithShape="1">
                  <a:gsLst>
                    <a:gs pos="43000">
                      <a:schemeClr val="tx1"/>
                    </a:gs>
                    <a:gs pos="16000">
                      <a:srgbClr val="00B050"/>
                    </a:gs>
                    <a:gs pos="72000">
                      <a:srgbClr val="0000FF"/>
                    </a:gs>
                  </a:gsLst>
                  <a:lin ang="16200000" scaled="1"/>
                  <a:tileRect/>
                </a:gra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পিথাগোরাসের সূত্রের প্রয়োগ</a:t>
            </a:r>
            <a:r>
              <a:rPr lang="en-US" sz="6000" b="1" dirty="0" smtClean="0">
                <a:ln w="12700">
                  <a:solidFill>
                    <a:srgbClr val="C00000"/>
                  </a:solidFill>
                  <a:prstDash val="solid"/>
                </a:ln>
                <a:gradFill flip="none" rotWithShape="1">
                  <a:gsLst>
                    <a:gs pos="43000">
                      <a:schemeClr val="tx1"/>
                    </a:gs>
                    <a:gs pos="16000">
                      <a:srgbClr val="00B050"/>
                    </a:gs>
                    <a:gs pos="72000">
                      <a:srgbClr val="0000FF"/>
                    </a:gs>
                  </a:gsLst>
                  <a:lin ang="16200000" scaled="1"/>
                  <a:tileRect/>
                </a:gra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>
                <a:ln w="12700">
                  <a:solidFill>
                    <a:srgbClr val="C00000"/>
                  </a:solidFill>
                  <a:prstDash val="solid"/>
                </a:ln>
                <a:gradFill flip="none" rotWithShape="1">
                  <a:gsLst>
                    <a:gs pos="43000">
                      <a:schemeClr val="tx1"/>
                    </a:gs>
                    <a:gs pos="16000">
                      <a:srgbClr val="00B050"/>
                    </a:gs>
                    <a:gs pos="72000">
                      <a:srgbClr val="0000FF"/>
                    </a:gs>
                  </a:gsLst>
                  <a:lin ang="16200000" scaled="1"/>
                  <a:tileRect/>
                </a:gra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bn-BD" sz="6000" b="1" dirty="0">
                <a:ln w="12700">
                  <a:solidFill>
                    <a:srgbClr val="C00000"/>
                  </a:solidFill>
                  <a:prstDash val="solid"/>
                </a:ln>
                <a:gradFill flip="none" rotWithShape="1">
                  <a:gsLst>
                    <a:gs pos="43000">
                      <a:schemeClr val="tx1"/>
                    </a:gs>
                    <a:gs pos="16000">
                      <a:srgbClr val="00B050"/>
                    </a:gs>
                    <a:gs pos="72000">
                      <a:srgbClr val="0000FF"/>
                    </a:gs>
                  </a:gsLst>
                  <a:lin ang="16200000" scaled="1"/>
                  <a:tileRect/>
                </a:gra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তে পারবে</a:t>
            </a:r>
            <a:r>
              <a:rPr lang="bn-BD" sz="6000" b="1" dirty="0" smtClean="0">
                <a:ln w="12700">
                  <a:solidFill>
                    <a:srgbClr val="C00000"/>
                  </a:solidFill>
                  <a:prstDash val="solid"/>
                </a:ln>
                <a:gradFill flip="none" rotWithShape="1">
                  <a:gsLst>
                    <a:gs pos="43000">
                      <a:schemeClr val="tx1"/>
                    </a:gs>
                    <a:gs pos="16000">
                      <a:srgbClr val="00B050"/>
                    </a:gs>
                    <a:gs pos="72000">
                      <a:srgbClr val="0000FF"/>
                    </a:gs>
                  </a:gsLst>
                  <a:lin ang="16200000" scaled="1"/>
                  <a:tileRect/>
                </a:gra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BD" sz="6000" b="1" dirty="0">
              <a:ln w="12700">
                <a:solidFill>
                  <a:srgbClr val="C00000"/>
                </a:solidFill>
                <a:prstDash val="solid"/>
              </a:ln>
              <a:gradFill flip="none" rotWithShape="1">
                <a:gsLst>
                  <a:gs pos="43000">
                    <a:schemeClr val="tx1"/>
                  </a:gs>
                  <a:gs pos="16000">
                    <a:srgbClr val="00B050"/>
                  </a:gs>
                  <a:gs pos="72000">
                    <a:srgbClr val="0000FF"/>
                  </a:gs>
                </a:gsLst>
                <a:lin ang="16200000" scaled="1"/>
                <a:tileRect/>
              </a:gra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Double Wave 2"/>
          <p:cNvSpPr/>
          <p:nvPr/>
        </p:nvSpPr>
        <p:spPr>
          <a:xfrm>
            <a:off x="3998794" y="723413"/>
            <a:ext cx="3274461" cy="1351704"/>
          </a:xfrm>
          <a:prstGeom prst="doubleWave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>
            <a:prstTxWarp prst="textDoubleWave1">
              <a:avLst/>
            </a:prstTxWarp>
          </a:bodyPr>
          <a:lstStyle/>
          <a:p>
            <a:r>
              <a:rPr lang="bn-BD" sz="6600" b="1" dirty="0" smtClean="0">
                <a:ln w="12700">
                  <a:solidFill>
                    <a:srgbClr val="C00000"/>
                  </a:solidFill>
                  <a:prstDash val="solid"/>
                </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91250">
                      <a:srgbClr val="FFFF00"/>
                    </a:gs>
                    <a:gs pos="45000">
                      <a:srgbClr val="FFFF00"/>
                    </a:gs>
                    <a:gs pos="18000">
                      <a:srgbClr val="00B050"/>
                    </a:gs>
                    <a:gs pos="71000">
                      <a:srgbClr val="FF0000"/>
                    </a:gs>
                  </a:gsLst>
                  <a:lin ang="5400000" scaled="1"/>
                </a:gra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r>
              <a:rPr lang="en-US" sz="6600" b="1" dirty="0" smtClean="0">
                <a:ln w="12700">
                  <a:solidFill>
                    <a:srgbClr val="C00000"/>
                  </a:solidFill>
                  <a:prstDash val="solid"/>
                </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FFFF00"/>
                    </a:gs>
                    <a:gs pos="38000">
                      <a:srgbClr val="FFFF00"/>
                    </a:gs>
                    <a:gs pos="100000">
                      <a:srgbClr val="FF0000"/>
                    </a:gs>
                  </a:gsLst>
                  <a:lin ang="5400000" scaled="1"/>
                </a:gra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6600" b="1" dirty="0">
              <a:ln w="12700">
                <a:solidFill>
                  <a:srgbClr val="C00000"/>
                </a:solidFill>
                <a:prstDash val="solid"/>
              </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rgbClr val="FFFF00"/>
                  </a:gs>
                  <a:gs pos="38000">
                    <a:srgbClr val="FFFF00"/>
                  </a:gs>
                  <a:gs pos="100000">
                    <a:srgbClr val="FF0000"/>
                  </a:gs>
                </a:gsLst>
                <a:lin ang="5400000" scaled="1"/>
              </a:gra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285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152"/>
            </a:avLst>
          </a:prstGeom>
          <a:ln w="76200">
            <a:solidFill>
              <a:srgbClr val="0000F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4" name="Object 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7486556"/>
              </p:ext>
            </p:extLst>
          </p:nvPr>
        </p:nvGraphicFramePr>
        <p:xfrm>
          <a:off x="3490913" y="3084513"/>
          <a:ext cx="5208587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Packager Shell Object" showAsIcon="1" r:id="rId3" imgW="5208120" imgH="685800" progId="Package">
                  <p:embed/>
                </p:oleObj>
              </mc:Choice>
              <mc:Fallback>
                <p:oleObj name="Packager Shell Object" showAsIcon="1" r:id="rId3" imgW="5208120" imgH="6858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90913" y="3084513"/>
                        <a:ext cx="5208587" cy="68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Flowchart: Preparation 5"/>
          <p:cNvSpPr/>
          <p:nvPr/>
        </p:nvSpPr>
        <p:spPr>
          <a:xfrm>
            <a:off x="3807725" y="559557"/>
            <a:ext cx="5254388" cy="1141547"/>
          </a:xfrm>
          <a:prstGeom prst="flowChartPreparation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ভিডিও টি দেখ </a:t>
            </a:r>
            <a:endParaRPr lang="en-US" sz="480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2791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6674"/>
            </a:avLst>
          </a:prstGeom>
          <a:solidFill>
            <a:srgbClr val="00B050"/>
          </a:solidFill>
          <a:ln w="762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rgbClr val="00B050"/>
                </a:solidFill>
              </a:ln>
              <a:solidFill>
                <a:schemeClr val="tx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982" y="46827"/>
            <a:ext cx="569575" cy="34895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255" y="42591"/>
            <a:ext cx="569575" cy="34895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383" y="34186"/>
            <a:ext cx="569575" cy="34895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909" y="33481"/>
            <a:ext cx="569575" cy="34895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863" y="38737"/>
            <a:ext cx="569575" cy="34895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91" y="34187"/>
            <a:ext cx="569575" cy="34895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6" y="46828"/>
            <a:ext cx="569575" cy="34895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982" y="6480139"/>
            <a:ext cx="569575" cy="34895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870" y="6480140"/>
            <a:ext cx="569575" cy="348957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6" y="6486297"/>
            <a:ext cx="569575" cy="34895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603" y="44279"/>
            <a:ext cx="569575" cy="348957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1602" y="51105"/>
            <a:ext cx="569575" cy="348957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199" y="51105"/>
            <a:ext cx="569575" cy="348957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0330" y="34580"/>
            <a:ext cx="569575" cy="348957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458" y="6466217"/>
            <a:ext cx="569575" cy="348957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078" y="6470100"/>
            <a:ext cx="569575" cy="34895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424" y="6481894"/>
            <a:ext cx="569575" cy="34895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096" y="6470101"/>
            <a:ext cx="569575" cy="348957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553" y="6446532"/>
            <a:ext cx="569575" cy="34895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393" y="6458728"/>
            <a:ext cx="569575" cy="34895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295" y="6446533"/>
            <a:ext cx="569575" cy="348957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899" y="6446533"/>
            <a:ext cx="569575" cy="348957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927" y="46540"/>
            <a:ext cx="569575" cy="348957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4606" y="6449356"/>
            <a:ext cx="569575" cy="348957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723413"/>
            <a:ext cx="375887" cy="348957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799" y="5009965"/>
            <a:ext cx="375887" cy="348957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8293" y="4235854"/>
            <a:ext cx="375887" cy="348957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3469944"/>
            <a:ext cx="375887" cy="348957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2765853"/>
            <a:ext cx="375887" cy="348957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2075117"/>
            <a:ext cx="375887" cy="348957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8294" y="1323956"/>
            <a:ext cx="375887" cy="348957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0291" y="682425"/>
            <a:ext cx="375887" cy="348957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1437852"/>
            <a:ext cx="375887" cy="348957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7" y="2219651"/>
            <a:ext cx="375887" cy="34895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3012632"/>
            <a:ext cx="375887" cy="348957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9" y="3695116"/>
            <a:ext cx="375887" cy="348957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4402175"/>
            <a:ext cx="375887" cy="348957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6" y="5156257"/>
            <a:ext cx="375887" cy="348957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5" y="5814453"/>
            <a:ext cx="375887" cy="348957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2359" y="5764179"/>
            <a:ext cx="375887" cy="34895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590794" y="1983652"/>
                <a:ext cx="10978572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bn-BD" sz="4800" b="1" u="sng" dirty="0" smtClean="0">
                    <a:ln w="12700">
                      <a:solidFill>
                        <a:srgbClr val="C00000"/>
                      </a:solidFill>
                      <a:prstDash val="solid"/>
                    </a:ln>
                    <a:gradFill flip="none" rotWithShape="1">
                      <a:gsLst>
                        <a:gs pos="43000">
                          <a:schemeClr val="tx1"/>
                        </a:gs>
                        <a:gs pos="16000">
                          <a:srgbClr val="00B050"/>
                        </a:gs>
                        <a:gs pos="72000">
                          <a:srgbClr val="0000FF"/>
                        </a:gs>
                      </a:gsLst>
                      <a:lin ang="16200000" scaled="1"/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সমকোণী ত্রিভুজঃ</a:t>
                </a:r>
                <a:r>
                  <a:rPr lang="bn-BD" sz="4800" b="1" dirty="0">
                    <a:ln w="12700">
                      <a:solidFill>
                        <a:srgbClr val="C00000"/>
                      </a:solidFill>
                      <a:prstDash val="solid"/>
                    </a:ln>
                    <a:gradFill flip="none" rotWithShape="1">
                      <a:gsLst>
                        <a:gs pos="43000">
                          <a:schemeClr val="tx1"/>
                        </a:gs>
                        <a:gs pos="16000">
                          <a:srgbClr val="00B050"/>
                        </a:gs>
                        <a:gs pos="72000">
                          <a:srgbClr val="0000FF"/>
                        </a:gs>
                      </a:gsLst>
                      <a:lin ang="16200000" scaled="1"/>
                      <a:tileRect/>
                    </a:gradFill>
                    <a:effectLst>
                      <a:outerShdw dist="38100" dir="2640000" algn="bl" rotWithShape="0">
                        <a:schemeClr val="tx2">
                          <a:lumMod val="75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bn-BD" sz="4800" b="1" dirty="0" smtClean="0">
                    <a:ln w="12700">
                      <a:solidFill>
                        <a:srgbClr val="C00000"/>
                      </a:solidFill>
                      <a:prstDash val="solid"/>
                    </a:ln>
                    <a:gradFill flip="none" rotWithShape="1">
                      <a:gsLst>
                        <a:gs pos="43000">
                          <a:schemeClr val="tx1"/>
                        </a:gs>
                        <a:gs pos="16000">
                          <a:srgbClr val="00B050"/>
                        </a:gs>
                        <a:gs pos="72000">
                          <a:srgbClr val="0000FF"/>
                        </a:gs>
                      </a:gsLst>
                      <a:lin ang="16200000" scaled="1"/>
                      <a:tileRect/>
                    </a:gradFill>
                    <a:effectLst>
                      <a:outerShdw dist="38100" dir="2640000" algn="bl" rotWithShape="0">
                        <a:schemeClr val="tx2">
                          <a:lumMod val="75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যে ত্রিভুজের একটি কোণ সমকোণ বা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4800" b="1" i="1" smtClean="0">
                            <a:ln w="12700">
                              <a:solidFill>
                                <a:srgbClr val="C00000"/>
                              </a:solidFill>
                              <a:prstDash val="solid"/>
                            </a:ln>
                            <a:gradFill flip="none" rotWithShape="1">
                              <a:gsLst>
                                <a:gs pos="43000">
                                  <a:schemeClr val="tx1"/>
                                </a:gs>
                                <a:gs pos="16000">
                                  <a:srgbClr val="00B050"/>
                                </a:gs>
                                <a:gs pos="72000">
                                  <a:srgbClr val="0000FF"/>
                                </a:gs>
                              </a:gsLst>
                              <a:lin ang="16200000" scaled="1"/>
                              <a:tileRect/>
                            </a:gradFill>
                            <a:effectLst>
                              <a:outerShdw dist="38100" dir="2640000" algn="bl" rotWithShape="0">
                                <a:schemeClr val="tx2">
                                  <a:lumMod val="75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bn-BD" sz="4800" b="1" i="1" smtClean="0">
                            <a:ln w="12700">
                              <a:solidFill>
                                <a:srgbClr val="C00000"/>
                              </a:solidFill>
                              <a:prstDash val="solid"/>
                            </a:ln>
                            <a:gradFill flip="none" rotWithShape="1">
                              <a:gsLst>
                                <a:gs pos="43000">
                                  <a:schemeClr val="tx1"/>
                                </a:gs>
                                <a:gs pos="16000">
                                  <a:srgbClr val="00B050"/>
                                </a:gs>
                                <a:gs pos="72000">
                                  <a:srgbClr val="0000FF"/>
                                </a:gs>
                              </a:gsLst>
                              <a:lin ang="16200000" scaled="1"/>
                              <a:tileRect/>
                            </a:gradFill>
                            <a:effectLst>
                              <a:outerShdw dist="38100" dir="2640000" algn="bl" rotWithShape="0">
                                <a:schemeClr val="tx2">
                                  <a:lumMod val="75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৯০</m:t>
                        </m:r>
                      </m:e>
                      <m:sup>
                        <m:r>
                          <a:rPr lang="bn-BD" sz="4800" b="1" i="1" smtClean="0">
                            <a:ln w="12700">
                              <a:solidFill>
                                <a:srgbClr val="C00000"/>
                              </a:solidFill>
                              <a:prstDash val="solid"/>
                            </a:ln>
                            <a:gradFill flip="none" rotWithShape="1">
                              <a:gsLst>
                                <a:gs pos="43000">
                                  <a:schemeClr val="tx1"/>
                                </a:gs>
                                <a:gs pos="16000">
                                  <a:srgbClr val="00B050"/>
                                </a:gs>
                                <a:gs pos="72000">
                                  <a:srgbClr val="0000FF"/>
                                </a:gs>
                              </a:gsLst>
                              <a:lin ang="16200000" scaled="1"/>
                              <a:tileRect/>
                            </a:gradFill>
                            <a:effectLst>
                              <a:outerShdw dist="38100" dir="2640000" algn="bl" rotWithShape="0">
                                <a:schemeClr val="tx2">
                                  <a:lumMod val="75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০</m:t>
                        </m:r>
                      </m:sup>
                    </m:sSup>
                  </m:oMath>
                </a14:m>
                <a:r>
                  <a:rPr lang="bn-BD" sz="4800" b="1" dirty="0" smtClean="0">
                    <a:ln w="12700">
                      <a:solidFill>
                        <a:srgbClr val="C00000"/>
                      </a:solidFill>
                      <a:prstDash val="solid"/>
                    </a:ln>
                    <a:gradFill flip="none" rotWithShape="1">
                      <a:gsLst>
                        <a:gs pos="43000">
                          <a:schemeClr val="tx1"/>
                        </a:gs>
                        <a:gs pos="16000">
                          <a:srgbClr val="00B050"/>
                        </a:gs>
                        <a:gs pos="72000">
                          <a:srgbClr val="0000FF"/>
                        </a:gs>
                      </a:gsLst>
                      <a:lin ang="16200000" scaled="1"/>
                      <a:tileRect/>
                    </a:gradFill>
                    <a:effectLst>
                      <a:outerShdw dist="38100" dir="2640000" algn="bl" rotWithShape="0">
                        <a:schemeClr val="tx2">
                          <a:lumMod val="75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তাকে </a:t>
                </a:r>
                <a:r>
                  <a:rPr lang="bn-BD" sz="4800" b="1" dirty="0">
                    <a:ln w="12700">
                      <a:solidFill>
                        <a:srgbClr val="C00000"/>
                      </a:solidFill>
                      <a:prstDash val="solid"/>
                    </a:ln>
                    <a:gradFill flip="none" rotWithShape="1">
                      <a:gsLst>
                        <a:gs pos="43000">
                          <a:schemeClr val="tx1"/>
                        </a:gs>
                        <a:gs pos="16000">
                          <a:srgbClr val="00B050"/>
                        </a:gs>
                        <a:gs pos="72000">
                          <a:srgbClr val="0000FF"/>
                        </a:gs>
                      </a:gsLst>
                      <a:lin ang="16200000" scaled="1"/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সমকোণী </a:t>
                </a:r>
                <a:r>
                  <a:rPr lang="bn-BD" sz="4800" b="1" dirty="0" smtClean="0">
                    <a:ln w="12700">
                      <a:solidFill>
                        <a:srgbClr val="C00000"/>
                      </a:solidFill>
                      <a:prstDash val="solid"/>
                    </a:ln>
                    <a:gradFill flip="none" rotWithShape="1">
                      <a:gsLst>
                        <a:gs pos="43000">
                          <a:schemeClr val="tx1"/>
                        </a:gs>
                        <a:gs pos="16000">
                          <a:srgbClr val="00B050"/>
                        </a:gs>
                        <a:gs pos="72000">
                          <a:srgbClr val="0000FF"/>
                        </a:gs>
                      </a:gsLst>
                      <a:lin ang="16200000" scaled="1"/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ত্রিভুজ বলে। </a:t>
                </a:r>
                <a:r>
                  <a:rPr lang="bn-BD" sz="4800" b="1" dirty="0" smtClean="0">
                    <a:ln w="12700">
                      <a:solidFill>
                        <a:srgbClr val="C00000"/>
                      </a:solidFill>
                      <a:prstDash val="solid"/>
                    </a:ln>
                    <a:gradFill flip="none" rotWithShape="1">
                      <a:gsLst>
                        <a:gs pos="43000">
                          <a:schemeClr val="tx1"/>
                        </a:gs>
                        <a:gs pos="16000">
                          <a:srgbClr val="00B050"/>
                        </a:gs>
                        <a:gs pos="72000">
                          <a:srgbClr val="0000FF"/>
                        </a:gs>
                      </a:gsLst>
                      <a:lin ang="16200000" scaled="1"/>
                      <a:tileRect/>
                    </a:gradFill>
                    <a:effectLst>
                      <a:outerShdw dist="38100" dir="2640000" algn="bl" rotWithShape="0">
                        <a:schemeClr val="tx2">
                          <a:lumMod val="75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 </a:t>
                </a:r>
                <a:endParaRPr lang="en-US" sz="48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794" y="1983652"/>
                <a:ext cx="10978572" cy="156966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/>
          <p:nvPr/>
        </p:nvCxnSpPr>
        <p:spPr>
          <a:xfrm flipH="1">
            <a:off x="6115471" y="3818901"/>
            <a:ext cx="65912" cy="186113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>
            <a:off x="6115471" y="5592624"/>
            <a:ext cx="2646869" cy="874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6159911" y="3822228"/>
            <a:ext cx="2602429" cy="17703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Arc 16"/>
          <p:cNvSpPr/>
          <p:nvPr/>
        </p:nvSpPr>
        <p:spPr>
          <a:xfrm rot="13847122">
            <a:off x="7976215" y="5108171"/>
            <a:ext cx="452352" cy="559034"/>
          </a:xfrm>
          <a:prstGeom prst="arc">
            <a:avLst>
              <a:gd name="adj1" fmla="val 15046550"/>
              <a:gd name="adj2" fmla="val 2056691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 rot="2201726">
            <a:off x="6801584" y="4001806"/>
            <a:ext cx="1334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অতিভুজ</a:t>
            </a:r>
            <a:r>
              <a:rPr lang="bn-BD" sz="3200" b="1" dirty="0" smtClean="0"/>
              <a:t> </a:t>
            </a:r>
            <a:endParaRPr lang="en-US" sz="3200" b="1" dirty="0"/>
          </a:p>
        </p:txBody>
      </p:sp>
      <p:sp>
        <p:nvSpPr>
          <p:cNvPr id="60" name="TextBox 59"/>
          <p:cNvSpPr txBox="1"/>
          <p:nvPr/>
        </p:nvSpPr>
        <p:spPr>
          <a:xfrm>
            <a:off x="5435028" y="4410332"/>
            <a:ext cx="6226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লম্ব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876761" y="5788729"/>
            <a:ext cx="8092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ভূমি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6115471" y="5358922"/>
            <a:ext cx="436774" cy="32111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437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0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7" grpId="0" animBg="1"/>
      <p:bldP spid="18" grpId="0"/>
      <p:bldP spid="60" grpId="0"/>
      <p:bldP spid="61" grpId="0"/>
      <p:bldP spid="6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4984"/>
            </a:avLst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Frame 2"/>
          <p:cNvSpPr/>
          <p:nvPr/>
        </p:nvSpPr>
        <p:spPr>
          <a:xfrm>
            <a:off x="286602" y="300251"/>
            <a:ext cx="11641541" cy="6264321"/>
          </a:xfrm>
          <a:prstGeom prst="frame">
            <a:avLst>
              <a:gd name="adj1" fmla="val 4344"/>
            </a:avLst>
          </a:prstGeom>
          <a:solidFill>
            <a:srgbClr val="00B0F0"/>
          </a:solidFill>
          <a:ln w="762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Down Arrow Callout 4"/>
          <p:cNvSpPr/>
          <p:nvPr/>
        </p:nvSpPr>
        <p:spPr>
          <a:xfrm>
            <a:off x="2793242" y="776664"/>
            <a:ext cx="4600135" cy="1871003"/>
          </a:xfrm>
          <a:prstGeom prst="downArrowCallou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একক কাজ </a:t>
            </a:r>
            <a:endParaRPr lang="en-US" sz="8000" dirty="0">
              <a:ln w="0"/>
              <a:solidFill>
                <a:srgbClr val="0000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32-Point Star 5"/>
          <p:cNvSpPr/>
          <p:nvPr/>
        </p:nvSpPr>
        <p:spPr>
          <a:xfrm>
            <a:off x="928048" y="2647667"/>
            <a:ext cx="9539785" cy="3179928"/>
          </a:xfrm>
          <a:prstGeom prst="star32">
            <a:avLst/>
          </a:prstGeom>
          <a:gradFill>
            <a:gsLst>
              <a:gs pos="15000">
                <a:srgbClr val="FFFF00"/>
              </a:gs>
              <a:gs pos="72000">
                <a:srgbClr val="0000FF"/>
              </a:gs>
            </a:gsLst>
            <a:path path="circle">
              <a:fillToRect l="50000" t="50000" r="50000" b="5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ln w="9525">
                  <a:solidFill>
                    <a:schemeClr val="bg1"/>
                  </a:solidFill>
                  <a:prstDash val="solid"/>
                </a:ln>
                <a:gradFill>
                  <a:gsLst>
                    <a:gs pos="15000">
                      <a:schemeClr val="tx1"/>
                    </a:gs>
                    <a:gs pos="72000">
                      <a:srgbClr val="FF0000"/>
                    </a:gs>
                  </a:gsLst>
                  <a:path path="circle">
                    <a:fillToRect l="50000" t="50000" r="50000" b="50000"/>
                  </a:path>
                </a:gra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সমকোণী ত্রিভুজটি আঁক </a:t>
            </a:r>
            <a:endParaRPr lang="en-US" sz="5400" b="1" dirty="0">
              <a:ln w="9525">
                <a:solidFill>
                  <a:schemeClr val="bg1"/>
                </a:solidFill>
                <a:prstDash val="solid"/>
              </a:ln>
              <a:gradFill>
                <a:gsLst>
                  <a:gs pos="15000">
                    <a:schemeClr val="tx1"/>
                  </a:gs>
                  <a:gs pos="72000">
                    <a:srgbClr val="FF0000"/>
                  </a:gs>
                </a:gsLst>
                <a:path path="circle">
                  <a:fillToRect l="50000" t="50000" r="50000" b="50000"/>
                </a:path>
              </a:gra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1487" y="648550"/>
            <a:ext cx="3265839" cy="217722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227569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Check">
          <a:fgClr>
            <a:schemeClr val="accent4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6674"/>
            </a:avLst>
          </a:prstGeom>
          <a:solidFill>
            <a:srgbClr val="00B050"/>
          </a:solidFill>
          <a:ln w="762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rgbClr val="00B050"/>
                </a:solidFill>
              </a:ln>
              <a:solidFill>
                <a:schemeClr val="tx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982" y="46827"/>
            <a:ext cx="569575" cy="34895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255" y="42591"/>
            <a:ext cx="569575" cy="34895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383" y="34186"/>
            <a:ext cx="569575" cy="34895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909" y="33481"/>
            <a:ext cx="569575" cy="34895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863" y="38737"/>
            <a:ext cx="569575" cy="34895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91" y="34187"/>
            <a:ext cx="569575" cy="34895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6" y="46828"/>
            <a:ext cx="569575" cy="34895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982" y="6480139"/>
            <a:ext cx="569575" cy="34895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870" y="6480140"/>
            <a:ext cx="569575" cy="348957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6" y="6486297"/>
            <a:ext cx="569575" cy="34895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603" y="44279"/>
            <a:ext cx="569575" cy="348957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1602" y="51105"/>
            <a:ext cx="569575" cy="348957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199" y="51105"/>
            <a:ext cx="569575" cy="348957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0330" y="34580"/>
            <a:ext cx="569575" cy="348957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458" y="6466217"/>
            <a:ext cx="569575" cy="348957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078" y="6470100"/>
            <a:ext cx="569575" cy="34895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424" y="6481894"/>
            <a:ext cx="569575" cy="34895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096" y="6470101"/>
            <a:ext cx="569575" cy="348957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553" y="6446532"/>
            <a:ext cx="569575" cy="34895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393" y="6458728"/>
            <a:ext cx="569575" cy="34895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295" y="6446533"/>
            <a:ext cx="569575" cy="348957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899" y="6446533"/>
            <a:ext cx="569575" cy="348957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927" y="46540"/>
            <a:ext cx="569575" cy="348957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4606" y="6449356"/>
            <a:ext cx="569575" cy="348957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723413"/>
            <a:ext cx="375887" cy="348957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799" y="5009965"/>
            <a:ext cx="375887" cy="348957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8293" y="4235854"/>
            <a:ext cx="375887" cy="348957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3469944"/>
            <a:ext cx="375887" cy="348957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2765853"/>
            <a:ext cx="375887" cy="348957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2075117"/>
            <a:ext cx="375887" cy="348957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8294" y="1323956"/>
            <a:ext cx="375887" cy="348957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0291" y="682425"/>
            <a:ext cx="375887" cy="348957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1437852"/>
            <a:ext cx="375887" cy="348957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7" y="2219651"/>
            <a:ext cx="375887" cy="34895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3012632"/>
            <a:ext cx="375887" cy="348957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9" y="3695116"/>
            <a:ext cx="375887" cy="348957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4402175"/>
            <a:ext cx="375887" cy="348957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6" y="5156257"/>
            <a:ext cx="375887" cy="348957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5" y="5814453"/>
            <a:ext cx="375887" cy="348957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2359" y="5764179"/>
            <a:ext cx="375887" cy="34895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406321" y="3263710"/>
                <a:ext cx="10978572" cy="10084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bn-BD" sz="4800" b="1" dirty="0" smtClean="0">
                    <a:ln w="12700">
                      <a:solidFill>
                        <a:srgbClr val="C00000"/>
                      </a:solidFill>
                      <a:prstDash val="solid"/>
                    </a:ln>
                    <a:gradFill flip="none" rotWithShape="1">
                      <a:gsLst>
                        <a:gs pos="43000">
                          <a:schemeClr val="tx1"/>
                        </a:gs>
                        <a:gs pos="16000">
                          <a:srgbClr val="00B050"/>
                        </a:gs>
                        <a:gs pos="72000">
                          <a:srgbClr val="0000FF"/>
                        </a:gs>
                      </a:gsLst>
                      <a:lin ang="16200000" scaled="1"/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পিথাগোরাসের সূত্রঃ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4800" b="1" i="1" smtClean="0">
                            <a:ln w="12700">
                              <a:solidFill>
                                <a:srgbClr val="C00000"/>
                              </a:solidFill>
                              <a:prstDash val="solid"/>
                            </a:ln>
                            <a:gradFill flip="none" rotWithShape="1">
                              <a:gsLst>
                                <a:gs pos="43000">
                                  <a:schemeClr val="tx1"/>
                                </a:gs>
                                <a:gs pos="16000">
                                  <a:srgbClr val="00B050"/>
                                </a:gs>
                                <a:gs pos="72000">
                                  <a:srgbClr val="0000FF"/>
                                </a:gs>
                              </a:gsLst>
                              <a:lin ang="16200000" scaled="1"/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bn-BD" sz="4800" b="1" i="1" smtClean="0">
                            <a:ln w="12700">
                              <a:solidFill>
                                <a:srgbClr val="C00000"/>
                              </a:solidFill>
                              <a:prstDash val="solid"/>
                            </a:ln>
                            <a:gradFill flip="none" rotWithShape="1">
                              <a:gsLst>
                                <a:gs pos="43000">
                                  <a:schemeClr val="tx1"/>
                                </a:gs>
                                <a:gs pos="16000">
                                  <a:srgbClr val="00B050"/>
                                </a:gs>
                                <a:gs pos="72000">
                                  <a:srgbClr val="0000FF"/>
                                </a:gs>
                              </a:gsLst>
                              <a:lin ang="16200000" scaled="1"/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লম্ব</m:t>
                        </m:r>
                      </m:e>
                      <m:sup>
                        <m:r>
                          <a:rPr lang="bn-BD" sz="4800" b="1" i="1" smtClean="0">
                            <a:ln w="12700">
                              <a:solidFill>
                                <a:srgbClr val="C00000"/>
                              </a:solidFill>
                              <a:prstDash val="solid"/>
                            </a:ln>
                            <a:gradFill flip="none" rotWithShape="1">
                              <a:gsLst>
                                <a:gs pos="43000">
                                  <a:schemeClr val="tx1"/>
                                </a:gs>
                                <a:gs pos="16000">
                                  <a:srgbClr val="00B050"/>
                                </a:gs>
                                <a:gs pos="72000">
                                  <a:srgbClr val="0000FF"/>
                                </a:gs>
                              </a:gsLst>
                              <a:lin ang="16200000" scaled="1"/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২</m:t>
                        </m:r>
                      </m:sup>
                    </m:sSup>
                    <m:r>
                      <a:rPr lang="bn-BD" sz="4800" b="1" i="1" smtClean="0">
                        <a:ln w="12700">
                          <a:solidFill>
                            <a:srgbClr val="C00000"/>
                          </a:solidFill>
                          <a:prstDash val="solid"/>
                        </a:ln>
                        <a:gradFill flip="none" rotWithShape="1">
                          <a:gsLst>
                            <a:gs pos="43000">
                              <a:schemeClr val="tx1"/>
                            </a:gs>
                            <a:gs pos="16000">
                              <a:srgbClr val="00B050"/>
                            </a:gs>
                            <a:gs pos="72000">
                              <a:srgbClr val="0000FF"/>
                            </a:gs>
                          </a:gsLst>
                          <a:lin ang="16200000" scaled="1"/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sSup>
                      <m:sSupPr>
                        <m:ctrlPr>
                          <a:rPr lang="bn-BD" sz="4800" b="1" i="1" smtClean="0">
                            <a:ln w="12700">
                              <a:solidFill>
                                <a:srgbClr val="C00000"/>
                              </a:solidFill>
                              <a:prstDash val="solid"/>
                            </a:ln>
                            <a:gradFill flip="none" rotWithShape="1">
                              <a:gsLst>
                                <a:gs pos="43000">
                                  <a:schemeClr val="tx1"/>
                                </a:gs>
                                <a:gs pos="16000">
                                  <a:srgbClr val="00B050"/>
                                </a:gs>
                                <a:gs pos="72000">
                                  <a:srgbClr val="0000FF"/>
                                </a:gs>
                              </a:gsLst>
                              <a:lin ang="16200000" scaled="1"/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bn-BD" sz="4800" b="1" i="1" smtClean="0">
                            <a:ln w="12700">
                              <a:solidFill>
                                <a:srgbClr val="C00000"/>
                              </a:solidFill>
                              <a:prstDash val="solid"/>
                            </a:ln>
                            <a:gradFill flip="none" rotWithShape="1">
                              <a:gsLst>
                                <a:gs pos="43000">
                                  <a:schemeClr val="tx1"/>
                                </a:gs>
                                <a:gs pos="16000">
                                  <a:srgbClr val="00B050"/>
                                </a:gs>
                                <a:gs pos="72000">
                                  <a:srgbClr val="0000FF"/>
                                </a:gs>
                              </a:gsLst>
                              <a:lin ang="16200000" scaled="1"/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ভূমি</m:t>
                        </m:r>
                      </m:e>
                      <m:sup>
                        <m:r>
                          <a:rPr lang="bn-BD" sz="4800" b="1" i="1" smtClean="0">
                            <a:ln w="12700">
                              <a:solidFill>
                                <a:srgbClr val="C00000"/>
                              </a:solidFill>
                              <a:prstDash val="solid"/>
                            </a:ln>
                            <a:gradFill flip="none" rotWithShape="1">
                              <a:gsLst>
                                <a:gs pos="43000">
                                  <a:schemeClr val="tx1"/>
                                </a:gs>
                                <a:gs pos="16000">
                                  <a:srgbClr val="00B050"/>
                                </a:gs>
                                <a:gs pos="72000">
                                  <a:srgbClr val="0000FF"/>
                                </a:gs>
                              </a:gsLst>
                              <a:lin ang="16200000" scaled="1"/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২</m:t>
                        </m:r>
                      </m:sup>
                    </m:sSup>
                    <m:r>
                      <a:rPr lang="bn-BD" sz="4800" b="1" i="1" smtClean="0">
                        <a:ln w="12700">
                          <a:solidFill>
                            <a:srgbClr val="C00000"/>
                          </a:solidFill>
                          <a:prstDash val="solid"/>
                        </a:ln>
                        <a:gradFill flip="none" rotWithShape="1">
                          <a:gsLst>
                            <a:gs pos="43000">
                              <a:schemeClr val="tx1"/>
                            </a:gs>
                            <a:gs pos="16000">
                              <a:srgbClr val="00B050"/>
                            </a:gs>
                            <a:gs pos="72000">
                              <a:srgbClr val="0000FF"/>
                            </a:gs>
                          </a:gsLst>
                          <a:lin ang="16200000" scaled="1"/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sSup>
                      <m:sSupPr>
                        <m:ctrlPr>
                          <a:rPr lang="bn-BD" sz="4800" b="1" i="1" smtClean="0">
                            <a:ln w="12700">
                              <a:solidFill>
                                <a:srgbClr val="C00000"/>
                              </a:solidFill>
                              <a:prstDash val="solid"/>
                            </a:ln>
                            <a:gradFill flip="none" rotWithShape="1">
                              <a:gsLst>
                                <a:gs pos="43000">
                                  <a:schemeClr val="tx1"/>
                                </a:gs>
                                <a:gs pos="16000">
                                  <a:srgbClr val="00B050"/>
                                </a:gs>
                                <a:gs pos="72000">
                                  <a:srgbClr val="0000FF"/>
                                </a:gs>
                              </a:gsLst>
                              <a:lin ang="16200000" scaled="1"/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bn-BD" sz="4800" b="1" i="1" smtClean="0">
                            <a:ln w="12700">
                              <a:solidFill>
                                <a:srgbClr val="C00000"/>
                              </a:solidFill>
                              <a:prstDash val="solid"/>
                            </a:ln>
                            <a:gradFill flip="none" rotWithShape="1">
                              <a:gsLst>
                                <a:gs pos="43000">
                                  <a:schemeClr val="tx1"/>
                                </a:gs>
                                <a:gs pos="16000">
                                  <a:srgbClr val="00B050"/>
                                </a:gs>
                                <a:gs pos="72000">
                                  <a:srgbClr val="0000FF"/>
                                </a:gs>
                              </a:gsLst>
                              <a:lin ang="16200000" scaled="1"/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অতিভুজ</m:t>
                        </m:r>
                      </m:e>
                      <m:sup>
                        <m:r>
                          <a:rPr lang="bn-BD" sz="4800" b="1" i="1" smtClean="0">
                            <a:ln w="12700">
                              <a:solidFill>
                                <a:srgbClr val="C00000"/>
                              </a:solidFill>
                              <a:prstDash val="solid"/>
                            </a:ln>
                            <a:gradFill flip="none" rotWithShape="1">
                              <a:gsLst>
                                <a:gs pos="43000">
                                  <a:schemeClr val="tx1"/>
                                </a:gs>
                                <a:gs pos="16000">
                                  <a:srgbClr val="00B050"/>
                                </a:gs>
                                <a:gs pos="72000">
                                  <a:srgbClr val="0000FF"/>
                                </a:gs>
                              </a:gsLst>
                              <a:lin ang="16200000" scaled="1"/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২</m:t>
                        </m:r>
                      </m:sup>
                    </m:sSup>
                  </m:oMath>
                </a14:m>
                <a:endParaRPr lang="en-US" sz="48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321" y="3263710"/>
                <a:ext cx="10978572" cy="100841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/>
          <p:nvPr/>
        </p:nvCxnSpPr>
        <p:spPr>
          <a:xfrm flipH="1">
            <a:off x="5352383" y="597869"/>
            <a:ext cx="65912" cy="186113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>
            <a:off x="5348026" y="2370523"/>
            <a:ext cx="2646869" cy="8741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5385339" y="597869"/>
            <a:ext cx="2602429" cy="17703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Arc 16"/>
          <p:cNvSpPr/>
          <p:nvPr/>
        </p:nvSpPr>
        <p:spPr>
          <a:xfrm rot="13847122">
            <a:off x="7078836" y="1970078"/>
            <a:ext cx="693538" cy="559034"/>
          </a:xfrm>
          <a:prstGeom prst="arc">
            <a:avLst>
              <a:gd name="adj1" fmla="val 15046550"/>
              <a:gd name="adj2" fmla="val 2056691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 rot="2201726">
            <a:off x="6146397" y="999358"/>
            <a:ext cx="13349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অতিভুজ</a:t>
            </a:r>
            <a:r>
              <a:rPr lang="bn-BD" sz="3200" b="1" dirty="0" smtClean="0"/>
              <a:t> </a:t>
            </a:r>
            <a:endParaRPr lang="en-US" sz="3200" b="1" dirty="0"/>
          </a:p>
        </p:txBody>
      </p:sp>
      <p:sp>
        <p:nvSpPr>
          <p:cNvPr id="60" name="TextBox 59"/>
          <p:cNvSpPr txBox="1"/>
          <p:nvPr/>
        </p:nvSpPr>
        <p:spPr>
          <a:xfrm>
            <a:off x="4811615" y="1280202"/>
            <a:ext cx="6226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লম্ব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147643" y="2352585"/>
            <a:ext cx="8092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ভূমি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5378212" y="2122070"/>
            <a:ext cx="436774" cy="321113"/>
          </a:xfrm>
          <a:prstGeom prst="rect">
            <a:avLst/>
          </a:prstGeom>
          <a:pattFill prst="dkUpDiag">
            <a:fgClr>
              <a:schemeClr val="accent4">
                <a:lumMod val="40000"/>
                <a:lumOff val="60000"/>
              </a:schemeClr>
            </a:fgClr>
            <a:bgClr>
              <a:schemeClr val="bg1"/>
            </a:bgClr>
          </a:patt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186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7" grpId="0" animBg="1"/>
      <p:bldP spid="18" grpId="0"/>
      <p:bldP spid="60" grpId="0"/>
      <p:bldP spid="61" grpId="0"/>
      <p:bldP spid="6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6674"/>
            </a:avLst>
          </a:prstGeom>
          <a:blipFill>
            <a:blip r:embed="rId4"/>
            <a:tile tx="0" ty="0" sx="100000" sy="100000" flip="none" algn="tl"/>
          </a:blipFill>
          <a:ln w="762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rgbClr val="00B050"/>
                </a:solidFill>
              </a:ln>
              <a:solidFill>
                <a:schemeClr val="tx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982" y="46827"/>
            <a:ext cx="569575" cy="34895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255" y="42591"/>
            <a:ext cx="569575" cy="34895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383" y="34186"/>
            <a:ext cx="569575" cy="34895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909" y="33481"/>
            <a:ext cx="569575" cy="34895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863" y="38737"/>
            <a:ext cx="569575" cy="34895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91" y="34187"/>
            <a:ext cx="569575" cy="34895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6" y="46828"/>
            <a:ext cx="569575" cy="34895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982" y="6480139"/>
            <a:ext cx="569575" cy="34895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870" y="6480140"/>
            <a:ext cx="569575" cy="348957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6" y="6486297"/>
            <a:ext cx="569575" cy="34895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603" y="44279"/>
            <a:ext cx="569575" cy="348957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1602" y="51105"/>
            <a:ext cx="569575" cy="348957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199" y="51105"/>
            <a:ext cx="569575" cy="348957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0330" y="34580"/>
            <a:ext cx="569575" cy="348957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458" y="6466217"/>
            <a:ext cx="569575" cy="348957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078" y="6470100"/>
            <a:ext cx="569575" cy="34895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424" y="6481894"/>
            <a:ext cx="569575" cy="34895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096" y="6470101"/>
            <a:ext cx="569575" cy="348957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553" y="6446532"/>
            <a:ext cx="569575" cy="34895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393" y="6458728"/>
            <a:ext cx="569575" cy="34895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295" y="6446533"/>
            <a:ext cx="569575" cy="348957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899" y="6446533"/>
            <a:ext cx="569575" cy="348957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927" y="46540"/>
            <a:ext cx="569575" cy="348957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4606" y="6449356"/>
            <a:ext cx="569575" cy="348957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723413"/>
            <a:ext cx="375887" cy="348957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799" y="5009965"/>
            <a:ext cx="375887" cy="348957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8293" y="4235854"/>
            <a:ext cx="375887" cy="348957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3469944"/>
            <a:ext cx="375887" cy="348957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2765853"/>
            <a:ext cx="375887" cy="348957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2075117"/>
            <a:ext cx="375887" cy="348957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8294" y="1323956"/>
            <a:ext cx="375887" cy="348957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0291" y="682425"/>
            <a:ext cx="375887" cy="348957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1437852"/>
            <a:ext cx="375887" cy="348957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7" y="2219651"/>
            <a:ext cx="375887" cy="34895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3012632"/>
            <a:ext cx="375887" cy="348957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9" y="3695116"/>
            <a:ext cx="375887" cy="348957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4402175"/>
            <a:ext cx="375887" cy="348957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6" y="5156257"/>
            <a:ext cx="375887" cy="348957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5" y="5814453"/>
            <a:ext cx="375887" cy="348957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2359" y="5764179"/>
            <a:ext cx="375887" cy="348957"/>
          </a:xfrm>
          <a:prstGeom prst="rect">
            <a:avLst/>
          </a:prstGeom>
        </p:spPr>
      </p:pic>
      <p:sp>
        <p:nvSpPr>
          <p:cNvPr id="60" name="32-Point Star 59"/>
          <p:cNvSpPr/>
          <p:nvPr/>
        </p:nvSpPr>
        <p:spPr>
          <a:xfrm>
            <a:off x="2053101" y="682425"/>
            <a:ext cx="5623079" cy="2083428"/>
          </a:xfrm>
          <a:prstGeom prst="star32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ln w="9525">
                  <a:solidFill>
                    <a:schemeClr val="bg1"/>
                  </a:solidFill>
                  <a:prstDash val="solid"/>
                </a:ln>
                <a:gradFill flip="none" rotWithShape="1">
                  <a:gsLst>
                    <a:gs pos="22000">
                      <a:srgbClr val="FF0000"/>
                    </a:gs>
                    <a:gs pos="58000">
                      <a:srgbClr val="7030A0">
                        <a:shade val="67500"/>
                        <a:satMod val="115000"/>
                      </a:srgbClr>
                    </a:gs>
                    <a:gs pos="84000">
                      <a:srgbClr val="0070C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জোড়ায় কাজ</a:t>
            </a:r>
            <a:endParaRPr lang="en-US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220634" y="3430117"/>
                <a:ext cx="9702974" cy="17543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bn-BD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cs typeface="NikoshBAN" panose="02000000000000000000" pitchFamily="2" charset="0"/>
                  </a:rPr>
                  <a:t>সমকোণী ত্রিভুজের লম্ব </a:t>
                </a:r>
                <a14:m>
                  <m:oMath xmlns:m="http://schemas.openxmlformats.org/officeDocument/2006/math">
                    <m:r>
                      <a:rPr lang="en-US" sz="5400" b="1" i="1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5</m:t>
                    </m:r>
                  </m:oMath>
                </a14:m>
                <a:r>
                  <a:rPr lang="bn-BD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cs typeface="NikoshBAN" panose="02000000000000000000" pitchFamily="2" charset="0"/>
                  </a:rPr>
                  <a:t> মিটার এবং ভূমি </a:t>
                </a:r>
                <a14:m>
                  <m:oMath xmlns:m="http://schemas.openxmlformats.org/officeDocument/2006/math">
                    <m:r>
                      <a:rPr lang="en-US" sz="5400" b="1" i="1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6</m:t>
                    </m:r>
                  </m:oMath>
                </a14:m>
                <a:r>
                  <a:rPr lang="bn-BD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cs typeface="NikoshBAN" panose="02000000000000000000" pitchFamily="2" charset="0"/>
                  </a:rPr>
                  <a:t> মিটার হলে অতিভুজ কত? </a:t>
                </a:r>
                <a:endParaRPr lang="en-US" sz="5400" b="1" dirty="0">
                  <a:ln/>
                  <a:gradFill>
                    <a:gsLst>
                      <a:gs pos="19000">
                        <a:srgbClr val="0000FF">
                          <a:shade val="30000"/>
                          <a:satMod val="115000"/>
                        </a:srgbClr>
                      </a:gs>
                      <a:gs pos="65000">
                        <a:srgbClr val="FF0000"/>
                      </a:gs>
                      <a:gs pos="100000">
                        <a:schemeClr val="tx1"/>
                      </a:gs>
                    </a:gsLst>
                    <a:path path="circle">
                      <a:fillToRect l="50000" t="50000" r="50000" b="50000"/>
                    </a:path>
                  </a:gradFill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0634" y="3430117"/>
                <a:ext cx="9702974" cy="1754326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8042" y="661007"/>
            <a:ext cx="2863333" cy="2345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955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6674"/>
            </a:avLst>
          </a:prstGeom>
          <a:pattFill prst="smCheck">
            <a:fgClr>
              <a:srgbClr val="00B050"/>
            </a:fgClr>
            <a:bgClr>
              <a:schemeClr val="bg1"/>
            </a:bgClr>
          </a:pattFill>
          <a:ln w="762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rgbClr val="00B050"/>
                </a:solidFill>
              </a:ln>
              <a:solidFill>
                <a:schemeClr val="tx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982" y="46827"/>
            <a:ext cx="569575" cy="34895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255" y="42591"/>
            <a:ext cx="569575" cy="34895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383" y="34186"/>
            <a:ext cx="569575" cy="34895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909" y="33481"/>
            <a:ext cx="569575" cy="34895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863" y="38737"/>
            <a:ext cx="569575" cy="34895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91" y="34187"/>
            <a:ext cx="569575" cy="34895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6" y="46828"/>
            <a:ext cx="569575" cy="34895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982" y="6480139"/>
            <a:ext cx="569575" cy="34895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870" y="6480140"/>
            <a:ext cx="569575" cy="348957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6" y="6486297"/>
            <a:ext cx="569575" cy="34895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603" y="44279"/>
            <a:ext cx="569575" cy="348957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1602" y="51105"/>
            <a:ext cx="569575" cy="348957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199" y="51105"/>
            <a:ext cx="569575" cy="348957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0330" y="34580"/>
            <a:ext cx="569575" cy="348957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458" y="6466217"/>
            <a:ext cx="569575" cy="348957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078" y="6470100"/>
            <a:ext cx="569575" cy="34895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424" y="6481894"/>
            <a:ext cx="569575" cy="34895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096" y="6470101"/>
            <a:ext cx="569575" cy="348957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553" y="6446532"/>
            <a:ext cx="569575" cy="34895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393" y="6458728"/>
            <a:ext cx="569575" cy="34895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295" y="6446533"/>
            <a:ext cx="569575" cy="348957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899" y="6446533"/>
            <a:ext cx="569575" cy="348957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927" y="46540"/>
            <a:ext cx="569575" cy="348957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4606" y="6449356"/>
            <a:ext cx="569575" cy="348957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723413"/>
            <a:ext cx="375887" cy="348957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799" y="5009965"/>
            <a:ext cx="375887" cy="348957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8293" y="4235854"/>
            <a:ext cx="375887" cy="348957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3469944"/>
            <a:ext cx="375887" cy="348957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2765853"/>
            <a:ext cx="375887" cy="348957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2075117"/>
            <a:ext cx="375887" cy="348957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8294" y="1323956"/>
            <a:ext cx="375887" cy="348957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0291" y="682425"/>
            <a:ext cx="375887" cy="348957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1437852"/>
            <a:ext cx="375887" cy="348957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7" y="2219651"/>
            <a:ext cx="375887" cy="34895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3012632"/>
            <a:ext cx="375887" cy="348957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9" y="3695116"/>
            <a:ext cx="375887" cy="348957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4402175"/>
            <a:ext cx="375887" cy="348957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6" y="5156257"/>
            <a:ext cx="375887" cy="348957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5" y="5814453"/>
            <a:ext cx="375887" cy="348957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2359" y="5764179"/>
            <a:ext cx="375887" cy="34895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30028" y="2429224"/>
                <a:ext cx="10956575" cy="2633093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harsh" dir="t"/>
                </a:scene3d>
                <a:sp3d extrusionH="57150" prstMaterial="matte">
                  <a:bevelT w="63500" h="12700" prst="angle"/>
                  <a:contourClr>
                    <a:schemeClr val="bg1">
                      <a:lumMod val="65000"/>
                    </a:schemeClr>
                  </a:contourClr>
                </a:sp3d>
              </a:bodyPr>
              <a:lstStyle/>
              <a:p>
                <a:pPr algn="just"/>
                <a:r>
                  <a:rPr lang="bn-BD" sz="48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সমস্যা-১। একটি সমকোণী ত্রিভুজের অতিভুজ </a:t>
                </a:r>
                <a14:m>
                  <m:oMath xmlns:m="http://schemas.openxmlformats.org/officeDocument/2006/math">
                    <m:r>
                      <a:rPr lang="en-US" sz="4800" b="1" dirty="0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2</m:t>
                    </m:r>
                    <m:r>
                      <a:rPr lang="en-US" sz="4800" b="1" i="1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5</m:t>
                    </m:r>
                  </m:oMath>
                </a14:m>
                <a:r>
                  <a:rPr lang="en-US" sz="48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bn-BD" sz="48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মিটার। এর একটি বাহু অপরটির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BD" sz="48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48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𝟑</m:t>
                        </m:r>
                      </m:num>
                      <m:den>
                        <m:r>
                          <a:rPr lang="en-US" sz="48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US" sz="48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bn-BD" sz="48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অংশ হলে, বাহু দুইটির দৈর্ঘ্য নির্ণয় কর। </a:t>
                </a: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028" y="2429224"/>
                <a:ext cx="10956575" cy="263309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96194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4739"/>
            </a:avLst>
          </a:prstGeom>
          <a:blipFill>
            <a:blip r:embed="rId2"/>
            <a:tile tx="0" ty="0" sx="100000" sy="100000" flip="none" algn="tl"/>
          </a:blipFill>
          <a:ln w="76200">
            <a:solidFill>
              <a:srgbClr val="7030A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675262" y="483257"/>
                <a:ext cx="8841475" cy="58914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bn-BD" sz="40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দেওয়া আছে, সমকোণী ত্রিভুজের অতিভুজ </a:t>
                </a:r>
                <a14:m>
                  <m:oMath xmlns:m="http://schemas.openxmlformats.org/officeDocument/2006/math">
                    <m:r>
                      <a:rPr lang="en-US" sz="4000" b="1" dirty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2</m:t>
                    </m:r>
                    <m:r>
                      <a:rPr lang="en-US" sz="4000" b="1" i="1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5</m:t>
                    </m:r>
                  </m:oMath>
                </a14:m>
                <a:r>
                  <a:rPr lang="en-US" sz="4000" b="1" dirty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bn-BD" sz="4000" b="1" dirty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মিটার</a:t>
                </a:r>
                <a:r>
                  <a:rPr lang="bn-BD" sz="40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।</a:t>
                </a:r>
              </a:p>
              <a:p>
                <a:pPr algn="just"/>
                <a:r>
                  <a:rPr lang="bn-BD" sz="40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মনেকরি, ত্রিভুজটির ভূমি 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40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𝒙</m:t>
                    </m:r>
                  </m:oMath>
                </a14:m>
                <a:r>
                  <a:rPr lang="en-US" sz="40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bn-BD" sz="40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মিটার </a:t>
                </a:r>
              </a:p>
              <a:p>
                <a:pPr algn="just"/>
                <a:r>
                  <a:rPr lang="bn-BD" sz="40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তাহলে ত্রিভূজটির অপর বাহু </a:t>
                </a:r>
                <a14:m>
                  <m:oMath xmlns:m="http://schemas.openxmlformats.org/officeDocument/2006/math">
                    <m:r>
                      <a:rPr lang="en-US" sz="4000" b="1" i="0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f>
                      <m:fPr>
                        <m:ctrlPr>
                          <a:rPr lang="bn-BD" sz="40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40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𝟑</m:t>
                        </m:r>
                        <m:r>
                          <a:rPr lang="en-US" sz="40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𝒙</m:t>
                        </m:r>
                      </m:num>
                      <m:den>
                        <m:r>
                          <a:rPr lang="en-US" sz="40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bn-BD" sz="40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মিটার </a:t>
                </a:r>
              </a:p>
              <a:p>
                <a:pPr algn="just"/>
                <a:r>
                  <a:rPr lang="bn-BD" sz="40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পিথাগোরাসের সূত্রানুসারে, </a:t>
                </a:r>
                <a:endParaRPr lang="en-US" sz="4000" b="1" dirty="0" smtClean="0">
                  <a:ln/>
                  <a:gradFill flip="none" rotWithShape="1">
                    <a:gsLst>
                      <a:gs pos="19000">
                        <a:srgbClr val="0000FF">
                          <a:shade val="30000"/>
                          <a:satMod val="115000"/>
                        </a:srgbClr>
                      </a:gs>
                      <a:gs pos="65000">
                        <a:srgbClr val="FF0000"/>
                      </a:gs>
                      <a:gs pos="100000">
                        <a:schemeClr val="tx1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just"/>
                <a:r>
                  <a:rPr lang="en-US" sz="4000" b="1" dirty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000" b="1" i="1" smtClean="0">
                            <a:ln/>
                            <a:gradFill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</a:gra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000" b="1" i="1" smtClean="0">
                            <a:ln/>
                            <a:gradFill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</a:gra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4000" b="1" i="1" smtClean="0">
                            <a:ln/>
                            <a:gradFill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</a:gradFill>
                            <a:latin typeface="Cambria Math" panose="02040503050406030204" pitchFamily="18" charset="0"/>
                          </a:rPr>
                          <m:t>𝟐𝟓</m:t>
                        </m:r>
                        <m:r>
                          <a:rPr lang="en-US" sz="4000" b="1" i="1" smtClean="0">
                            <a:ln/>
                            <a:gradFill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</a:gra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sz="4000" b="1" i="1" smtClean="0">
                            <a:ln/>
                            <a:gradFill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</a:gra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bn-BD" sz="4000" b="1" i="1" smtClean="0">
                        <a:ln/>
                        <a:gradFill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</a:gra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bn-BD" sz="4000" b="1" i="1" smtClean="0">
                            <a:ln/>
                            <a:gradFill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</a:gra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000" b="1" i="1" smtClean="0">
                            <a:ln/>
                            <a:gradFill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</a:gra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4000" b="1" i="1" smtClean="0">
                            <a:ln/>
                            <a:gradFill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</a:gradFill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sz="4000" b="1" i="1" smtClean="0">
                            <a:ln/>
                            <a:gradFill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</a:gra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sz="4000" b="1" i="1" smtClean="0">
                            <a:ln/>
                            <a:gradFill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</a:gra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bn-BD" sz="4000" b="1" i="1" smtClean="0">
                        <a:ln/>
                        <a:gradFill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</a:gra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bn-BD" sz="4000" b="1" i="1" smtClean="0">
                            <a:ln/>
                            <a:gradFill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</a:gra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bn-BD" sz="4000" b="1" i="1" smtClean="0">
                                <a:ln/>
                                <a:gradFill>
                                  <a:gsLst>
                                    <a:gs pos="19000">
                                      <a:srgbClr val="0000FF">
                                        <a:shade val="30000"/>
                                        <a:satMod val="115000"/>
                                      </a:srgbClr>
                                    </a:gs>
                                    <a:gs pos="65000">
                                      <a:srgbClr val="FF0000"/>
                                    </a:gs>
                                    <a:gs pos="100000">
                                      <a:schemeClr val="tx1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</a:gra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bn-BD" sz="4000" b="1" i="1" smtClean="0">
                                    <a:ln/>
                                    <a:gradFill>
                                      <a:gsLst>
                                        <a:gs pos="19000">
                                          <a:srgbClr val="0000FF">
                                            <a:shade val="30000"/>
                                            <a:satMod val="115000"/>
                                          </a:srgbClr>
                                        </a:gs>
                                        <a:gs pos="65000">
                                          <a:srgbClr val="FF0000"/>
                                        </a:gs>
                                        <a:gs pos="100000">
                                          <a:schemeClr val="tx1"/>
                                        </a:gs>
                                      </a:gsLst>
                                      <a:path path="circle">
                                        <a:fillToRect l="50000" t="50000" r="50000" b="50000"/>
                                      </a:path>
                                    </a:gra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4000" b="1" i="1" smtClean="0">
                                    <a:ln/>
                                    <a:gradFill>
                                      <a:gsLst>
                                        <a:gs pos="19000">
                                          <a:srgbClr val="0000FF">
                                            <a:shade val="30000"/>
                                            <a:satMod val="115000"/>
                                          </a:srgbClr>
                                        </a:gs>
                                        <a:gs pos="65000">
                                          <a:srgbClr val="FF0000"/>
                                        </a:gs>
                                        <a:gs pos="100000">
                                          <a:schemeClr val="tx1"/>
                                        </a:gs>
                                      </a:gsLst>
                                      <a:path path="circle">
                                        <a:fillToRect l="50000" t="50000" r="50000" b="50000"/>
                                      </a:path>
                                    </a:gra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US" sz="4000" b="1" i="1" smtClean="0">
                                    <a:ln/>
                                    <a:gradFill>
                                      <a:gsLst>
                                        <a:gs pos="19000">
                                          <a:srgbClr val="0000FF">
                                            <a:shade val="30000"/>
                                            <a:satMod val="115000"/>
                                          </a:srgbClr>
                                        </a:gs>
                                        <a:gs pos="65000">
                                          <a:srgbClr val="FF0000"/>
                                        </a:gs>
                                        <a:gs pos="100000">
                                          <a:schemeClr val="tx1"/>
                                        </a:gs>
                                      </a:gsLst>
                                      <a:path path="circle">
                                        <a:fillToRect l="50000" t="50000" r="50000" b="50000"/>
                                      </a:path>
                                    </a:gra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num>
                              <m:den>
                                <m:r>
                                  <a:rPr lang="en-US" sz="4000" b="1" i="1" smtClean="0">
                                    <a:ln/>
                                    <a:gradFill>
                                      <a:gsLst>
                                        <a:gs pos="19000">
                                          <a:srgbClr val="0000FF">
                                            <a:shade val="30000"/>
                                            <a:satMod val="115000"/>
                                          </a:srgbClr>
                                        </a:gs>
                                        <a:gs pos="65000">
                                          <a:srgbClr val="FF0000"/>
                                        </a:gs>
                                        <a:gs pos="100000">
                                          <a:schemeClr val="tx1"/>
                                        </a:gs>
                                      </a:gsLst>
                                      <a:path path="circle">
                                        <a:fillToRect l="50000" t="50000" r="50000" b="50000"/>
                                      </a:path>
                                    </a:gra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4000" b="1" i="1" smtClean="0">
                            <a:ln/>
                            <a:gradFill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</a:gra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sz="4000" b="1" dirty="0" smtClean="0">
                  <a:ln/>
                  <a:gradFill>
                    <a:gsLst>
                      <a:gs pos="19000">
                        <a:srgbClr val="0000FF">
                          <a:shade val="30000"/>
                          <a:satMod val="115000"/>
                        </a:srgbClr>
                      </a:gs>
                      <a:gs pos="65000">
                        <a:srgbClr val="FF0000"/>
                      </a:gs>
                      <a:gs pos="100000">
                        <a:schemeClr val="tx1"/>
                      </a:gs>
                    </a:gsLst>
                    <a:path path="circle">
                      <a:fillToRect l="50000" t="50000" r="50000" b="50000"/>
                    </a:path>
                  </a:gradFill>
                </a:endParaRPr>
              </a:p>
              <a:p>
                <a:pPr algn="just"/>
                <a:r>
                  <a:rPr lang="bn-BD" sz="4000" b="1" dirty="0" smtClean="0">
                    <a:ln/>
                    <a:gradFill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rPr>
                  <a:t>বা, 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ln/>
                        <a:gradFill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</a:gradFill>
                        <a:latin typeface="Cambria Math" panose="02040503050406030204" pitchFamily="18" charset="0"/>
                      </a:rPr>
                      <m:t>𝟔𝟐𝟓</m:t>
                    </m:r>
                    <m:r>
                      <a:rPr lang="en-US" sz="4000" b="1" i="1" smtClean="0">
                        <a:ln/>
                        <a:gradFill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</a:gradFill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sz="4000" b="1" i="1" smtClean="0">
                            <a:ln/>
                            <a:gradFill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</a:gra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000" b="1" i="1" smtClean="0">
                            <a:ln/>
                            <a:gradFill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</a:gra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4000" b="1" i="1" smtClean="0">
                            <a:ln/>
                            <a:gradFill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</a:gra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4000" b="1" i="1" smtClean="0">
                        <a:ln/>
                        <a:gradFill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</a:gra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4000" b="1" i="1" smtClean="0">
                            <a:ln/>
                            <a:gradFill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</a:gra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US" sz="4000" b="1" i="1" smtClean="0">
                                <a:ln/>
                                <a:gradFill>
                                  <a:gsLst>
                                    <a:gs pos="19000">
                                      <a:srgbClr val="0000FF">
                                        <a:shade val="30000"/>
                                        <a:satMod val="115000"/>
                                      </a:srgbClr>
                                    </a:gs>
                                    <a:gs pos="65000">
                                      <a:srgbClr val="FF0000"/>
                                    </a:gs>
                                    <a:gs pos="100000">
                                      <a:schemeClr val="tx1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</a:gra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000" b="1" i="1" smtClean="0">
                                <a:ln/>
                                <a:gradFill>
                                  <a:gsLst>
                                    <a:gs pos="19000">
                                      <a:srgbClr val="0000FF">
                                        <a:shade val="30000"/>
                                        <a:satMod val="115000"/>
                                      </a:srgbClr>
                                    </a:gs>
                                    <a:gs pos="65000">
                                      <a:srgbClr val="FF0000"/>
                                    </a:gs>
                                    <a:gs pos="100000">
                                      <a:schemeClr val="tx1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</a:gradFill>
                                <a:latin typeface="Cambria Math" panose="02040503050406030204" pitchFamily="18" charset="0"/>
                              </a:rPr>
                              <m:t>𝟗</m:t>
                            </m:r>
                            <m:r>
                              <a:rPr lang="en-US" sz="4000" b="1" i="1" smtClean="0">
                                <a:ln/>
                                <a:gradFill>
                                  <a:gsLst>
                                    <a:gs pos="19000">
                                      <a:srgbClr val="0000FF">
                                        <a:shade val="30000"/>
                                        <a:satMod val="115000"/>
                                      </a:srgbClr>
                                    </a:gs>
                                    <a:gs pos="65000">
                                      <a:srgbClr val="FF0000"/>
                                    </a:gs>
                                    <a:gs pos="100000">
                                      <a:schemeClr val="tx1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</a:gra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num>
                          <m:den>
                            <m:r>
                              <a:rPr lang="en-US" sz="4000" b="1" i="1" smtClean="0">
                                <a:ln/>
                                <a:gradFill>
                                  <a:gsLst>
                                    <a:gs pos="19000">
                                      <a:srgbClr val="0000FF">
                                        <a:shade val="30000"/>
                                        <a:satMod val="115000"/>
                                      </a:srgbClr>
                                    </a:gs>
                                    <a:gs pos="65000">
                                      <a:srgbClr val="FF0000"/>
                                    </a:gs>
                                    <a:gs pos="100000">
                                      <a:schemeClr val="tx1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</a:gradFill>
                                <a:latin typeface="Cambria Math" panose="02040503050406030204" pitchFamily="18" charset="0"/>
                              </a:rPr>
                              <m:t>𝟏𝟔</m:t>
                            </m:r>
                          </m:den>
                        </m:f>
                      </m:e>
                      <m:sup>
                        <m:r>
                          <a:rPr lang="en-US" sz="4000" b="1" i="1" smtClean="0">
                            <a:ln/>
                            <a:gradFill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</a:gra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sz="4000" b="1" dirty="0" smtClean="0">
                  <a:ln/>
                  <a:gradFill>
                    <a:gsLst>
                      <a:gs pos="19000">
                        <a:srgbClr val="0000FF">
                          <a:shade val="30000"/>
                          <a:satMod val="115000"/>
                        </a:srgbClr>
                      </a:gs>
                      <a:gs pos="65000">
                        <a:srgbClr val="FF0000"/>
                      </a:gs>
                      <a:gs pos="100000">
                        <a:schemeClr val="tx1"/>
                      </a:gs>
                    </a:gsLst>
                    <a:path path="circle">
                      <a:fillToRect l="50000" t="50000" r="50000" b="50000"/>
                    </a:path>
                  </a:gradFill>
                </a:endParaRPr>
              </a:p>
              <a:p>
                <a:pPr algn="just"/>
                <a:r>
                  <a:rPr lang="bn-BD" sz="4000" b="1" dirty="0">
                    <a:ln/>
                    <a:gradFill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rPr>
                  <a:t>বা, </a:t>
                </a:r>
                <a14:m>
                  <m:oMath xmlns:m="http://schemas.openxmlformats.org/officeDocument/2006/math">
                    <m:r>
                      <a:rPr lang="en-US" sz="4000" b="1" i="1">
                        <a:ln/>
                        <a:gradFill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</a:gradFill>
                        <a:latin typeface="Cambria Math" panose="02040503050406030204" pitchFamily="18" charset="0"/>
                      </a:rPr>
                      <m:t>𝟔𝟐𝟓</m:t>
                    </m:r>
                    <m:r>
                      <a:rPr lang="en-US" sz="4000" b="1" i="1">
                        <a:ln/>
                        <a:gradFill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</a:gradFill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sz="4000" b="1" i="1">
                            <a:ln/>
                            <a:gradFill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</a:gra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US" sz="4000" b="1" i="1">
                                <a:ln/>
                                <a:gradFill>
                                  <a:gsLst>
                                    <a:gs pos="19000">
                                      <a:srgbClr val="0000FF">
                                        <a:shade val="30000"/>
                                        <a:satMod val="115000"/>
                                      </a:srgbClr>
                                    </a:gs>
                                    <a:gs pos="65000">
                                      <a:srgbClr val="FF0000"/>
                                    </a:gs>
                                    <a:gs pos="100000">
                                      <a:schemeClr val="tx1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</a:gra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000" b="1" i="1" smtClean="0">
                                <a:ln/>
                                <a:gradFill>
                                  <a:gsLst>
                                    <a:gs pos="19000">
                                      <a:srgbClr val="0000FF">
                                        <a:shade val="30000"/>
                                        <a:satMod val="115000"/>
                                      </a:srgbClr>
                                    </a:gs>
                                    <a:gs pos="65000">
                                      <a:srgbClr val="FF0000"/>
                                    </a:gs>
                                    <a:gs pos="100000">
                                      <a:schemeClr val="tx1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</a:gradFill>
                                <a:latin typeface="Cambria Math" panose="02040503050406030204" pitchFamily="18" charset="0"/>
                              </a:rPr>
                              <m:t>𝟏𝟔</m:t>
                            </m:r>
                            <m:sSup>
                              <m:sSupPr>
                                <m:ctrlPr>
                                  <a:rPr lang="en-US" sz="4000" b="1" i="1">
                                    <a:ln/>
                                    <a:gradFill>
                                      <a:gsLst>
                                        <a:gs pos="19000">
                                          <a:srgbClr val="0000FF">
                                            <a:shade val="30000"/>
                                            <a:satMod val="115000"/>
                                          </a:srgbClr>
                                        </a:gs>
                                        <a:gs pos="65000">
                                          <a:srgbClr val="FF0000"/>
                                        </a:gs>
                                        <a:gs pos="100000">
                                          <a:schemeClr val="tx1"/>
                                        </a:gs>
                                      </a:gsLst>
                                      <a:path path="circle">
                                        <a:fillToRect l="50000" t="50000" r="50000" b="50000"/>
                                      </a:path>
                                    </a:gra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000" b="1" i="1">
                                    <a:ln/>
                                    <a:gradFill>
                                      <a:gsLst>
                                        <a:gs pos="19000">
                                          <a:srgbClr val="0000FF">
                                            <a:shade val="30000"/>
                                            <a:satMod val="115000"/>
                                          </a:srgbClr>
                                        </a:gs>
                                        <a:gs pos="65000">
                                          <a:srgbClr val="FF0000"/>
                                        </a:gs>
                                        <a:gs pos="100000">
                                          <a:schemeClr val="tx1"/>
                                        </a:gs>
                                      </a:gsLst>
                                      <a:path path="circle">
                                        <a:fillToRect l="50000" t="50000" r="50000" b="50000"/>
                                      </a:path>
                                    </a:gra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n-US" sz="4000" b="1" i="1">
                                    <a:ln/>
                                    <a:gradFill>
                                      <a:gsLst>
                                        <a:gs pos="19000">
                                          <a:srgbClr val="0000FF">
                                            <a:shade val="30000"/>
                                            <a:satMod val="115000"/>
                                          </a:srgbClr>
                                        </a:gs>
                                        <a:gs pos="65000">
                                          <a:srgbClr val="FF0000"/>
                                        </a:gs>
                                        <a:gs pos="100000">
                                          <a:schemeClr val="tx1"/>
                                        </a:gs>
                                      </a:gsLst>
                                      <a:path path="circle">
                                        <a:fillToRect l="50000" t="50000" r="50000" b="50000"/>
                                      </a:path>
                                    </a:gra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sup>
                            </m:sSup>
                            <m:r>
                              <a:rPr lang="en-US" sz="4000" b="1" i="1" smtClean="0">
                                <a:ln/>
                                <a:gradFill>
                                  <a:gsLst>
                                    <a:gs pos="19000">
                                      <a:srgbClr val="0000FF">
                                        <a:shade val="30000"/>
                                        <a:satMod val="115000"/>
                                      </a:srgbClr>
                                    </a:gs>
                                    <a:gs pos="65000">
                                      <a:srgbClr val="FF0000"/>
                                    </a:gs>
                                    <a:gs pos="100000">
                                      <a:schemeClr val="tx1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</a:gra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4000" b="1" i="1" smtClean="0">
                                <a:ln/>
                                <a:gradFill>
                                  <a:gsLst>
                                    <a:gs pos="19000">
                                      <a:srgbClr val="0000FF">
                                        <a:shade val="30000"/>
                                        <a:satMod val="115000"/>
                                      </a:srgbClr>
                                    </a:gs>
                                    <a:gs pos="65000">
                                      <a:srgbClr val="FF0000"/>
                                    </a:gs>
                                    <a:gs pos="100000">
                                      <a:schemeClr val="tx1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</a:gradFill>
                                <a:latin typeface="Cambria Math" panose="02040503050406030204" pitchFamily="18" charset="0"/>
                              </a:rPr>
                              <m:t>𝟗</m:t>
                            </m:r>
                            <m:sSup>
                              <m:sSupPr>
                                <m:ctrlPr>
                                  <a:rPr lang="en-US" sz="4000" b="1" i="1">
                                    <a:ln/>
                                    <a:gradFill>
                                      <a:gsLst>
                                        <a:gs pos="19000">
                                          <a:srgbClr val="0000FF">
                                            <a:shade val="30000"/>
                                            <a:satMod val="115000"/>
                                          </a:srgbClr>
                                        </a:gs>
                                        <a:gs pos="65000">
                                          <a:srgbClr val="FF0000"/>
                                        </a:gs>
                                        <a:gs pos="100000">
                                          <a:schemeClr val="tx1"/>
                                        </a:gs>
                                      </a:gsLst>
                                      <a:path path="circle">
                                        <a:fillToRect l="50000" t="50000" r="50000" b="50000"/>
                                      </a:path>
                                    </a:gra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000" b="1" i="1">
                                    <a:ln/>
                                    <a:gradFill>
                                      <a:gsLst>
                                        <a:gs pos="19000">
                                          <a:srgbClr val="0000FF">
                                            <a:shade val="30000"/>
                                            <a:satMod val="115000"/>
                                          </a:srgbClr>
                                        </a:gs>
                                        <a:gs pos="65000">
                                          <a:srgbClr val="FF0000"/>
                                        </a:gs>
                                        <a:gs pos="100000">
                                          <a:schemeClr val="tx1"/>
                                        </a:gs>
                                      </a:gsLst>
                                      <a:path path="circle">
                                        <a:fillToRect l="50000" t="50000" r="50000" b="50000"/>
                                      </a:path>
                                    </a:gra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n-US" sz="4000" b="1" i="1">
                                    <a:ln/>
                                    <a:gradFill>
                                      <a:gsLst>
                                        <a:gs pos="19000">
                                          <a:srgbClr val="0000FF">
                                            <a:shade val="30000"/>
                                            <a:satMod val="115000"/>
                                          </a:srgbClr>
                                        </a:gs>
                                        <a:gs pos="65000">
                                          <a:srgbClr val="FF0000"/>
                                        </a:gs>
                                        <a:gs pos="100000">
                                          <a:schemeClr val="tx1"/>
                                        </a:gs>
                                      </a:gsLst>
                                      <a:path path="circle">
                                        <a:fillToRect l="50000" t="50000" r="50000" b="50000"/>
                                      </a:path>
                                    </a:gra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sup>
                            </m:sSup>
                          </m:num>
                          <m:den>
                            <m:r>
                              <a:rPr lang="en-US" sz="4000" b="1" i="1">
                                <a:ln/>
                                <a:gradFill>
                                  <a:gsLst>
                                    <a:gs pos="19000">
                                      <a:srgbClr val="0000FF">
                                        <a:shade val="30000"/>
                                        <a:satMod val="115000"/>
                                      </a:srgbClr>
                                    </a:gs>
                                    <a:gs pos="65000">
                                      <a:srgbClr val="FF0000"/>
                                    </a:gs>
                                    <a:gs pos="100000">
                                      <a:schemeClr val="tx1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</a:gradFill>
                                <a:latin typeface="Cambria Math" panose="02040503050406030204" pitchFamily="18" charset="0"/>
                              </a:rPr>
                              <m:t>𝟏𝟔</m:t>
                            </m:r>
                          </m:den>
                        </m:f>
                      </m:e>
                      <m:sup>
                        <m:r>
                          <a:rPr lang="en-US" sz="4000" b="1" i="1" smtClean="0">
                            <a:ln/>
                            <a:gradFill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</a:gradFill>
                            <a:latin typeface="Cambria Math" panose="02040503050406030204" pitchFamily="18" charset="0"/>
                          </a:rPr>
                          <m:t> </m:t>
                        </m:r>
                      </m:sup>
                    </m:sSup>
                  </m:oMath>
                </a14:m>
                <a:endParaRPr lang="en-US" sz="4000" b="1" dirty="0">
                  <a:ln/>
                  <a:gradFill>
                    <a:gsLst>
                      <a:gs pos="19000">
                        <a:srgbClr val="0000FF">
                          <a:shade val="30000"/>
                          <a:satMod val="115000"/>
                        </a:srgbClr>
                      </a:gs>
                      <a:gs pos="65000">
                        <a:srgbClr val="FF0000"/>
                      </a:gs>
                      <a:gs pos="100000">
                        <a:schemeClr val="tx1"/>
                      </a:gs>
                    </a:gsLst>
                    <a:path path="circle">
                      <a:fillToRect l="50000" t="50000" r="50000" b="50000"/>
                    </a:path>
                  </a:gra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5262" y="483257"/>
                <a:ext cx="8841475" cy="589148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6970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mConfetti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4739"/>
            </a:avLst>
          </a:prstGeom>
          <a:blipFill>
            <a:blip r:embed="rId2"/>
            <a:tile tx="0" ty="0" sx="100000" sy="100000" flip="none" algn="tl"/>
          </a:blipFill>
          <a:ln w="76200">
            <a:solidFill>
              <a:srgbClr val="7030A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602776" y="279516"/>
                <a:ext cx="10986447" cy="62989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bn-BD" sz="4000" b="1" dirty="0" smtClean="0">
                    <a:ln/>
                    <a:gradFill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rPr>
                  <a:t>বা</a:t>
                </a:r>
                <a:r>
                  <a:rPr lang="bn-BD" sz="4000" b="1" dirty="0">
                    <a:ln/>
                    <a:gradFill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4000" b="1" i="1">
                        <a:ln/>
                        <a:gradFill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</a:gradFill>
                        <a:latin typeface="Cambria Math" panose="02040503050406030204" pitchFamily="18" charset="0"/>
                      </a:rPr>
                      <m:t>𝟔𝟐𝟓</m:t>
                    </m:r>
                    <m:r>
                      <a:rPr lang="en-US" sz="4000" b="1" i="1">
                        <a:ln/>
                        <a:gradFill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</a:gradFill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sz="4000" b="1" i="1">
                            <a:ln/>
                            <a:gradFill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</a:gra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US" sz="4000" b="1" i="1">
                                <a:ln/>
                                <a:gradFill>
                                  <a:gsLst>
                                    <a:gs pos="19000">
                                      <a:srgbClr val="0000FF">
                                        <a:shade val="30000"/>
                                        <a:satMod val="115000"/>
                                      </a:srgbClr>
                                    </a:gs>
                                    <a:gs pos="65000">
                                      <a:srgbClr val="FF0000"/>
                                    </a:gs>
                                    <a:gs pos="100000">
                                      <a:schemeClr val="tx1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</a:gra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000" b="1" i="1" smtClean="0">
                                <a:ln/>
                                <a:gradFill>
                                  <a:gsLst>
                                    <a:gs pos="19000">
                                      <a:srgbClr val="0000FF">
                                        <a:shade val="30000"/>
                                        <a:satMod val="115000"/>
                                      </a:srgbClr>
                                    </a:gs>
                                    <a:gs pos="65000">
                                      <a:srgbClr val="FF0000"/>
                                    </a:gs>
                                    <a:gs pos="100000">
                                      <a:schemeClr val="tx1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</a:gradFill>
                                <a:latin typeface="Cambria Math" panose="02040503050406030204" pitchFamily="18" charset="0"/>
                              </a:rPr>
                              <m:t>𝟏𝟔</m:t>
                            </m:r>
                            <m:sSup>
                              <m:sSupPr>
                                <m:ctrlPr>
                                  <a:rPr lang="en-US" sz="4000" b="1" i="1">
                                    <a:ln/>
                                    <a:gradFill>
                                      <a:gsLst>
                                        <a:gs pos="19000">
                                          <a:srgbClr val="0000FF">
                                            <a:shade val="30000"/>
                                            <a:satMod val="115000"/>
                                          </a:srgbClr>
                                        </a:gs>
                                        <a:gs pos="65000">
                                          <a:srgbClr val="FF0000"/>
                                        </a:gs>
                                        <a:gs pos="100000">
                                          <a:schemeClr val="tx1"/>
                                        </a:gs>
                                      </a:gsLst>
                                      <a:path path="circle">
                                        <a:fillToRect l="50000" t="50000" r="50000" b="50000"/>
                                      </a:path>
                                    </a:gra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000" b="1" i="1">
                                    <a:ln/>
                                    <a:gradFill>
                                      <a:gsLst>
                                        <a:gs pos="19000">
                                          <a:srgbClr val="0000FF">
                                            <a:shade val="30000"/>
                                            <a:satMod val="115000"/>
                                          </a:srgbClr>
                                        </a:gs>
                                        <a:gs pos="65000">
                                          <a:srgbClr val="FF0000"/>
                                        </a:gs>
                                        <a:gs pos="100000">
                                          <a:schemeClr val="tx1"/>
                                        </a:gs>
                                      </a:gsLst>
                                      <a:path path="circle">
                                        <a:fillToRect l="50000" t="50000" r="50000" b="50000"/>
                                      </a:path>
                                    </a:gra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n-US" sz="4000" b="1" i="1">
                                    <a:ln/>
                                    <a:gradFill>
                                      <a:gsLst>
                                        <a:gs pos="19000">
                                          <a:srgbClr val="0000FF">
                                            <a:shade val="30000"/>
                                            <a:satMod val="115000"/>
                                          </a:srgbClr>
                                        </a:gs>
                                        <a:gs pos="65000">
                                          <a:srgbClr val="FF0000"/>
                                        </a:gs>
                                        <a:gs pos="100000">
                                          <a:schemeClr val="tx1"/>
                                        </a:gs>
                                      </a:gsLst>
                                      <a:path path="circle">
                                        <a:fillToRect l="50000" t="50000" r="50000" b="50000"/>
                                      </a:path>
                                    </a:gra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sup>
                            </m:sSup>
                            <m:r>
                              <a:rPr lang="en-US" sz="4000" b="1" i="1" smtClean="0">
                                <a:ln/>
                                <a:gradFill>
                                  <a:gsLst>
                                    <a:gs pos="19000">
                                      <a:srgbClr val="0000FF">
                                        <a:shade val="30000"/>
                                        <a:satMod val="115000"/>
                                      </a:srgbClr>
                                    </a:gs>
                                    <a:gs pos="65000">
                                      <a:srgbClr val="FF0000"/>
                                    </a:gs>
                                    <a:gs pos="100000">
                                      <a:schemeClr val="tx1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</a:gra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4000" b="1" i="1" smtClean="0">
                                <a:ln/>
                                <a:gradFill>
                                  <a:gsLst>
                                    <a:gs pos="19000">
                                      <a:srgbClr val="0000FF">
                                        <a:shade val="30000"/>
                                        <a:satMod val="115000"/>
                                      </a:srgbClr>
                                    </a:gs>
                                    <a:gs pos="65000">
                                      <a:srgbClr val="FF0000"/>
                                    </a:gs>
                                    <a:gs pos="100000">
                                      <a:schemeClr val="tx1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</a:gradFill>
                                <a:latin typeface="Cambria Math" panose="02040503050406030204" pitchFamily="18" charset="0"/>
                              </a:rPr>
                              <m:t>𝟗</m:t>
                            </m:r>
                            <m:sSup>
                              <m:sSupPr>
                                <m:ctrlPr>
                                  <a:rPr lang="en-US" sz="4000" b="1" i="1">
                                    <a:ln/>
                                    <a:gradFill>
                                      <a:gsLst>
                                        <a:gs pos="19000">
                                          <a:srgbClr val="0000FF">
                                            <a:shade val="30000"/>
                                            <a:satMod val="115000"/>
                                          </a:srgbClr>
                                        </a:gs>
                                        <a:gs pos="65000">
                                          <a:srgbClr val="FF0000"/>
                                        </a:gs>
                                        <a:gs pos="100000">
                                          <a:schemeClr val="tx1"/>
                                        </a:gs>
                                      </a:gsLst>
                                      <a:path path="circle">
                                        <a:fillToRect l="50000" t="50000" r="50000" b="50000"/>
                                      </a:path>
                                    </a:gra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000" b="1" i="1">
                                    <a:ln/>
                                    <a:gradFill>
                                      <a:gsLst>
                                        <a:gs pos="19000">
                                          <a:srgbClr val="0000FF">
                                            <a:shade val="30000"/>
                                            <a:satMod val="115000"/>
                                          </a:srgbClr>
                                        </a:gs>
                                        <a:gs pos="65000">
                                          <a:srgbClr val="FF0000"/>
                                        </a:gs>
                                        <a:gs pos="100000">
                                          <a:schemeClr val="tx1"/>
                                        </a:gs>
                                      </a:gsLst>
                                      <a:path path="circle">
                                        <a:fillToRect l="50000" t="50000" r="50000" b="50000"/>
                                      </a:path>
                                    </a:gra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n-US" sz="4000" b="1" i="1">
                                    <a:ln/>
                                    <a:gradFill>
                                      <a:gsLst>
                                        <a:gs pos="19000">
                                          <a:srgbClr val="0000FF">
                                            <a:shade val="30000"/>
                                            <a:satMod val="115000"/>
                                          </a:srgbClr>
                                        </a:gs>
                                        <a:gs pos="65000">
                                          <a:srgbClr val="FF0000"/>
                                        </a:gs>
                                        <a:gs pos="100000">
                                          <a:schemeClr val="tx1"/>
                                        </a:gs>
                                      </a:gsLst>
                                      <a:path path="circle">
                                        <a:fillToRect l="50000" t="50000" r="50000" b="50000"/>
                                      </a:path>
                                    </a:gra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sup>
                            </m:sSup>
                          </m:num>
                          <m:den>
                            <m:r>
                              <a:rPr lang="en-US" sz="4000" b="1" i="1">
                                <a:ln/>
                                <a:gradFill>
                                  <a:gsLst>
                                    <a:gs pos="19000">
                                      <a:srgbClr val="0000FF">
                                        <a:shade val="30000"/>
                                        <a:satMod val="115000"/>
                                      </a:srgbClr>
                                    </a:gs>
                                    <a:gs pos="65000">
                                      <a:srgbClr val="FF0000"/>
                                    </a:gs>
                                    <a:gs pos="100000">
                                      <a:schemeClr val="tx1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</a:gradFill>
                                <a:latin typeface="Cambria Math" panose="02040503050406030204" pitchFamily="18" charset="0"/>
                              </a:rPr>
                              <m:t>𝟏𝟔</m:t>
                            </m:r>
                          </m:den>
                        </m:f>
                      </m:e>
                      <m:sup>
                        <m:r>
                          <a:rPr lang="en-US" sz="4000" b="1" i="1" smtClean="0">
                            <a:ln/>
                            <a:gradFill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</a:gradFill>
                            <a:latin typeface="Cambria Math" panose="02040503050406030204" pitchFamily="18" charset="0"/>
                          </a:rPr>
                          <m:t> </m:t>
                        </m:r>
                      </m:sup>
                    </m:sSup>
                  </m:oMath>
                </a14:m>
                <a:endParaRPr lang="en-US" sz="4000" b="1" dirty="0" smtClean="0">
                  <a:ln/>
                  <a:gradFill>
                    <a:gsLst>
                      <a:gs pos="19000">
                        <a:srgbClr val="0000FF">
                          <a:shade val="30000"/>
                          <a:satMod val="115000"/>
                        </a:srgbClr>
                      </a:gs>
                      <a:gs pos="65000">
                        <a:srgbClr val="FF0000"/>
                      </a:gs>
                      <a:gs pos="100000">
                        <a:schemeClr val="tx1"/>
                      </a:gs>
                    </a:gsLst>
                    <a:path path="circle">
                      <a:fillToRect l="50000" t="50000" r="50000" b="50000"/>
                    </a:path>
                  </a:gradFill>
                </a:endParaRPr>
              </a:p>
              <a:p>
                <a:pPr algn="just"/>
                <a:r>
                  <a:rPr lang="bn-BD" sz="4000" b="1" dirty="0">
                    <a:ln/>
                    <a:gradFill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rPr>
                  <a:t>বা, </a:t>
                </a:r>
                <a14:m>
                  <m:oMath xmlns:m="http://schemas.openxmlformats.org/officeDocument/2006/math">
                    <m:r>
                      <a:rPr lang="en-US" sz="4000" b="1" i="1">
                        <a:ln/>
                        <a:gradFill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</a:gradFill>
                        <a:latin typeface="Cambria Math" panose="02040503050406030204" pitchFamily="18" charset="0"/>
                      </a:rPr>
                      <m:t>𝟔𝟐𝟓</m:t>
                    </m:r>
                    <m:r>
                      <a:rPr lang="en-US" sz="4000" b="1" i="1">
                        <a:ln/>
                        <a:gradFill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</a:gradFill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sz="4000" b="1" i="1">
                            <a:ln/>
                            <a:gradFill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</a:gra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US" sz="4000" b="1" i="1">
                                <a:ln/>
                                <a:gradFill>
                                  <a:gsLst>
                                    <a:gs pos="19000">
                                      <a:srgbClr val="0000FF">
                                        <a:shade val="30000"/>
                                        <a:satMod val="115000"/>
                                      </a:srgbClr>
                                    </a:gs>
                                    <a:gs pos="65000">
                                      <a:srgbClr val="FF0000"/>
                                    </a:gs>
                                    <a:gs pos="100000">
                                      <a:schemeClr val="tx1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</a:gra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000" b="1" i="1" smtClean="0">
                                <a:ln/>
                                <a:gradFill>
                                  <a:gsLst>
                                    <a:gs pos="19000">
                                      <a:srgbClr val="0000FF">
                                        <a:shade val="30000"/>
                                        <a:satMod val="115000"/>
                                      </a:srgbClr>
                                    </a:gs>
                                    <a:gs pos="65000">
                                      <a:srgbClr val="FF0000"/>
                                    </a:gs>
                                    <a:gs pos="100000">
                                      <a:schemeClr val="tx1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</a:gradFill>
                                <a:latin typeface="Cambria Math" panose="02040503050406030204" pitchFamily="18" charset="0"/>
                              </a:rPr>
                              <m:t>𝟐𝟓</m:t>
                            </m:r>
                            <m:sSup>
                              <m:sSupPr>
                                <m:ctrlPr>
                                  <a:rPr lang="en-US" sz="4000" b="1" i="1">
                                    <a:ln/>
                                    <a:gradFill>
                                      <a:gsLst>
                                        <a:gs pos="19000">
                                          <a:srgbClr val="0000FF">
                                            <a:shade val="30000"/>
                                            <a:satMod val="115000"/>
                                          </a:srgbClr>
                                        </a:gs>
                                        <a:gs pos="65000">
                                          <a:srgbClr val="FF0000"/>
                                        </a:gs>
                                        <a:gs pos="100000">
                                          <a:schemeClr val="tx1"/>
                                        </a:gs>
                                      </a:gsLst>
                                      <a:path path="circle">
                                        <a:fillToRect l="50000" t="50000" r="50000" b="50000"/>
                                      </a:path>
                                    </a:gra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4000" b="1" i="1">
                                    <a:ln/>
                                    <a:gradFill>
                                      <a:gsLst>
                                        <a:gs pos="19000">
                                          <a:srgbClr val="0000FF">
                                            <a:shade val="30000"/>
                                            <a:satMod val="115000"/>
                                          </a:srgbClr>
                                        </a:gs>
                                        <a:gs pos="65000">
                                          <a:srgbClr val="FF0000"/>
                                        </a:gs>
                                        <a:gs pos="100000">
                                          <a:schemeClr val="tx1"/>
                                        </a:gs>
                                      </a:gsLst>
                                      <a:path path="circle">
                                        <a:fillToRect l="50000" t="50000" r="50000" b="50000"/>
                                      </a:path>
                                    </a:gra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n-US" sz="4000" b="1" i="1">
                                    <a:ln/>
                                    <a:gradFill>
                                      <a:gsLst>
                                        <a:gs pos="19000">
                                          <a:srgbClr val="0000FF">
                                            <a:shade val="30000"/>
                                            <a:satMod val="115000"/>
                                          </a:srgbClr>
                                        </a:gs>
                                        <a:gs pos="65000">
                                          <a:srgbClr val="FF0000"/>
                                        </a:gs>
                                        <a:gs pos="100000">
                                          <a:schemeClr val="tx1"/>
                                        </a:gs>
                                      </a:gsLst>
                                      <a:path path="circle">
                                        <a:fillToRect l="50000" t="50000" r="50000" b="50000"/>
                                      </a:path>
                                    </a:gra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sup>
                            </m:sSup>
                          </m:num>
                          <m:den>
                            <m:r>
                              <a:rPr lang="en-US" sz="4000" b="1" i="1">
                                <a:ln/>
                                <a:gradFill>
                                  <a:gsLst>
                                    <a:gs pos="19000">
                                      <a:srgbClr val="0000FF">
                                        <a:shade val="30000"/>
                                        <a:satMod val="115000"/>
                                      </a:srgbClr>
                                    </a:gs>
                                    <a:gs pos="65000">
                                      <a:srgbClr val="FF0000"/>
                                    </a:gs>
                                    <a:gs pos="100000">
                                      <a:schemeClr val="tx1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</a:gradFill>
                                <a:latin typeface="Cambria Math" panose="02040503050406030204" pitchFamily="18" charset="0"/>
                              </a:rPr>
                              <m:t>𝟏𝟔</m:t>
                            </m:r>
                          </m:den>
                        </m:f>
                      </m:e>
                      <m:sup>
                        <m:r>
                          <a:rPr lang="en-US" sz="4000" b="1" i="1">
                            <a:ln/>
                            <a:gradFill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</a:gradFill>
                            <a:latin typeface="Cambria Math" panose="02040503050406030204" pitchFamily="18" charset="0"/>
                          </a:rPr>
                          <m:t> </m:t>
                        </m:r>
                      </m:sup>
                    </m:sSup>
                  </m:oMath>
                </a14:m>
                <a:endParaRPr lang="en-US" sz="4000" b="1" dirty="0" smtClean="0">
                  <a:ln/>
                  <a:gradFill>
                    <a:gsLst>
                      <a:gs pos="19000">
                        <a:srgbClr val="0000FF">
                          <a:shade val="30000"/>
                          <a:satMod val="115000"/>
                        </a:srgbClr>
                      </a:gs>
                      <a:gs pos="65000">
                        <a:srgbClr val="FF0000"/>
                      </a:gs>
                      <a:gs pos="100000">
                        <a:schemeClr val="tx1"/>
                      </a:gs>
                    </a:gsLst>
                    <a:path path="circle">
                      <a:fillToRect l="50000" t="50000" r="50000" b="50000"/>
                    </a:path>
                  </a:gradFill>
                </a:endParaRPr>
              </a:p>
              <a:p>
                <a:pPr algn="just"/>
                <a:r>
                  <a:rPr lang="bn-BD" sz="4000" b="1" dirty="0">
                    <a:ln/>
                    <a:gradFill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rPr>
                  <a:t>বা,</a:t>
                </a:r>
                <a:r>
                  <a:rPr lang="en-US" sz="4000" b="1" dirty="0">
                    <a:ln/>
                    <a:gradFill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rPr>
                  <a:t> </a:t>
                </a:r>
                <a:r>
                  <a:rPr lang="en-US" sz="4000" b="1" dirty="0" smtClean="0">
                    <a:ln/>
                    <a:gradFill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rPr>
                  <a:t>25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000" b="1" i="1">
                            <a:ln/>
                            <a:gradFill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</a:gra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000" b="1" i="1">
                            <a:ln/>
                            <a:gradFill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</a:gra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4000" b="1" i="1">
                            <a:ln/>
                            <a:gradFill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</a:gra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bn-BD" sz="4000" b="1" dirty="0">
                    <a:ln/>
                    <a:gradFill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b="1" i="1">
                        <a:ln/>
                        <a:gradFill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</a:gra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000" b="1" i="1" smtClean="0">
                        <a:ln/>
                        <a:gradFill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</a:gradFill>
                        <a:latin typeface="Cambria Math" panose="02040503050406030204" pitchFamily="18" charset="0"/>
                      </a:rPr>
                      <m:t>𝟔𝟐𝟓</m:t>
                    </m:r>
                    <m:r>
                      <a:rPr lang="en-US" sz="4000" b="1" i="1" smtClean="0">
                        <a:ln/>
                        <a:gradFill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4000" b="1" i="1" smtClean="0">
                        <a:ln/>
                        <a:gradFill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𝟏𝟔</m:t>
                    </m:r>
                  </m:oMath>
                </a14:m>
                <a:endParaRPr lang="en-US" sz="4000" b="1" dirty="0" smtClean="0">
                  <a:ln/>
                  <a:gradFill>
                    <a:gsLst>
                      <a:gs pos="19000">
                        <a:srgbClr val="0000FF">
                          <a:shade val="30000"/>
                          <a:satMod val="115000"/>
                        </a:srgbClr>
                      </a:gs>
                      <a:gs pos="65000">
                        <a:srgbClr val="FF0000"/>
                      </a:gs>
                      <a:gs pos="100000">
                        <a:schemeClr val="tx1"/>
                      </a:gs>
                    </a:gsLst>
                    <a:path path="circle">
                      <a:fillToRect l="50000" t="50000" r="50000" b="50000"/>
                    </a:path>
                  </a:gradFill>
                </a:endParaRPr>
              </a:p>
              <a:p>
                <a:pPr algn="just"/>
                <a:r>
                  <a:rPr lang="bn-BD" sz="4000" b="1" dirty="0">
                    <a:ln/>
                    <a:gradFill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rPr>
                  <a:t>বা,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000" b="1" i="1">
                            <a:ln/>
                            <a:gradFill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</a:gra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000" b="1" i="1">
                            <a:ln/>
                            <a:gradFill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</a:gra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4000" b="1" i="1">
                            <a:ln/>
                            <a:gradFill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</a:gra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4000" b="1" i="1">
                        <a:ln/>
                        <a:gradFill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</a:gradFill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4000" b="1" i="1" smtClean="0">
                            <a:ln/>
                            <a:gradFill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</a:gra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1" i="1">
                            <a:ln/>
                            <a:gradFill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</a:gradFill>
                            <a:latin typeface="Cambria Math" panose="02040503050406030204" pitchFamily="18" charset="0"/>
                          </a:rPr>
                          <m:t>𝟔𝟐𝟓</m:t>
                        </m:r>
                        <m:r>
                          <a:rPr lang="en-US" sz="4000" b="1" i="1">
                            <a:ln/>
                            <a:gradFill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</a:gra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sz="4000" b="1" i="1">
                            <a:ln/>
                            <a:gradFill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</a:gra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𝟏𝟔</m:t>
                        </m:r>
                      </m:num>
                      <m:den>
                        <m:r>
                          <a:rPr lang="en-US" sz="4000" b="1" i="1" smtClean="0">
                            <a:ln/>
                            <a:gradFill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</a:gradFill>
                            <a:latin typeface="Cambria Math" panose="02040503050406030204" pitchFamily="18" charset="0"/>
                          </a:rPr>
                          <m:t>𝟐𝟓</m:t>
                        </m:r>
                      </m:den>
                    </m:f>
                  </m:oMath>
                </a14:m>
                <a:endParaRPr lang="en-US" sz="4000" b="1" dirty="0" smtClean="0">
                  <a:ln/>
                  <a:gradFill>
                    <a:gsLst>
                      <a:gs pos="19000">
                        <a:srgbClr val="0000FF">
                          <a:shade val="30000"/>
                          <a:satMod val="115000"/>
                        </a:srgbClr>
                      </a:gs>
                      <a:gs pos="65000">
                        <a:srgbClr val="FF0000"/>
                      </a:gs>
                      <a:gs pos="100000">
                        <a:schemeClr val="tx1"/>
                      </a:gs>
                    </a:gsLst>
                    <a:path path="circle">
                      <a:fillToRect l="50000" t="50000" r="50000" b="50000"/>
                    </a:path>
                  </a:gradFill>
                </a:endParaRPr>
              </a:p>
              <a:p>
                <a:pPr algn="just"/>
                <a:r>
                  <a:rPr lang="bn-BD" sz="4000" b="1" dirty="0">
                    <a:ln/>
                    <a:gradFill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rPr>
                  <a:t>বা,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000" b="1" i="1">
                            <a:ln/>
                            <a:gradFill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</a:gra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000" b="1" i="1">
                            <a:ln/>
                            <a:gradFill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</a:gra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sz="4000" b="1" i="1">
                            <a:ln/>
                            <a:gradFill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</a:gra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4000" b="1" i="1">
                        <a:ln/>
                        <a:gradFill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</a:gra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000" b="1" i="1" smtClean="0">
                        <a:ln/>
                        <a:gradFill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</a:gradFill>
                        <a:latin typeface="Cambria Math" panose="02040503050406030204" pitchFamily="18" charset="0"/>
                      </a:rPr>
                      <m:t>𝟒𝟎𝟎</m:t>
                    </m:r>
                  </m:oMath>
                </a14:m>
                <a:endParaRPr lang="en-US" sz="4000" b="1" dirty="0" smtClean="0">
                  <a:ln/>
                  <a:gradFill>
                    <a:gsLst>
                      <a:gs pos="19000">
                        <a:srgbClr val="0000FF">
                          <a:shade val="30000"/>
                          <a:satMod val="115000"/>
                        </a:srgbClr>
                      </a:gs>
                      <a:gs pos="65000">
                        <a:srgbClr val="FF0000"/>
                      </a:gs>
                      <a:gs pos="100000">
                        <a:schemeClr val="tx1"/>
                      </a:gs>
                    </a:gsLst>
                    <a:path path="circle">
                      <a:fillToRect l="50000" t="50000" r="50000" b="50000"/>
                    </a:path>
                  </a:gradFill>
                </a:endParaRPr>
              </a:p>
              <a:p>
                <a:pPr algn="just"/>
                <a:r>
                  <a:rPr lang="bn-BD" sz="4000" b="1" dirty="0">
                    <a:ln/>
                    <a:gradFill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</a:gradFill>
                  </a:rPr>
                  <a:t>বা, 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ln/>
                        <a:gradFill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</a:gra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4000" b="1" i="1" smtClean="0">
                        <a:ln/>
                        <a:gradFill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</a:gra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4000" b="1" i="1" smtClean="0">
                            <a:ln/>
                            <a:gradFill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</a:gra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4000" b="1" i="1" smtClean="0">
                            <a:ln/>
                            <a:gradFill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</a:gradFill>
                            <a:latin typeface="Cambria Math" panose="02040503050406030204" pitchFamily="18" charset="0"/>
                          </a:rPr>
                          <m:t>𝟒𝟎𝟎</m:t>
                        </m:r>
                      </m:e>
                    </m:rad>
                  </m:oMath>
                </a14:m>
                <a:endParaRPr lang="en-US" sz="4000" b="1" dirty="0" smtClean="0">
                  <a:ln/>
                  <a:gradFill>
                    <a:gsLst>
                      <a:gs pos="19000">
                        <a:srgbClr val="0000FF">
                          <a:shade val="30000"/>
                          <a:satMod val="115000"/>
                        </a:srgbClr>
                      </a:gs>
                      <a:gs pos="65000">
                        <a:srgbClr val="FF0000"/>
                      </a:gs>
                      <a:gs pos="100000">
                        <a:schemeClr val="tx1"/>
                      </a:gs>
                    </a:gsLst>
                    <a:path path="circle">
                      <a:fillToRect l="50000" t="50000" r="50000" b="50000"/>
                    </a:path>
                  </a:gradFill>
                </a:endParaRPr>
              </a:p>
              <a:p>
                <a:pPr algn="just"/>
                <a:r>
                  <a:rPr lang="en-US" sz="4000" b="1" dirty="0" smtClean="0">
                    <a:ln/>
                    <a:gradFill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ln/>
                        <a:gradFill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∴</m:t>
                    </m:r>
                    <m:r>
                      <a:rPr lang="en-US" sz="4000" b="1" i="1" smtClean="0">
                        <a:ln/>
                        <a:gradFill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4000" b="1" i="1" smtClean="0">
                        <a:ln/>
                        <a:gradFill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4000" b="1" i="1" smtClean="0">
                        <a:ln/>
                        <a:gradFill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𝟐𝟎</m:t>
                    </m:r>
                  </m:oMath>
                </a14:m>
                <a:endParaRPr lang="en-US" sz="4000" b="1" dirty="0" smtClean="0">
                  <a:ln/>
                  <a:gradFill>
                    <a:gsLst>
                      <a:gs pos="19000">
                        <a:srgbClr val="0000FF">
                          <a:shade val="30000"/>
                          <a:satMod val="115000"/>
                        </a:srgbClr>
                      </a:gs>
                      <a:gs pos="65000">
                        <a:srgbClr val="FF0000"/>
                      </a:gs>
                      <a:gs pos="100000">
                        <a:schemeClr val="tx1"/>
                      </a:gs>
                    </a:gsLst>
                    <a:path path="circle">
                      <a:fillToRect l="50000" t="50000" r="50000" b="50000"/>
                    </a:path>
                  </a:gradFill>
                </a:endParaRPr>
              </a:p>
              <a:p>
                <a:pPr algn="just"/>
                <a:r>
                  <a:rPr lang="en-US" sz="3600" b="1" dirty="0" smtClean="0">
                    <a:ln/>
                    <a:gradFill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b="1" i="1">
                        <a:ln/>
                        <a:gradFill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∴</m:t>
                    </m:r>
                  </m:oMath>
                </a14:m>
                <a:r>
                  <a:rPr lang="bn-BD" sz="3600" b="1" dirty="0" smtClean="0">
                    <a:ln/>
                    <a:gradFill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ত্রিভুজটির ভূমি </a:t>
                </a:r>
                <a14:m>
                  <m:oMath xmlns:m="http://schemas.openxmlformats.org/officeDocument/2006/math">
                    <m:r>
                      <a:rPr lang="en-US" sz="3600" b="1" i="1">
                        <a:ln/>
                        <a:gradFill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𝟐𝟎</m:t>
                    </m:r>
                  </m:oMath>
                </a14:m>
                <a:r>
                  <a:rPr lang="bn-BD" sz="3600" b="1" dirty="0" smtClean="0">
                    <a:ln/>
                    <a:gradFill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মিটার, অপর বাহুর দৈর্ঘ্য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BD" sz="36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3600" b="1" i="1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𝟑</m:t>
                        </m:r>
                        <m:r>
                          <a:rPr lang="en-US" sz="36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×</m:t>
                        </m:r>
                        <m:r>
                          <a:rPr lang="en-US" sz="36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𝟐𝟎</m:t>
                        </m:r>
                      </m:num>
                      <m:den>
                        <m:r>
                          <a:rPr lang="en-US" sz="3600" b="1" i="1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𝟒</m:t>
                        </m:r>
                      </m:den>
                    </m:f>
                  </m:oMath>
                </a14:m>
                <a:r>
                  <a:rPr lang="bn-BD" sz="3600" b="1" dirty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মিটার </a:t>
                </a:r>
                <a14:m>
                  <m:oMath xmlns:m="http://schemas.openxmlformats.org/officeDocument/2006/math">
                    <m:r>
                      <a:rPr lang="en-US" sz="36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36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𝟏𝟓</m:t>
                    </m:r>
                  </m:oMath>
                </a14:m>
                <a:r>
                  <a:rPr lang="en-US" sz="36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bn-BD" sz="36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মিটার </a:t>
                </a:r>
                <a:endParaRPr lang="bn-BD" sz="3600" b="1" dirty="0">
                  <a:ln/>
                  <a:gradFill flip="none" rotWithShape="1">
                    <a:gsLst>
                      <a:gs pos="19000">
                        <a:srgbClr val="0000FF">
                          <a:shade val="30000"/>
                          <a:satMod val="115000"/>
                        </a:srgbClr>
                      </a:gs>
                      <a:gs pos="65000">
                        <a:srgbClr val="FF0000"/>
                      </a:gs>
                      <a:gs pos="100000">
                        <a:schemeClr val="tx1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776" y="279516"/>
                <a:ext cx="10986447" cy="629896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63896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535"/>
            </a:avLst>
          </a:prstGeom>
          <a:solidFill>
            <a:srgbClr val="7030A0"/>
          </a:solidFill>
          <a:ln w="762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16-Point Star 2"/>
          <p:cNvSpPr/>
          <p:nvPr/>
        </p:nvSpPr>
        <p:spPr>
          <a:xfrm>
            <a:off x="2047164" y="464024"/>
            <a:ext cx="5186150" cy="1897039"/>
          </a:xfrm>
          <a:prstGeom prst="star1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0000FF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দলীয় কাজ </a:t>
            </a:r>
            <a:endParaRPr lang="en-US" sz="6000" b="1" dirty="0">
              <a:ln w="12700">
                <a:solidFill>
                  <a:srgbClr val="FF0000"/>
                </a:solidFill>
                <a:prstDash val="solid"/>
              </a:ln>
              <a:solidFill>
                <a:srgbClr val="0000FF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432" y="464024"/>
            <a:ext cx="3234091" cy="1990210"/>
          </a:xfrm>
          <a:prstGeom prst="ellipse">
            <a:avLst/>
          </a:prstGeom>
          <a:ln w="190500" cap="rnd">
            <a:solidFill>
              <a:srgbClr val="0000FF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220634" y="3430117"/>
                <a:ext cx="9702974" cy="17543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bn-BD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cs typeface="NikoshBAN" panose="02000000000000000000" pitchFamily="2" charset="0"/>
                  </a:rPr>
                  <a:t>সমকোণী ত্রিভুজের অতিভুজ </a:t>
                </a:r>
                <a14:m>
                  <m:oMath xmlns:m="http://schemas.openxmlformats.org/officeDocument/2006/math"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𝟏𝟐</m:t>
                    </m:r>
                  </m:oMath>
                </a14:m>
                <a:r>
                  <a:rPr lang="bn-BD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cs typeface="NikoshBAN" panose="02000000000000000000" pitchFamily="2" charset="0"/>
                  </a:rPr>
                  <a:t> সে.মি. এবং ভূমি </a:t>
                </a:r>
                <a14:m>
                  <m:oMath xmlns:m="http://schemas.openxmlformats.org/officeDocument/2006/math">
                    <m:r>
                      <a:rPr lang="en-US" sz="5400" b="1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𝟖</m:t>
                    </m:r>
                  </m:oMath>
                </a14:m>
                <a:r>
                  <a:rPr lang="bn-BD" sz="5400" b="1" dirty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cs typeface="NikoshBAN" panose="02000000000000000000" pitchFamily="2" charset="0"/>
                  </a:rPr>
                  <a:t> সে.মি.</a:t>
                </a:r>
                <a:r>
                  <a:rPr lang="bn-BD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cs typeface="NikoshBAN" panose="02000000000000000000" pitchFamily="2" charset="0"/>
                  </a:rPr>
                  <a:t>হলে লম্ব কত? </a:t>
                </a:r>
                <a:endParaRPr lang="en-US" sz="5400" b="1" dirty="0">
                  <a:ln/>
                  <a:gradFill>
                    <a:gsLst>
                      <a:gs pos="19000">
                        <a:srgbClr val="0000FF">
                          <a:shade val="30000"/>
                          <a:satMod val="115000"/>
                        </a:srgbClr>
                      </a:gs>
                      <a:gs pos="65000">
                        <a:srgbClr val="FF0000"/>
                      </a:gs>
                      <a:gs pos="100000">
                        <a:schemeClr val="tx1"/>
                      </a:gs>
                    </a:gsLst>
                    <a:path path="circle">
                      <a:fillToRect l="50000" t="50000" r="50000" b="50000"/>
                    </a:path>
                  </a:gra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0634" y="3430117"/>
                <a:ext cx="9702974" cy="175432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9659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078269" cy="6858000"/>
          </a:xfrm>
          <a:prstGeom prst="frame">
            <a:avLst>
              <a:gd name="adj1" fmla="val 3943"/>
            </a:avLst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Frame 2"/>
          <p:cNvSpPr/>
          <p:nvPr/>
        </p:nvSpPr>
        <p:spPr>
          <a:xfrm>
            <a:off x="232013" y="232012"/>
            <a:ext cx="11627892" cy="6359857"/>
          </a:xfrm>
          <a:prstGeom prst="frame">
            <a:avLst>
              <a:gd name="adj1" fmla="val 445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32-Point Star 3"/>
          <p:cNvSpPr/>
          <p:nvPr/>
        </p:nvSpPr>
        <p:spPr>
          <a:xfrm>
            <a:off x="3370997" y="736979"/>
            <a:ext cx="4462818" cy="1897039"/>
          </a:xfrm>
          <a:prstGeom prst="star3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 </a:t>
            </a:r>
            <a:endParaRPr lang="en-US" sz="7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955344" y="2961564"/>
            <a:ext cx="10276763" cy="3354830"/>
          </a:xfrm>
          <a:prstGeom prst="ellipse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n>
                  <a:solidFill>
                    <a:schemeClr val="tx1"/>
                  </a:solidFill>
                </a:ln>
                <a:gradFill>
                  <a:gsLst>
                    <a:gs pos="45000">
                      <a:srgbClr val="FF0000"/>
                    </a:gs>
                    <a:gs pos="74000">
                      <a:srgbClr val="FFFF00"/>
                    </a:gs>
                    <a:gs pos="22000">
                      <a:srgbClr val="7030A0"/>
                    </a:gs>
                    <a:gs pos="100000">
                      <a:schemeClr val="tx1"/>
                    </a:gs>
                  </a:gsLst>
                  <a:lin ang="5400000" scaled="1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১। সমকোণী ত্রিভুজ কাকে বলে? </a:t>
            </a:r>
          </a:p>
          <a:p>
            <a:pPr algn="ctr"/>
            <a:r>
              <a:rPr lang="bn-BD" sz="5400" dirty="0" smtClean="0">
                <a:ln>
                  <a:solidFill>
                    <a:schemeClr val="tx1"/>
                  </a:solidFill>
                </a:ln>
                <a:gradFill>
                  <a:gsLst>
                    <a:gs pos="45000">
                      <a:srgbClr val="FF0000"/>
                    </a:gs>
                    <a:gs pos="74000">
                      <a:srgbClr val="FFFF00"/>
                    </a:gs>
                    <a:gs pos="22000">
                      <a:srgbClr val="7030A0"/>
                    </a:gs>
                    <a:gs pos="100000">
                      <a:schemeClr val="tx1"/>
                    </a:gs>
                  </a:gsLst>
                  <a:lin ang="5400000" scaled="1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২। পিথাগোরাসের সূত্রটি লিখ।  ?</a:t>
            </a:r>
          </a:p>
        </p:txBody>
      </p:sp>
    </p:spTree>
    <p:extLst>
      <p:ext uri="{BB962C8B-B14F-4D97-AF65-F5344CB8AC3E}">
        <p14:creationId xmlns:p14="http://schemas.microsoft.com/office/powerpoint/2010/main" val="3021875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658" y="1842448"/>
            <a:ext cx="6674006" cy="249537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24-Point Star 3"/>
          <p:cNvSpPr/>
          <p:nvPr/>
        </p:nvSpPr>
        <p:spPr>
          <a:xfrm>
            <a:off x="3152633" y="449097"/>
            <a:ext cx="5119170" cy="1269242"/>
          </a:xfrm>
          <a:prstGeom prst="star24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n w="0"/>
                <a:gradFill>
                  <a:gsLst>
                    <a:gs pos="21000">
                      <a:srgbClr val="0000FF"/>
                    </a:gs>
                    <a:gs pos="52000">
                      <a:srgbClr val="FF0000"/>
                    </a:gs>
                    <a:gs pos="100000">
                      <a:schemeClr val="tx1"/>
                    </a:gs>
                    <a:gs pos="70000">
                      <a:srgbClr val="0000FF"/>
                    </a:gs>
                  </a:gsLst>
                  <a:lin ang="5400000" scaled="1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বাড়ীর কাজ </a:t>
            </a:r>
            <a:endParaRPr lang="en-US" sz="5400" dirty="0">
              <a:ln w="0"/>
              <a:gradFill>
                <a:gsLst>
                  <a:gs pos="21000">
                    <a:srgbClr val="0000FF"/>
                  </a:gs>
                  <a:gs pos="52000">
                    <a:srgbClr val="FF0000"/>
                  </a:gs>
                  <a:gs pos="100000">
                    <a:schemeClr val="tx1"/>
                  </a:gs>
                  <a:gs pos="70000">
                    <a:srgbClr val="0000FF"/>
                  </a:gs>
                </a:gsLst>
                <a:lin ang="5400000" scaled="1"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rame 4"/>
          <p:cNvSpPr/>
          <p:nvPr/>
        </p:nvSpPr>
        <p:spPr>
          <a:xfrm>
            <a:off x="0" y="0"/>
            <a:ext cx="12192000" cy="6738425"/>
          </a:xfrm>
          <a:prstGeom prst="frame">
            <a:avLst>
              <a:gd name="adj1" fmla="val 6446"/>
            </a:avLst>
          </a:prstGeom>
          <a:pattFill prst="plaid">
            <a:fgClr>
              <a:srgbClr val="0000FF"/>
            </a:fgClr>
            <a:bgClr>
              <a:schemeClr val="bg1"/>
            </a:bgClr>
          </a:patt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rgbClr val="00B050"/>
                </a:solidFill>
              </a:ln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832513" y="4591794"/>
                <a:ext cx="10822675" cy="13271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bn-BD" sz="32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১। একটি </a:t>
                </a:r>
                <a:r>
                  <a:rPr lang="bn-BD" sz="3200" b="1" dirty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সমকোণী ত্রিভুজের অতিভুজ </a:t>
                </a:r>
                <a14:m>
                  <m:oMath xmlns:m="http://schemas.openxmlformats.org/officeDocument/2006/math">
                    <m:r>
                      <a:rPr lang="en-US" sz="32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𝟑𝟎</m:t>
                    </m:r>
                  </m:oMath>
                </a14:m>
                <a:r>
                  <a:rPr lang="en-US" sz="32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bn-BD" sz="3200" b="1" dirty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মিটার। এর একটি বাহু অপরটির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BD" sz="3200" b="1" i="1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32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𝟒</m:t>
                        </m:r>
                      </m:num>
                      <m:den>
                        <m:r>
                          <a:rPr lang="en-US" sz="32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lang="en-US" sz="3200" b="1" dirty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bn-BD" sz="3200" b="1" dirty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অংশ হলে, বাহু দুইটির দৈর্ঘ্য নির্ণয় কর। 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513" y="4591794"/>
                <a:ext cx="10822675" cy="132715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953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8000" b="-10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16498" y="1701242"/>
            <a:ext cx="8468512" cy="204076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0811759"/>
              </a:avLst>
            </a:prstTxWarp>
            <a:spAutoFit/>
          </a:bodyPr>
          <a:lstStyle/>
          <a:p>
            <a:pPr algn="ctr"/>
            <a:r>
              <a:rPr lang="bn-BD" sz="9600" b="1" dirty="0" smtClean="0">
                <a:ln w="28575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  <a:reflection blurRad="6350" stA="55000" endA="50" endPos="85000" dist="29997" dir="5400000" sy="-100000" algn="bl" rotWithShape="0"/>
                </a:effectLst>
              </a:rPr>
              <a:t>সবাইকে ধন্যবাদ </a:t>
            </a:r>
            <a:endParaRPr lang="en-US" sz="9600" b="1" dirty="0">
              <a:ln w="28575">
                <a:solidFill>
                  <a:srgbClr val="FF0000"/>
                </a:solidFill>
                <a:prstDash val="solid"/>
              </a:ln>
              <a:solidFill>
                <a:srgbClr val="FFFF00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dist="38100" dir="2700000" algn="tl" rotWithShape="0">
                  <a:schemeClr val="accent2"/>
                </a:outerShdw>
                <a:reflection blurRad="6350" stA="55000" endA="50" endPos="85000" dist="29997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850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573</TotalTime>
  <Words>210</Words>
  <Application>Microsoft Office PowerPoint</Application>
  <PresentationFormat>Widescreen</PresentationFormat>
  <Paragraphs>69</Paragraphs>
  <Slides>18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Arial</vt:lpstr>
      <vt:lpstr>Calibri</vt:lpstr>
      <vt:lpstr>Calibri Light</vt:lpstr>
      <vt:lpstr>Cambria Math</vt:lpstr>
      <vt:lpstr>NikoshBAN</vt:lpstr>
      <vt:lpstr>Times New Roman</vt:lpstr>
      <vt:lpstr>Vrinda</vt:lpstr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147</cp:revision>
  <dcterms:created xsi:type="dcterms:W3CDTF">2019-10-08T17:57:52Z</dcterms:created>
  <dcterms:modified xsi:type="dcterms:W3CDTF">2019-10-14T18:53:14Z</dcterms:modified>
</cp:coreProperties>
</file>