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22"/>
  </p:notesMasterIdLst>
  <p:sldIdLst>
    <p:sldId id="258" r:id="rId2"/>
    <p:sldId id="271" r:id="rId3"/>
    <p:sldId id="272" r:id="rId4"/>
    <p:sldId id="257" r:id="rId5"/>
    <p:sldId id="259" r:id="rId6"/>
    <p:sldId id="260" r:id="rId7"/>
    <p:sldId id="274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70" r:id="rId16"/>
    <p:sldId id="268" r:id="rId17"/>
    <p:sldId id="269" r:id="rId18"/>
    <p:sldId id="276" r:id="rId19"/>
    <p:sldId id="275" r:id="rId20"/>
    <p:sldId id="27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FC35D0-C255-4AE6-86BE-560D556F0342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2225C-AAD5-409D-BF59-D667542B2B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722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2225C-AAD5-409D-BF59-D667542B2B8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817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8834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7831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458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7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0635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601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467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90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977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327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246498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8675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105950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4966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625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567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A6F3B0-F761-4E8A-941A-4068EB3591A9}" type="datetimeFigureOut">
              <a:rPr lang="en-US" smtClean="0"/>
              <a:t>9/28/2019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8BF39C85-7CFB-4BAA-B831-D033DA5156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2996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hyperlink" Target="mailto:Email-i.kabir01111@gmail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437136" y="71598"/>
            <a:ext cx="4586067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Welcome to my class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61" y="1028245"/>
            <a:ext cx="7070015" cy="4676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0281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6391" y="1792092"/>
            <a:ext cx="6272212" cy="1477328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Md. Imran </a:t>
            </a:r>
            <a:r>
              <a:rPr lang="en-US" dirty="0" err="1" smtClean="0"/>
              <a:t>Kabir</a:t>
            </a:r>
            <a:endParaRPr lang="en-US" dirty="0" smtClean="0"/>
          </a:p>
          <a:p>
            <a:r>
              <a:rPr lang="en-US" dirty="0" smtClean="0"/>
              <a:t>Assistant teacher</a:t>
            </a:r>
          </a:p>
          <a:p>
            <a:r>
              <a:rPr lang="en-US" dirty="0" err="1" smtClean="0"/>
              <a:t>Pabna</a:t>
            </a:r>
            <a:r>
              <a:rPr lang="en-US" dirty="0"/>
              <a:t> </a:t>
            </a:r>
            <a:r>
              <a:rPr lang="en-US" dirty="0" err="1" smtClean="0"/>
              <a:t>Collectorate</a:t>
            </a:r>
            <a:r>
              <a:rPr lang="en-US" dirty="0" smtClean="0"/>
              <a:t> Public School And College, </a:t>
            </a:r>
            <a:r>
              <a:rPr lang="en-US" dirty="0" err="1" smtClean="0"/>
              <a:t>Pabna</a:t>
            </a:r>
            <a:endParaRPr lang="en-US" dirty="0" smtClean="0"/>
          </a:p>
          <a:p>
            <a:r>
              <a:rPr lang="en-US" dirty="0" smtClean="0">
                <a:hlinkClick r:id="rId2"/>
              </a:rPr>
              <a:t>Email-i.kabir01111@gmail.com</a:t>
            </a:r>
            <a:endParaRPr lang="en-US" dirty="0" smtClean="0"/>
          </a:p>
          <a:p>
            <a:r>
              <a:rPr lang="en-US" dirty="0" smtClean="0"/>
              <a:t>Mobile- 01756005577</a:t>
            </a:r>
          </a:p>
        </p:txBody>
      </p:sp>
      <p:sp>
        <p:nvSpPr>
          <p:cNvPr id="5" name="TextBox 4"/>
          <p:cNvSpPr txBox="1"/>
          <p:nvPr/>
        </p:nvSpPr>
        <p:spPr>
          <a:xfrm flipH="1">
            <a:off x="286391" y="3774388"/>
            <a:ext cx="6272213" cy="1015663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Class-  Seven</a:t>
            </a:r>
          </a:p>
          <a:p>
            <a:r>
              <a:rPr lang="en-US" sz="2000" dirty="0" smtClean="0"/>
              <a:t>Subject- English 2</a:t>
            </a:r>
            <a:r>
              <a:rPr lang="en-US" sz="2000" baseline="30000" dirty="0" smtClean="0"/>
              <a:t>nd</a:t>
            </a:r>
            <a:r>
              <a:rPr lang="en-US" sz="2000" dirty="0" smtClean="0"/>
              <a:t> paper</a:t>
            </a:r>
          </a:p>
          <a:p>
            <a:r>
              <a:rPr lang="en-US" sz="2000" dirty="0" smtClean="0"/>
              <a:t>Lesson- Preposition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8970" y="1772401"/>
            <a:ext cx="2345281" cy="295766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398291" y="81888"/>
            <a:ext cx="28250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Teachers’ identity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328866245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01256" y="5489074"/>
            <a:ext cx="8161361" cy="1078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She lives </a:t>
            </a:r>
            <a:r>
              <a:rPr lang="en-US" sz="3200" dirty="0" smtClean="0">
                <a:solidFill>
                  <a:srgbClr val="FF0000"/>
                </a:solidFill>
              </a:rPr>
              <a:t>at</a:t>
            </a:r>
            <a:r>
              <a:rPr lang="en-US" sz="3200" dirty="0" smtClean="0"/>
              <a:t> </a:t>
            </a:r>
            <a:r>
              <a:rPr lang="en-US" sz="3200" dirty="0" err="1" smtClean="0"/>
              <a:t>Gulshan</a:t>
            </a:r>
            <a:r>
              <a:rPr lang="en-US" sz="3200" dirty="0" smtClean="0"/>
              <a:t> </a:t>
            </a:r>
            <a:r>
              <a:rPr lang="en-US" sz="3200" dirty="0" smtClean="0">
                <a:solidFill>
                  <a:srgbClr val="FF0000"/>
                </a:solidFill>
              </a:rPr>
              <a:t>in</a:t>
            </a:r>
            <a:r>
              <a:rPr lang="en-US" sz="3200" dirty="0" smtClean="0"/>
              <a:t> Dhaka. She goes </a:t>
            </a:r>
            <a:r>
              <a:rPr lang="en-US" sz="3200" dirty="0" smtClean="0">
                <a:solidFill>
                  <a:srgbClr val="FF0000"/>
                </a:solidFill>
              </a:rPr>
              <a:t>to</a:t>
            </a:r>
            <a:r>
              <a:rPr lang="en-US" sz="3200" dirty="0" smtClean="0"/>
              <a:t> school </a:t>
            </a:r>
            <a:r>
              <a:rPr lang="en-US" sz="3200" dirty="0" smtClean="0">
                <a:solidFill>
                  <a:srgbClr val="FF0000"/>
                </a:solidFill>
              </a:rPr>
              <a:t>by</a:t>
            </a:r>
            <a:r>
              <a:rPr lang="en-US" sz="3200" dirty="0" smtClean="0"/>
              <a:t> Rickshaw. 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514903" y="259308"/>
            <a:ext cx="8038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What are the bold words in the sentences?</a:t>
            </a:r>
            <a:endParaRPr lang="en-US" sz="32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095" y="844083"/>
            <a:ext cx="5654722" cy="4084937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81" y="844083"/>
            <a:ext cx="6309814" cy="4084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3708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909625" y="4346917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484012" y="2729132"/>
            <a:ext cx="45719" cy="4571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527289" y="3548911"/>
            <a:ext cx="8093121" cy="120032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So dear students, our today’s lesson is about preposition.</a:t>
            </a:r>
            <a:endParaRPr lang="en-US" sz="3600" dirty="0"/>
          </a:p>
        </p:txBody>
      </p:sp>
      <p:sp>
        <p:nvSpPr>
          <p:cNvPr id="7" name="Oval 6"/>
          <p:cNvSpPr/>
          <p:nvPr/>
        </p:nvSpPr>
        <p:spPr>
          <a:xfrm>
            <a:off x="1993622" y="1041008"/>
            <a:ext cx="7160457" cy="168812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 preposition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57641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398292" y="136479"/>
            <a:ext cx="4271750" cy="646331"/>
          </a:xfrm>
          <a:prstGeom prst="rect">
            <a:avLst/>
          </a:prstGeom>
          <a:solidFill>
            <a:schemeClr val="accent1"/>
          </a:solidFill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Learning outcomes-</a:t>
            </a:r>
            <a:endParaRPr 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1487605" y="1719619"/>
            <a:ext cx="8093123" cy="3046988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Students will be able to learn-</a:t>
            </a:r>
          </a:p>
          <a:p>
            <a:endParaRPr lang="en-US" sz="3200" dirty="0" smtClean="0"/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Definition of preposition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Use of preposition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3200" dirty="0" smtClean="0"/>
              <a:t>Rules of some common preposition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40784713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408" y="655089"/>
            <a:ext cx="9289193" cy="563231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600" b="1" dirty="0" smtClean="0"/>
              <a:t>A </a:t>
            </a:r>
            <a:r>
              <a:rPr lang="en-US" sz="3600" b="1" dirty="0"/>
              <a:t>Preposition is a word placed before a noun or a pronoun to show its relation to some other word in the sentence. </a:t>
            </a:r>
            <a:endParaRPr lang="en-US" sz="3600" b="1" dirty="0" smtClean="0"/>
          </a:p>
          <a:p>
            <a:r>
              <a:rPr lang="en-US" sz="3600" b="1" dirty="0"/>
              <a:t> </a:t>
            </a:r>
            <a:r>
              <a:rPr lang="en-US" sz="3600" b="1" dirty="0" smtClean="0"/>
              <a:t>  </a:t>
            </a:r>
          </a:p>
          <a:p>
            <a:r>
              <a:rPr lang="en-US" sz="3600" b="1" dirty="0" smtClean="0"/>
              <a:t>Pre</a:t>
            </a:r>
            <a:r>
              <a:rPr lang="en-US" sz="3600" b="1" dirty="0"/>
              <a:t>= </a:t>
            </a:r>
            <a:r>
              <a:rPr lang="en-US" sz="3600" b="1" dirty="0" err="1"/>
              <a:t>আগে</a:t>
            </a:r>
            <a:r>
              <a:rPr lang="en-US" sz="3600" b="1" dirty="0"/>
              <a:t>/</a:t>
            </a:r>
            <a:r>
              <a:rPr lang="en-US" sz="3600" b="1" dirty="0" err="1"/>
              <a:t>পূর্বে</a:t>
            </a:r>
            <a:r>
              <a:rPr lang="en-US" sz="3600" b="1" dirty="0"/>
              <a:t>,          position= </a:t>
            </a:r>
            <a:r>
              <a:rPr lang="en-US" sz="3600" b="1" dirty="0" err="1" smtClean="0"/>
              <a:t>অবস্থান</a:t>
            </a:r>
            <a:r>
              <a:rPr lang="en-US" sz="3600" b="1" dirty="0" smtClean="0"/>
              <a:t> |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600" b="1" dirty="0" err="1" smtClean="0"/>
              <a:t>যে</a:t>
            </a:r>
            <a:r>
              <a:rPr lang="en-US" sz="3600" b="1" dirty="0" smtClean="0"/>
              <a:t> </a:t>
            </a:r>
            <a:r>
              <a:rPr lang="en-US" sz="3600" b="1" dirty="0"/>
              <a:t>Word  </a:t>
            </a:r>
            <a:r>
              <a:rPr lang="en-US" sz="3600" b="1" dirty="0" err="1"/>
              <a:t>বা</a:t>
            </a:r>
            <a:r>
              <a:rPr lang="en-US" sz="3600" b="1" dirty="0"/>
              <a:t> Word </a:t>
            </a:r>
            <a:r>
              <a:rPr lang="en-US" sz="3600" b="1" dirty="0" err="1"/>
              <a:t>সমষ্টি</a:t>
            </a:r>
            <a:r>
              <a:rPr lang="en-US" sz="3600" b="1" dirty="0"/>
              <a:t> Noun </a:t>
            </a:r>
            <a:r>
              <a:rPr lang="en-US" sz="3600" b="1" dirty="0" err="1"/>
              <a:t>বা</a:t>
            </a:r>
            <a:r>
              <a:rPr lang="en-US" sz="3600" b="1" dirty="0"/>
              <a:t> Pronoun </a:t>
            </a:r>
            <a:r>
              <a:rPr lang="en-US" sz="3600" b="1" dirty="0" err="1"/>
              <a:t>অথবা</a:t>
            </a:r>
            <a:r>
              <a:rPr lang="en-US" sz="3600" b="1" dirty="0"/>
              <a:t> Noun equivalent  </a:t>
            </a:r>
            <a:r>
              <a:rPr lang="en-US" sz="3600" b="1" dirty="0" err="1"/>
              <a:t>এর</a:t>
            </a:r>
            <a:r>
              <a:rPr lang="en-US" sz="3600" b="1" dirty="0"/>
              <a:t> </a:t>
            </a:r>
            <a:r>
              <a:rPr lang="en-US" sz="3600" b="1" dirty="0" err="1"/>
              <a:t>সঙ্গে</a:t>
            </a:r>
            <a:r>
              <a:rPr lang="en-US" sz="3600" b="1" dirty="0"/>
              <a:t> </a:t>
            </a:r>
            <a:r>
              <a:rPr lang="en-US" sz="3600" b="1" dirty="0" err="1"/>
              <a:t>সম্পর্ক</a:t>
            </a:r>
            <a:r>
              <a:rPr lang="en-US" sz="3600" b="1" dirty="0"/>
              <a:t> </a:t>
            </a:r>
            <a:r>
              <a:rPr lang="en-US" sz="3600" b="1" dirty="0" err="1"/>
              <a:t>স্থাপন</a:t>
            </a:r>
            <a:r>
              <a:rPr lang="en-US" sz="3600" b="1" dirty="0"/>
              <a:t> </a:t>
            </a:r>
            <a:r>
              <a:rPr lang="en-US" sz="3600" b="1" dirty="0" err="1"/>
              <a:t>করিয়ে</a:t>
            </a:r>
            <a:r>
              <a:rPr lang="en-US" sz="3600" b="1" dirty="0"/>
              <a:t> </a:t>
            </a:r>
            <a:r>
              <a:rPr lang="en-US" sz="3600" b="1" dirty="0" err="1"/>
              <a:t>দেয়</a:t>
            </a:r>
            <a:r>
              <a:rPr lang="en-US" sz="3600" b="1" dirty="0"/>
              <a:t> </a:t>
            </a:r>
            <a:r>
              <a:rPr lang="en-US" sz="3600" b="1" dirty="0" err="1"/>
              <a:t>তাই</a:t>
            </a:r>
            <a:r>
              <a:rPr lang="en-US" sz="3600" b="1" dirty="0"/>
              <a:t> Preposition.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2102851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26441" y="1197591"/>
            <a:ext cx="8113595" cy="3847207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There are five kinds of preposition :</a:t>
            </a:r>
          </a:p>
          <a:p>
            <a:pPr marL="514350" indent="-514350">
              <a:buAutoNum type="arabicPeriod"/>
            </a:pPr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Preposition  of place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2.  Preposition  of movement      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3. Preposition  of time and date  </a:t>
            </a: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4. Preposition  of direction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5.  Preposition  of participle</a:t>
            </a: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934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9433" y="1473958"/>
            <a:ext cx="10126640" cy="38625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endParaRPr lang="en-US" sz="2400" b="1" dirty="0"/>
          </a:p>
          <a:p>
            <a:r>
              <a:rPr lang="en-US" b="1" u="sng" dirty="0" smtClean="0">
                <a:solidFill>
                  <a:srgbClr val="FF0000"/>
                </a:solidFill>
              </a:rPr>
              <a:t>At</a:t>
            </a:r>
            <a:endParaRPr lang="en-US" sz="1400" b="1" u="sng" dirty="0" smtClean="0">
              <a:solidFill>
                <a:srgbClr val="FF0000"/>
              </a:solidFill>
            </a:endParaRPr>
          </a:p>
          <a:p>
            <a:endParaRPr lang="en-US" sz="100" u="sng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sz="2000" b="1" dirty="0" smtClean="0"/>
              <a:t>at </a:t>
            </a:r>
            <a:r>
              <a:rPr lang="en-US" sz="2000" b="1" dirty="0"/>
              <a:t>+ </a:t>
            </a:r>
            <a:r>
              <a:rPr lang="en-US" sz="2000" b="1" dirty="0" err="1"/>
              <a:t>নির্দিষ্ট</a:t>
            </a:r>
            <a:r>
              <a:rPr lang="en-US" sz="2000" b="1" dirty="0"/>
              <a:t> </a:t>
            </a:r>
            <a:r>
              <a:rPr lang="en-US" sz="2000" b="1" dirty="0" err="1"/>
              <a:t>সময়</a:t>
            </a:r>
            <a:r>
              <a:rPr lang="en-US" sz="2000" b="1" dirty="0"/>
              <a:t>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এ/</a:t>
            </a:r>
            <a:r>
              <a:rPr lang="en-US" sz="2000" b="1" dirty="0" err="1"/>
              <a:t>তে</a:t>
            </a:r>
            <a:r>
              <a:rPr lang="en-US" sz="2000" b="1" dirty="0"/>
              <a:t>/য় -He will come at 5 </a:t>
            </a:r>
            <a:r>
              <a:rPr lang="en-US" sz="2000" b="1" dirty="0" err="1" smtClean="0"/>
              <a:t>a.m</a:t>
            </a:r>
            <a:endParaRPr lang="en-US" sz="2000" b="1" dirty="0" smtClean="0"/>
          </a:p>
          <a:p>
            <a:endParaRPr lang="en-US" sz="2000" b="1" dirty="0" smtClean="0"/>
          </a:p>
          <a:p>
            <a:r>
              <a:rPr lang="en-US" sz="2000" b="1" dirty="0" smtClean="0"/>
              <a:t>2</a:t>
            </a:r>
            <a:r>
              <a:rPr lang="en-US" sz="2000" b="1" dirty="0"/>
              <a:t>. at + </a:t>
            </a:r>
            <a:r>
              <a:rPr lang="en-US" sz="2000" b="1" dirty="0" err="1"/>
              <a:t>অপেক্ষাকৃত</a:t>
            </a:r>
            <a:r>
              <a:rPr lang="en-US" sz="2000" b="1" dirty="0"/>
              <a:t> </a:t>
            </a:r>
            <a:r>
              <a:rPr lang="en-US" sz="2000" b="1" dirty="0" err="1"/>
              <a:t>ছোট</a:t>
            </a:r>
            <a:r>
              <a:rPr lang="en-US" sz="2000" b="1" dirty="0"/>
              <a:t> </a:t>
            </a:r>
            <a:r>
              <a:rPr lang="en-US" sz="2000" b="1" dirty="0" err="1"/>
              <a:t>স্থান</a:t>
            </a:r>
            <a:r>
              <a:rPr lang="en-US" sz="2000" b="1" dirty="0"/>
              <a:t>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এ/</a:t>
            </a:r>
            <a:r>
              <a:rPr lang="en-US" sz="2000" b="1" dirty="0" err="1"/>
              <a:t>তে</a:t>
            </a:r>
            <a:r>
              <a:rPr lang="en-US" sz="2000" b="1" dirty="0"/>
              <a:t>/য় -He lives at </a:t>
            </a:r>
            <a:r>
              <a:rPr lang="en-US" sz="2000" b="1" dirty="0" err="1"/>
              <a:t>Uttara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3. at+ </a:t>
            </a:r>
            <a:r>
              <a:rPr lang="en-US" sz="2000" b="1" dirty="0" err="1"/>
              <a:t>কোন</a:t>
            </a:r>
            <a:r>
              <a:rPr lang="en-US" sz="2000" b="1" dirty="0"/>
              <a:t> </a:t>
            </a:r>
            <a:r>
              <a:rPr lang="en-US" sz="2000" b="1" dirty="0" err="1"/>
              <a:t>বিষয়ের</a:t>
            </a:r>
            <a:r>
              <a:rPr lang="en-US" sz="2000" b="1" dirty="0"/>
              <a:t> </a:t>
            </a:r>
            <a:r>
              <a:rPr lang="en-US" sz="2000" b="1" dirty="0" err="1"/>
              <a:t>নাম</a:t>
            </a:r>
            <a:r>
              <a:rPr lang="en-US" sz="2000" b="1" dirty="0"/>
              <a:t> </a:t>
            </a:r>
            <a:r>
              <a:rPr lang="en-US" sz="2000" b="1" dirty="0" err="1"/>
              <a:t>থাকলে</a:t>
            </a:r>
            <a:r>
              <a:rPr lang="en-US" sz="2000" b="1" dirty="0"/>
              <a:t>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দক্ষ</a:t>
            </a:r>
            <a:r>
              <a:rPr lang="en-US" sz="2000" b="1" dirty="0"/>
              <a:t> - He is good at Mathematics</a:t>
            </a:r>
            <a:r>
              <a:rPr lang="en-US" sz="2000" b="1" dirty="0" smtClean="0"/>
              <a:t>.</a:t>
            </a:r>
          </a:p>
          <a:p>
            <a:endParaRPr lang="en-US" dirty="0"/>
          </a:p>
          <a:p>
            <a:r>
              <a:rPr lang="en-US" sz="2000" b="1" dirty="0"/>
              <a:t>4. </a:t>
            </a:r>
            <a:r>
              <a:rPr lang="en-US" sz="2000" b="1" dirty="0" err="1"/>
              <a:t>সাপ্তাহিক</a:t>
            </a:r>
            <a:r>
              <a:rPr lang="en-US" sz="2000" b="1" dirty="0"/>
              <a:t> </a:t>
            </a:r>
            <a:r>
              <a:rPr lang="en-US" sz="2000" b="1" dirty="0" err="1"/>
              <a:t>ছুটি</a:t>
            </a:r>
            <a:r>
              <a:rPr lang="en-US" sz="2000" b="1" dirty="0"/>
              <a:t> </a:t>
            </a:r>
            <a:r>
              <a:rPr lang="en-US" sz="2000" b="1" dirty="0" err="1"/>
              <a:t>এর</a:t>
            </a:r>
            <a:r>
              <a:rPr lang="en-US" sz="2000" b="1" dirty="0"/>
              <a:t> </a:t>
            </a:r>
            <a:r>
              <a:rPr lang="en-US" sz="2000" b="1" dirty="0" err="1"/>
              <a:t>পূর্বে</a:t>
            </a:r>
            <a:r>
              <a:rPr lang="en-US" sz="2000" b="1" dirty="0"/>
              <a:t> at </a:t>
            </a:r>
            <a:r>
              <a:rPr lang="en-US" sz="2000" b="1" dirty="0" err="1"/>
              <a:t>বসে</a:t>
            </a:r>
            <a:r>
              <a:rPr lang="en-US" sz="2000" b="1" dirty="0"/>
              <a:t>- Are you doing anything special at the weekend</a:t>
            </a:r>
            <a:r>
              <a:rPr lang="en-US" sz="2000" b="1" dirty="0" smtClean="0"/>
              <a:t>?</a:t>
            </a:r>
          </a:p>
          <a:p>
            <a:r>
              <a:rPr lang="en-US" sz="2000" b="1" dirty="0"/>
              <a:t> </a:t>
            </a:r>
            <a:endParaRPr lang="en-US" sz="2000" b="1" dirty="0" smtClean="0"/>
          </a:p>
          <a:p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3459708" y="259308"/>
            <a:ext cx="3671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>
                <a:solidFill>
                  <a:schemeClr val="accent2"/>
                </a:solidFill>
              </a:rPr>
              <a:t>Use of some preposition</a:t>
            </a:r>
            <a:endParaRPr lang="en-US" sz="2400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27797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36979" y="2033517"/>
            <a:ext cx="900752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450376" y="917182"/>
            <a:ext cx="9198591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For</a:t>
            </a:r>
          </a:p>
          <a:p>
            <a:endParaRPr lang="en-US" b="1" u="sng" dirty="0">
              <a:solidFill>
                <a:srgbClr val="FF0000"/>
              </a:solidFill>
            </a:endParaRPr>
          </a:p>
          <a:p>
            <a:r>
              <a:rPr lang="en-US" b="1" dirty="0" smtClean="0"/>
              <a:t>1</a:t>
            </a:r>
            <a:r>
              <a:rPr lang="en-US" b="1" dirty="0"/>
              <a:t>. For +Noun/Pronoun,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জন্যে</a:t>
            </a:r>
            <a:r>
              <a:rPr lang="en-US" b="1" dirty="0"/>
              <a:t> </a:t>
            </a:r>
            <a:r>
              <a:rPr lang="en-US" b="1" dirty="0" err="1"/>
              <a:t>যেমন</a:t>
            </a:r>
            <a:r>
              <a:rPr lang="en-US" b="1" dirty="0"/>
              <a:t>: He bought a shirt for you.</a:t>
            </a:r>
            <a:endParaRPr lang="en-US" dirty="0"/>
          </a:p>
          <a:p>
            <a:r>
              <a:rPr lang="en-US" b="1" dirty="0"/>
              <a:t>                                                                            </a:t>
            </a:r>
            <a:endParaRPr lang="en-US" dirty="0"/>
          </a:p>
          <a:p>
            <a:r>
              <a:rPr lang="en-US" b="1" dirty="0"/>
              <a:t>2. For + </a:t>
            </a:r>
            <a:r>
              <a:rPr lang="en-US" b="1" dirty="0" err="1"/>
              <a:t>অনির্দিষ্ট</a:t>
            </a:r>
            <a:r>
              <a:rPr lang="en-US" b="1" dirty="0"/>
              <a:t> </a:t>
            </a:r>
            <a:r>
              <a:rPr lang="en-US" b="1" dirty="0" err="1"/>
              <a:t>সময়</a:t>
            </a:r>
            <a:r>
              <a:rPr lang="en-US" b="1" dirty="0"/>
              <a:t>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ধরিয়া</a:t>
            </a:r>
            <a:r>
              <a:rPr lang="en-US" b="1" dirty="0"/>
              <a:t> </a:t>
            </a:r>
            <a:r>
              <a:rPr lang="en-US" b="1" dirty="0" err="1"/>
              <a:t>যেমন</a:t>
            </a:r>
            <a:r>
              <a:rPr lang="en-US" b="1" dirty="0"/>
              <a:t>:- Julia has been ill for three </a:t>
            </a:r>
            <a:r>
              <a:rPr lang="en-US" b="1" dirty="0" smtClean="0"/>
              <a:t>days.</a:t>
            </a:r>
          </a:p>
          <a:p>
            <a:endParaRPr lang="en-US" sz="1400" dirty="0"/>
          </a:p>
          <a:p>
            <a:r>
              <a:rPr lang="en-US" b="1" dirty="0"/>
              <a:t>3. For + </a:t>
            </a:r>
            <a:r>
              <a:rPr lang="en-US" b="1" dirty="0" err="1"/>
              <a:t>স্থান</a:t>
            </a:r>
            <a:r>
              <a:rPr lang="en-US" b="1" dirty="0"/>
              <a:t>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উদ্দেশ্য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দিকে</a:t>
            </a:r>
            <a:r>
              <a:rPr lang="en-US" b="1" dirty="0"/>
              <a:t> -The ship has started for Singapore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4. For + </a:t>
            </a:r>
            <a:r>
              <a:rPr lang="en-US" b="1" dirty="0" err="1"/>
              <a:t>মুদ্রার</a:t>
            </a:r>
            <a:r>
              <a:rPr lang="en-US" b="1" dirty="0"/>
              <a:t> </a:t>
            </a:r>
            <a:r>
              <a:rPr lang="en-US" b="1" dirty="0" err="1"/>
              <a:t>নাম</a:t>
            </a:r>
            <a:r>
              <a:rPr lang="en-US" b="1" dirty="0"/>
              <a:t>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বিনিময়</a:t>
            </a:r>
            <a:r>
              <a:rPr lang="en-US" b="1" dirty="0"/>
              <a:t> -I have bought it for five taka.</a:t>
            </a:r>
            <a:endParaRPr lang="en-US" dirty="0"/>
          </a:p>
          <a:p>
            <a:r>
              <a:rPr lang="en-US" b="1" dirty="0"/>
              <a:t>                                                          </a:t>
            </a:r>
            <a:endParaRPr lang="en-US" dirty="0"/>
          </a:p>
          <a:p>
            <a:r>
              <a:rPr lang="en-US" b="1" dirty="0"/>
              <a:t>5. For +Noun/Pronoun,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কারনে</a:t>
            </a:r>
            <a:r>
              <a:rPr lang="en-US" b="1" dirty="0"/>
              <a:t> -We could not go out for rain.</a:t>
            </a:r>
            <a:endParaRPr lang="en-US" dirty="0"/>
          </a:p>
          <a:p>
            <a:r>
              <a:rPr lang="en-US" b="1" dirty="0"/>
              <a:t>                                                                    </a:t>
            </a:r>
            <a:endParaRPr lang="en-US" dirty="0"/>
          </a:p>
          <a:p>
            <a:r>
              <a:rPr lang="en-US" b="1" dirty="0"/>
              <a:t>6. For +Noun/Pronoun,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পরিবর্তে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-He acted for his father.</a:t>
            </a:r>
            <a:endParaRPr lang="en-US" dirty="0"/>
          </a:p>
          <a:p>
            <a:r>
              <a:rPr lang="en-US" b="1" dirty="0"/>
              <a:t>                                                                              </a:t>
            </a:r>
            <a:endParaRPr lang="en-US" dirty="0"/>
          </a:p>
          <a:p>
            <a:r>
              <a:rPr lang="en-US" b="1" dirty="0"/>
              <a:t>7. For +Noun/Pronoun,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সত্ত্বেও</a:t>
            </a:r>
            <a:r>
              <a:rPr lang="en-US" b="1" dirty="0"/>
              <a:t> -For all his riches, he is unhappy.</a:t>
            </a:r>
            <a:endParaRPr lang="en-US" dirty="0"/>
          </a:p>
          <a:p>
            <a:r>
              <a:rPr lang="en-US" b="1" dirty="0"/>
              <a:t>                                                                   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1044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4650" y="409432"/>
            <a:ext cx="8270543" cy="5878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</a:rPr>
              <a:t> </a:t>
            </a:r>
            <a:r>
              <a:rPr lang="en-US" sz="2000" b="1" u="sng" dirty="0">
                <a:solidFill>
                  <a:srgbClr val="FF0000"/>
                </a:solidFill>
              </a:rPr>
              <a:t>With</a:t>
            </a:r>
          </a:p>
          <a:p>
            <a:endParaRPr lang="en-US" sz="2000" u="sng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sz="2000" b="1" dirty="0"/>
              <a:t>With+ </a:t>
            </a:r>
            <a:r>
              <a:rPr lang="en-US" sz="2000" b="1" dirty="0" err="1"/>
              <a:t>ব্যাক্তিবাচক</a:t>
            </a:r>
            <a:r>
              <a:rPr lang="en-US" sz="2000" b="1" dirty="0"/>
              <a:t> object / </a:t>
            </a:r>
            <a:r>
              <a:rPr lang="en-US" sz="2000" b="1" dirty="0" err="1"/>
              <a:t>অবস্থা</a:t>
            </a:r>
            <a:r>
              <a:rPr lang="en-US" sz="2000" b="1" dirty="0"/>
              <a:t>,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সাথে</a:t>
            </a:r>
            <a:r>
              <a:rPr lang="en-US" sz="2000" b="1" dirty="0"/>
              <a:t>--She lives with her parents. / I spent the vacation with my friends./ I shall do it with pleasure.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r>
              <a:rPr lang="en-US" sz="2000" b="1" dirty="0"/>
              <a:t>2. With + </a:t>
            </a:r>
            <a:r>
              <a:rPr lang="en-US" sz="2000" b="1" dirty="0" err="1"/>
              <a:t>বস্তুবাচক</a:t>
            </a:r>
            <a:r>
              <a:rPr lang="en-US" sz="2000" b="1" dirty="0"/>
              <a:t> object,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দ্বারা</a:t>
            </a:r>
            <a:r>
              <a:rPr lang="en-US" sz="2000" b="1" dirty="0"/>
              <a:t> -Don’t play with match. I write everything with this pen.</a:t>
            </a:r>
          </a:p>
          <a:p>
            <a:endParaRPr lang="en-US" sz="2000" dirty="0"/>
          </a:p>
          <a:p>
            <a:r>
              <a:rPr lang="en-US" sz="2000" b="1" dirty="0"/>
              <a:t>3. With +Noun/Pronoun,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সত্ত্বেও</a:t>
            </a:r>
            <a:r>
              <a:rPr lang="en-US" sz="2000" b="1" dirty="0"/>
              <a:t> -With all his learning, he is dishonest.</a:t>
            </a:r>
          </a:p>
          <a:p>
            <a:endParaRPr lang="en-US" sz="2000" dirty="0"/>
          </a:p>
          <a:p>
            <a:r>
              <a:rPr lang="en-US" sz="2000" b="1" dirty="0"/>
              <a:t>4. </a:t>
            </a:r>
            <a:r>
              <a:rPr lang="en-US" sz="2000" b="1" dirty="0" err="1"/>
              <a:t>বস্তুবাচক</a:t>
            </a:r>
            <a:r>
              <a:rPr lang="en-US" sz="2000" b="1" dirty="0"/>
              <a:t> </a:t>
            </a:r>
            <a:r>
              <a:rPr lang="en-US" sz="2000" b="1" dirty="0" err="1"/>
              <a:t>বা</a:t>
            </a:r>
            <a:r>
              <a:rPr lang="en-US" sz="2000" b="1" dirty="0"/>
              <a:t> </a:t>
            </a:r>
            <a:r>
              <a:rPr lang="en-US" sz="2000" b="1" dirty="0" err="1"/>
              <a:t>গুনবাচক</a:t>
            </a:r>
            <a:r>
              <a:rPr lang="en-US" sz="2000" b="1" dirty="0"/>
              <a:t> </a:t>
            </a:r>
            <a:r>
              <a:rPr lang="en-US" sz="2000" b="1" dirty="0" err="1"/>
              <a:t>অবস্থা</a:t>
            </a:r>
            <a:r>
              <a:rPr lang="en-US" sz="2000" b="1" dirty="0"/>
              <a:t> </a:t>
            </a:r>
            <a:r>
              <a:rPr lang="en-US" sz="2000" b="1" dirty="0" err="1"/>
              <a:t>প্রকাশ</a:t>
            </a:r>
            <a:r>
              <a:rPr lang="en-US" sz="2000" b="1" dirty="0"/>
              <a:t> </a:t>
            </a:r>
            <a:r>
              <a:rPr lang="en-US" sz="2000" b="1" dirty="0" err="1"/>
              <a:t>করতে</a:t>
            </a:r>
            <a:r>
              <a:rPr lang="en-US" sz="2000" b="1" dirty="0"/>
              <a:t> -He looked at her with fixed eyes. He works with confidence.</a:t>
            </a:r>
          </a:p>
          <a:p>
            <a:endParaRPr lang="en-US" sz="2000" dirty="0"/>
          </a:p>
          <a:p>
            <a:r>
              <a:rPr lang="en-US" sz="2000" b="1" dirty="0"/>
              <a:t>5. </a:t>
            </a:r>
            <a:r>
              <a:rPr lang="en-US" sz="2000" b="1" dirty="0" err="1"/>
              <a:t>পক্ষে</a:t>
            </a:r>
            <a:r>
              <a:rPr lang="en-US" sz="2000" b="1" dirty="0"/>
              <a:t> </a:t>
            </a:r>
            <a:r>
              <a:rPr lang="en-US" sz="2000" b="1" dirty="0" err="1"/>
              <a:t>বা</a:t>
            </a:r>
            <a:r>
              <a:rPr lang="en-US" sz="2000" b="1" dirty="0"/>
              <a:t> </a:t>
            </a:r>
            <a:r>
              <a:rPr lang="en-US" sz="2000" b="1" dirty="0" err="1"/>
              <a:t>বিপক্ষে</a:t>
            </a:r>
            <a:r>
              <a:rPr lang="en-US" sz="2000" b="1" dirty="0"/>
              <a:t> </a:t>
            </a:r>
            <a:r>
              <a:rPr lang="en-US" sz="2000" b="1" dirty="0" err="1"/>
              <a:t>বোঝাতে</a:t>
            </a:r>
            <a:r>
              <a:rPr lang="en-US" sz="2000" b="1" dirty="0"/>
              <a:t> -Babar fought with Ibrahim Lodi. </a:t>
            </a:r>
            <a:r>
              <a:rPr lang="en-US" sz="2000" b="1" dirty="0" err="1"/>
              <a:t>Bahram</a:t>
            </a:r>
            <a:r>
              <a:rPr lang="en-US" sz="2000" b="1" dirty="0"/>
              <a:t> </a:t>
            </a:r>
            <a:r>
              <a:rPr lang="en-US" sz="2800" b="1" dirty="0"/>
              <a:t>Khan was always </a:t>
            </a:r>
            <a:r>
              <a:rPr lang="en-US" sz="2000" b="1" dirty="0"/>
              <a:t>with</a:t>
            </a:r>
            <a:r>
              <a:rPr lang="en-US" sz="2800" b="1" dirty="0"/>
              <a:t> </a:t>
            </a:r>
            <a:r>
              <a:rPr lang="en-US" sz="2800" b="1" dirty="0" err="1"/>
              <a:t>Akbor</a:t>
            </a:r>
            <a:r>
              <a:rPr lang="en-US" sz="2800" b="1" dirty="0"/>
              <a:t>.</a:t>
            </a:r>
            <a:endParaRPr lang="en-US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937900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14400" y="1201003"/>
            <a:ext cx="828419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To</a:t>
            </a:r>
          </a:p>
          <a:p>
            <a:endParaRPr lang="en-US" u="sng" dirty="0">
              <a:solidFill>
                <a:srgbClr val="FF0000"/>
              </a:solidFill>
            </a:endParaRPr>
          </a:p>
          <a:p>
            <a:r>
              <a:rPr lang="en-US" b="1" dirty="0"/>
              <a:t>1. To + </a:t>
            </a:r>
            <a:r>
              <a:rPr lang="en-US" b="1" dirty="0" err="1"/>
              <a:t>স্থান</a:t>
            </a:r>
            <a:r>
              <a:rPr lang="en-US" b="1" dirty="0"/>
              <a:t>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এ/</a:t>
            </a:r>
            <a:r>
              <a:rPr lang="en-US" b="1" dirty="0" err="1"/>
              <a:t>তে</a:t>
            </a:r>
            <a:r>
              <a:rPr lang="en-US" b="1" dirty="0"/>
              <a:t>/য় (</a:t>
            </a:r>
            <a:r>
              <a:rPr lang="en-US" b="1" dirty="0" err="1"/>
              <a:t>সপ্তমী</a:t>
            </a:r>
            <a:r>
              <a:rPr lang="en-US" b="1" dirty="0"/>
              <a:t> </a:t>
            </a:r>
            <a:r>
              <a:rPr lang="en-US" b="1" dirty="0" err="1"/>
              <a:t>বিভক্তির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) । </a:t>
            </a:r>
            <a:r>
              <a:rPr lang="en-US" b="1" dirty="0" err="1"/>
              <a:t>যেমন</a:t>
            </a:r>
            <a:r>
              <a:rPr lang="en-US" b="1" dirty="0"/>
              <a:t> - He has gone to school.</a:t>
            </a:r>
            <a:endParaRPr lang="en-US" dirty="0"/>
          </a:p>
          <a:p>
            <a:r>
              <a:rPr lang="en-US" b="1" dirty="0"/>
              <a:t>2. To + -----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পর্যন্ত</a:t>
            </a:r>
            <a:r>
              <a:rPr lang="en-US" b="1" dirty="0"/>
              <a:t>  </a:t>
            </a:r>
            <a:r>
              <a:rPr lang="en-US" b="1" dirty="0" err="1"/>
              <a:t>যেমনঃ</a:t>
            </a:r>
            <a:r>
              <a:rPr lang="en-US" b="1" dirty="0"/>
              <a:t> Life means waiting from birth to death .</a:t>
            </a:r>
            <a:endParaRPr lang="en-US" dirty="0"/>
          </a:p>
          <a:p>
            <a:r>
              <a:rPr lang="en-US" b="1" dirty="0"/>
              <a:t>3. To + Noun/Pronoun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অর্থ</a:t>
            </a:r>
            <a:r>
              <a:rPr lang="en-US" b="1" dirty="0"/>
              <a:t> </a:t>
            </a:r>
            <a:r>
              <a:rPr lang="en-US" b="1" dirty="0" err="1"/>
              <a:t>হবে</a:t>
            </a:r>
            <a:r>
              <a:rPr lang="en-US" b="1" dirty="0"/>
              <a:t> </a:t>
            </a:r>
            <a:r>
              <a:rPr lang="en-US" b="1" dirty="0" err="1"/>
              <a:t>কাছে</a:t>
            </a:r>
            <a:r>
              <a:rPr lang="en-US" b="1" dirty="0"/>
              <a:t> ,</a:t>
            </a:r>
            <a:r>
              <a:rPr lang="en-US" b="1" dirty="0" err="1"/>
              <a:t>নিকটে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প্রতি</a:t>
            </a:r>
            <a:r>
              <a:rPr lang="en-US" b="1" dirty="0"/>
              <a:t> -Send the letter to </a:t>
            </a:r>
            <a:r>
              <a:rPr lang="en-US" b="1" dirty="0" err="1"/>
              <a:t>Simu</a:t>
            </a:r>
            <a:r>
              <a:rPr lang="en-US" b="1" dirty="0"/>
              <a:t>.</a:t>
            </a:r>
            <a:endParaRPr lang="en-US" dirty="0"/>
          </a:p>
          <a:p>
            <a:r>
              <a:rPr lang="en-US" b="1" dirty="0"/>
              <a:t>                                                                                   I went to your father.</a:t>
            </a:r>
            <a:endParaRPr lang="en-US" dirty="0"/>
          </a:p>
          <a:p>
            <a:r>
              <a:rPr lang="en-US" b="1" dirty="0"/>
              <a:t>4. To + Verb </a:t>
            </a:r>
            <a:r>
              <a:rPr lang="en-US" b="1" dirty="0" err="1"/>
              <a:t>বাংলায়</a:t>
            </a:r>
            <a:r>
              <a:rPr lang="en-US" b="1" dirty="0"/>
              <a:t> </a:t>
            </a:r>
            <a:r>
              <a:rPr lang="en-US" b="1" dirty="0" err="1"/>
              <a:t>জন্য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তে</a:t>
            </a:r>
            <a:r>
              <a:rPr lang="en-US" b="1" dirty="0"/>
              <a:t> </a:t>
            </a:r>
            <a:r>
              <a:rPr lang="en-US" b="1" dirty="0" err="1"/>
              <a:t>অর্থে</a:t>
            </a:r>
            <a:r>
              <a:rPr lang="en-US" b="1" dirty="0"/>
              <a:t> </a:t>
            </a:r>
            <a:r>
              <a:rPr lang="en-US" b="1" dirty="0" err="1"/>
              <a:t>উদ্দেশ্য</a:t>
            </a:r>
            <a:r>
              <a:rPr lang="en-US" b="1" dirty="0"/>
              <a:t> </a:t>
            </a:r>
            <a:r>
              <a:rPr lang="en-US" b="1" dirty="0" err="1"/>
              <a:t>বুঝানোর</a:t>
            </a:r>
            <a:r>
              <a:rPr lang="en-US" b="1" dirty="0"/>
              <a:t> </a:t>
            </a:r>
            <a:r>
              <a:rPr lang="en-US" b="1" dirty="0" err="1"/>
              <a:t>জন্য</a:t>
            </a:r>
            <a:r>
              <a:rPr lang="en-US" b="1" dirty="0"/>
              <a:t> </a:t>
            </a:r>
            <a:r>
              <a:rPr lang="en-US" b="1" dirty="0" err="1"/>
              <a:t>বসে</a:t>
            </a:r>
            <a:r>
              <a:rPr lang="en-US" b="1" dirty="0"/>
              <a:t> -He came to see me.</a:t>
            </a:r>
            <a:endParaRPr lang="en-US" dirty="0"/>
          </a:p>
          <a:p>
            <a:r>
              <a:rPr lang="en-US" b="1" dirty="0"/>
              <a:t>                                                                                      We went to help him.</a:t>
            </a:r>
            <a:endParaRPr lang="en-US" dirty="0"/>
          </a:p>
          <a:p>
            <a:r>
              <a:rPr lang="en-US" b="1" dirty="0"/>
              <a:t>5. Visit </a:t>
            </a:r>
            <a:r>
              <a:rPr lang="en-US" b="1" dirty="0" err="1"/>
              <a:t>করা</a:t>
            </a:r>
            <a:r>
              <a:rPr lang="en-US" b="1" dirty="0"/>
              <a:t> </a:t>
            </a:r>
            <a:r>
              <a:rPr lang="en-US" b="1" dirty="0" err="1"/>
              <a:t>অর্থে</a:t>
            </a:r>
            <a:r>
              <a:rPr lang="en-US" b="1" dirty="0"/>
              <a:t> be-</a:t>
            </a:r>
            <a:r>
              <a:rPr lang="en-US" b="1" dirty="0" err="1"/>
              <a:t>এর</a:t>
            </a:r>
            <a:r>
              <a:rPr lang="en-US" b="1" dirty="0"/>
              <a:t> </a:t>
            </a:r>
            <a:r>
              <a:rPr lang="en-US" b="1" dirty="0" err="1"/>
              <a:t>পরে</a:t>
            </a:r>
            <a:r>
              <a:rPr lang="en-US" b="1" dirty="0"/>
              <a:t> to </a:t>
            </a:r>
            <a:r>
              <a:rPr lang="en-US" b="1" dirty="0" err="1"/>
              <a:t>হয়</a:t>
            </a:r>
            <a:r>
              <a:rPr lang="en-US" b="1" dirty="0"/>
              <a:t>- Have you ever been to the longest sea beach of the world?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37248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6286" y="259308"/>
            <a:ext cx="7888406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Of</a:t>
            </a:r>
          </a:p>
          <a:p>
            <a:endParaRPr lang="en-US" b="1" u="sng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b="1" dirty="0" err="1" smtClean="0"/>
              <a:t>মালিকানা</a:t>
            </a:r>
            <a:r>
              <a:rPr lang="en-US" b="1" dirty="0" smtClean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অধিকার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-He lives in the house of his uncle</a:t>
            </a:r>
            <a:r>
              <a:rPr lang="en-US" b="1" dirty="0" smtClean="0"/>
              <a:t>.</a:t>
            </a:r>
          </a:p>
          <a:p>
            <a:pPr marL="342900" indent="-342900">
              <a:buAutoNum type="arabicPeriod"/>
            </a:pPr>
            <a:endParaRPr lang="en-US" dirty="0"/>
          </a:p>
          <a:p>
            <a:r>
              <a:rPr lang="en-US" b="1" dirty="0"/>
              <a:t>2. </a:t>
            </a:r>
            <a:r>
              <a:rPr lang="en-US" b="1" dirty="0" err="1"/>
              <a:t>কোন</a:t>
            </a:r>
            <a:r>
              <a:rPr lang="en-US" b="1" dirty="0"/>
              <a:t> </a:t>
            </a:r>
            <a:r>
              <a:rPr lang="en-US" b="1" dirty="0" err="1"/>
              <a:t>কিছু</a:t>
            </a:r>
            <a:r>
              <a:rPr lang="en-US" b="1" dirty="0"/>
              <a:t> </a:t>
            </a:r>
            <a:r>
              <a:rPr lang="en-US" b="1" dirty="0" err="1"/>
              <a:t>দিয়ে</a:t>
            </a:r>
            <a:r>
              <a:rPr lang="en-US" b="1" dirty="0"/>
              <a:t> </a:t>
            </a:r>
            <a:r>
              <a:rPr lang="en-US" b="1" dirty="0" err="1"/>
              <a:t>তৈরী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কারো</a:t>
            </a:r>
            <a:r>
              <a:rPr lang="en-US" b="1" dirty="0"/>
              <a:t> </a:t>
            </a:r>
            <a:r>
              <a:rPr lang="en-US" b="1" dirty="0" err="1"/>
              <a:t>দ্বারা</a:t>
            </a:r>
            <a:r>
              <a:rPr lang="en-US" b="1" dirty="0"/>
              <a:t> </a:t>
            </a:r>
            <a:r>
              <a:rPr lang="en-US" b="1" dirty="0" err="1"/>
              <a:t>নির্মিত</a:t>
            </a:r>
            <a:r>
              <a:rPr lang="en-US" b="1" dirty="0"/>
              <a:t>, </a:t>
            </a:r>
            <a:r>
              <a:rPr lang="en-US" b="1" dirty="0" err="1"/>
              <a:t>সৃষ্ট</a:t>
            </a:r>
            <a:r>
              <a:rPr lang="en-US" b="1" dirty="0"/>
              <a:t> </a:t>
            </a:r>
            <a:r>
              <a:rPr lang="en-US" b="1" dirty="0" err="1"/>
              <a:t>বা</a:t>
            </a:r>
            <a:r>
              <a:rPr lang="en-US" b="1" dirty="0"/>
              <a:t> </a:t>
            </a:r>
            <a:r>
              <a:rPr lang="en-US" b="1" dirty="0" err="1"/>
              <a:t>রচিত</a:t>
            </a:r>
            <a:r>
              <a:rPr lang="en-US" b="1" dirty="0"/>
              <a:t> </a:t>
            </a:r>
            <a:r>
              <a:rPr lang="en-US" b="1" dirty="0" err="1"/>
              <a:t>কোন</a:t>
            </a:r>
            <a:r>
              <a:rPr lang="en-US" b="1" dirty="0"/>
              <a:t> </a:t>
            </a:r>
            <a:r>
              <a:rPr lang="en-US" b="1" dirty="0" err="1"/>
              <a:t>কিছু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-Give me a ring of gold.</a:t>
            </a:r>
            <a:endParaRPr lang="en-US" dirty="0"/>
          </a:p>
          <a:p>
            <a:r>
              <a:rPr lang="en-US" b="1" dirty="0"/>
              <a:t>                                                                                       </a:t>
            </a:r>
            <a:endParaRPr lang="en-US" dirty="0"/>
          </a:p>
          <a:p>
            <a:r>
              <a:rPr lang="en-US" b="1" dirty="0"/>
              <a:t>3. </a:t>
            </a:r>
            <a:r>
              <a:rPr lang="en-US" b="1" dirty="0" err="1"/>
              <a:t>সমষ্টির</a:t>
            </a:r>
            <a:r>
              <a:rPr lang="en-US" b="1" dirty="0"/>
              <a:t> </a:t>
            </a:r>
            <a:r>
              <a:rPr lang="en-US" b="1" dirty="0" err="1"/>
              <a:t>মধ্যে</a:t>
            </a:r>
            <a:r>
              <a:rPr lang="en-US" b="1" dirty="0"/>
              <a:t> </a:t>
            </a:r>
            <a:r>
              <a:rPr lang="en-US" b="1" dirty="0" err="1"/>
              <a:t>একটি</a:t>
            </a:r>
            <a:r>
              <a:rPr lang="en-US" b="1" dirty="0"/>
              <a:t>/</a:t>
            </a:r>
            <a:r>
              <a:rPr lang="en-US" b="1" dirty="0" err="1"/>
              <a:t>একাধিক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-I like one of her </a:t>
            </a:r>
            <a:r>
              <a:rPr lang="en-US" b="1" dirty="0" smtClean="0"/>
              <a:t>poems.</a:t>
            </a:r>
          </a:p>
          <a:p>
            <a:endParaRPr lang="en-US" dirty="0"/>
          </a:p>
          <a:p>
            <a:r>
              <a:rPr lang="en-US" b="1" dirty="0"/>
              <a:t>4. </a:t>
            </a:r>
            <a:r>
              <a:rPr lang="en-US" b="1" dirty="0" err="1"/>
              <a:t>সম্বন্ধে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-I do not know of Milton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5. </a:t>
            </a:r>
            <a:r>
              <a:rPr lang="en-US" b="1" dirty="0" err="1"/>
              <a:t>উৎস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-The rice of Barisal is famous. He is a man of Khulna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6. </a:t>
            </a:r>
            <a:r>
              <a:rPr lang="en-US" b="1" dirty="0" err="1"/>
              <a:t>উদ্ভূত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-He comes of a respectable family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7. </a:t>
            </a:r>
            <a:r>
              <a:rPr lang="en-US" b="1" dirty="0" err="1"/>
              <a:t>কারণ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-He died of over eating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8. </a:t>
            </a:r>
            <a:r>
              <a:rPr lang="en-US" b="1" dirty="0" err="1"/>
              <a:t>বিদ্যমান</a:t>
            </a:r>
            <a:r>
              <a:rPr lang="en-US" b="1" dirty="0"/>
              <a:t> </a:t>
            </a:r>
            <a:r>
              <a:rPr lang="en-US" b="1" dirty="0" err="1"/>
              <a:t>অবস্থা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   </a:t>
            </a:r>
            <a:r>
              <a:rPr lang="en-US" b="1" dirty="0" err="1"/>
              <a:t>Mahbub</a:t>
            </a:r>
            <a:r>
              <a:rPr lang="en-US" b="1" dirty="0"/>
              <a:t> is a man of character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9. </a:t>
            </a:r>
            <a:r>
              <a:rPr lang="en-US" b="1" dirty="0" err="1"/>
              <a:t>তারিখ</a:t>
            </a:r>
            <a:r>
              <a:rPr lang="en-US" b="1" dirty="0"/>
              <a:t>  </a:t>
            </a:r>
            <a:r>
              <a:rPr lang="en-US" b="1" dirty="0" err="1"/>
              <a:t>বোঝাতে</a:t>
            </a:r>
            <a:r>
              <a:rPr lang="en-US" b="1" dirty="0"/>
              <a:t> -The 12th of March is my birth day</a:t>
            </a:r>
            <a:r>
              <a:rPr lang="en-US" b="1" dirty="0" smtClean="0"/>
              <a:t>.</a:t>
            </a:r>
          </a:p>
          <a:p>
            <a:endParaRPr lang="en-US" dirty="0"/>
          </a:p>
          <a:p>
            <a:r>
              <a:rPr lang="en-US" b="1" dirty="0"/>
              <a:t>10. </a:t>
            </a:r>
            <a:r>
              <a:rPr lang="en-US" b="1" dirty="0" err="1"/>
              <a:t>একই</a:t>
            </a:r>
            <a:r>
              <a:rPr lang="en-US" b="1" dirty="0"/>
              <a:t> </a:t>
            </a:r>
            <a:r>
              <a:rPr lang="en-US" b="1" dirty="0" err="1"/>
              <a:t>জিনিসের</a:t>
            </a:r>
            <a:r>
              <a:rPr lang="en-US" b="1" dirty="0"/>
              <a:t> </a:t>
            </a:r>
            <a:r>
              <a:rPr lang="en-US" b="1" dirty="0" err="1"/>
              <a:t>অভিন্নতা</a:t>
            </a:r>
            <a:r>
              <a:rPr lang="en-US" b="1" dirty="0"/>
              <a:t> </a:t>
            </a:r>
            <a:r>
              <a:rPr lang="en-US" b="1" dirty="0" err="1"/>
              <a:t>বোঝাতে</a:t>
            </a:r>
            <a:r>
              <a:rPr lang="en-US" b="1" dirty="0"/>
              <a:t> -He lives in the city of Dhaka. He died at the age of seventy.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137726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0501" y="204716"/>
            <a:ext cx="9294126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u="sng" dirty="0" smtClean="0">
                <a:solidFill>
                  <a:srgbClr val="FF0000"/>
                </a:solidFill>
              </a:rPr>
              <a:t>From</a:t>
            </a:r>
          </a:p>
          <a:p>
            <a:endParaRPr lang="en-US" sz="2000" dirty="0"/>
          </a:p>
          <a:p>
            <a:r>
              <a:rPr lang="en-US" sz="2000" b="1" dirty="0"/>
              <a:t>1.  From +Noun/Pronoun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থেকে</a:t>
            </a:r>
            <a:r>
              <a:rPr lang="en-US" sz="2000" b="1" dirty="0"/>
              <a:t> /</a:t>
            </a:r>
            <a:r>
              <a:rPr lang="en-US" sz="2000" b="1" dirty="0" err="1"/>
              <a:t>কাছ</a:t>
            </a:r>
            <a:r>
              <a:rPr lang="en-US" sz="2000" b="1" dirty="0"/>
              <a:t> </a:t>
            </a:r>
            <a:r>
              <a:rPr lang="en-US" sz="2000" b="1" dirty="0" err="1"/>
              <a:t>থেকে</a:t>
            </a:r>
            <a:r>
              <a:rPr lang="en-US" sz="2000" b="1" dirty="0"/>
              <a:t>। </a:t>
            </a:r>
            <a:r>
              <a:rPr lang="en-US" sz="2000" b="1" dirty="0" err="1"/>
              <a:t>যেমন</a:t>
            </a:r>
            <a:r>
              <a:rPr lang="en-US" sz="2000" b="1" dirty="0"/>
              <a:t> - I came from Rahim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2. From + </a:t>
            </a:r>
            <a:r>
              <a:rPr lang="en-US" sz="2000" b="1" dirty="0" err="1"/>
              <a:t>স্থান</a:t>
            </a:r>
            <a:r>
              <a:rPr lang="en-US" sz="2000" b="1" dirty="0"/>
              <a:t>+ to +</a:t>
            </a:r>
            <a:r>
              <a:rPr lang="en-US" sz="2000" b="1" dirty="0" err="1"/>
              <a:t>স্থান</a:t>
            </a:r>
            <a:r>
              <a:rPr lang="en-US" sz="2000" b="1" dirty="0"/>
              <a:t> </a:t>
            </a:r>
            <a:r>
              <a:rPr lang="en-US" sz="2000" b="1" dirty="0" err="1"/>
              <a:t>বাংলায়</a:t>
            </a:r>
            <a:r>
              <a:rPr lang="en-US" sz="2000" b="1" dirty="0"/>
              <a:t> </a:t>
            </a:r>
            <a:r>
              <a:rPr lang="en-US" sz="2000" b="1" dirty="0" err="1"/>
              <a:t>অর্থ</a:t>
            </a:r>
            <a:r>
              <a:rPr lang="en-US" sz="2000" b="1" dirty="0"/>
              <a:t> </a:t>
            </a:r>
            <a:r>
              <a:rPr lang="en-US" sz="2000" b="1" dirty="0" err="1"/>
              <a:t>হবে</a:t>
            </a:r>
            <a:r>
              <a:rPr lang="en-US" sz="2000" b="1" dirty="0"/>
              <a:t> </a:t>
            </a:r>
            <a:r>
              <a:rPr lang="en-US" sz="2000" b="1" dirty="0" err="1"/>
              <a:t>থেকে</a:t>
            </a:r>
            <a:r>
              <a:rPr lang="en-US" sz="2000" b="1" dirty="0"/>
              <a:t> ---- </a:t>
            </a:r>
            <a:r>
              <a:rPr lang="en-US" sz="2000" b="1" dirty="0" err="1"/>
              <a:t>পর্যন্ত</a:t>
            </a:r>
            <a:r>
              <a:rPr lang="en-US" sz="2000" b="1" dirty="0"/>
              <a:t>।  </a:t>
            </a:r>
            <a:r>
              <a:rPr lang="en-US" sz="2000" b="1" dirty="0" err="1"/>
              <a:t>যেমনঃ</a:t>
            </a:r>
            <a:r>
              <a:rPr lang="en-US" sz="2000" b="1" dirty="0"/>
              <a:t> Life means waiting from birth to death.</a:t>
            </a:r>
            <a:endParaRPr lang="en-US" sz="2000" dirty="0"/>
          </a:p>
          <a:p>
            <a:r>
              <a:rPr lang="en-US" sz="2000" b="1" dirty="0"/>
              <a:t> </a:t>
            </a:r>
            <a:endParaRPr lang="en-US" sz="2000" dirty="0"/>
          </a:p>
          <a:p>
            <a:r>
              <a:rPr lang="en-US" sz="2000" b="1" u="sng" dirty="0" smtClean="0">
                <a:solidFill>
                  <a:srgbClr val="FF0000"/>
                </a:solidFill>
              </a:rPr>
              <a:t>Off</a:t>
            </a:r>
            <a:endParaRPr lang="en-US" sz="2000" u="sng" dirty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en-US" sz="2000" b="1" dirty="0" smtClean="0"/>
              <a:t>Off </a:t>
            </a:r>
            <a:r>
              <a:rPr lang="en-US" sz="2000" b="1" dirty="0" err="1"/>
              <a:t>মুলতঃ</a:t>
            </a:r>
            <a:r>
              <a:rPr lang="en-US" sz="2000" b="1" dirty="0"/>
              <a:t> Adverb </a:t>
            </a:r>
            <a:r>
              <a:rPr lang="en-US" sz="2000" b="1" dirty="0" err="1"/>
              <a:t>হিসেবে</a:t>
            </a:r>
            <a:r>
              <a:rPr lang="en-US" sz="2000" b="1" dirty="0"/>
              <a:t> </a:t>
            </a:r>
            <a:r>
              <a:rPr lang="en-US" sz="2000" b="1" dirty="0" err="1"/>
              <a:t>ব্যবহৃত</a:t>
            </a:r>
            <a:r>
              <a:rPr lang="en-US" sz="2000" b="1" dirty="0"/>
              <a:t> </a:t>
            </a:r>
            <a:r>
              <a:rPr lang="en-US" sz="2000" b="1" dirty="0" err="1"/>
              <a:t>হয়</a:t>
            </a:r>
            <a:r>
              <a:rPr lang="en-US" sz="2000" b="1" dirty="0"/>
              <a:t>। </a:t>
            </a:r>
            <a:r>
              <a:rPr lang="en-US" sz="2000" b="1" dirty="0" err="1"/>
              <a:t>তবে</a:t>
            </a:r>
            <a:r>
              <a:rPr lang="en-US" sz="2000" b="1" dirty="0"/>
              <a:t> </a:t>
            </a:r>
            <a:r>
              <a:rPr lang="en-US" sz="2000" b="1" dirty="0" err="1"/>
              <a:t>এখানে</a:t>
            </a:r>
            <a:r>
              <a:rPr lang="en-US" sz="2000" b="1" dirty="0"/>
              <a:t> Preposition </a:t>
            </a:r>
            <a:r>
              <a:rPr lang="en-US" sz="2000" b="1" dirty="0" err="1"/>
              <a:t>হিসেবে</a:t>
            </a:r>
            <a:r>
              <a:rPr lang="en-US" sz="2000" b="1" dirty="0"/>
              <a:t> </a:t>
            </a:r>
            <a:r>
              <a:rPr lang="en-US" sz="2000" b="1" dirty="0" err="1"/>
              <a:t>কিছু</a:t>
            </a:r>
            <a:r>
              <a:rPr lang="en-US" sz="2000" b="1" dirty="0"/>
              <a:t> </a:t>
            </a:r>
            <a:r>
              <a:rPr lang="en-US" sz="2000" b="1" dirty="0" err="1"/>
              <a:t>ব্যবহার</a:t>
            </a:r>
            <a:r>
              <a:rPr lang="en-US" sz="2000" b="1" dirty="0"/>
              <a:t> </a:t>
            </a:r>
            <a:r>
              <a:rPr lang="en-US" sz="2000" b="1" dirty="0" err="1"/>
              <a:t>দেখানো</a:t>
            </a:r>
            <a:r>
              <a:rPr lang="en-US" sz="2000" b="1" dirty="0"/>
              <a:t> </a:t>
            </a:r>
            <a:r>
              <a:rPr lang="en-US" sz="2000" b="1" dirty="0" err="1"/>
              <a:t>হল</a:t>
            </a:r>
            <a:r>
              <a:rPr lang="en-US" sz="2000" b="1" dirty="0" smtClean="0"/>
              <a:t>।</a:t>
            </a:r>
          </a:p>
          <a:p>
            <a:pPr marL="342900" indent="-342900">
              <a:buAutoNum type="arabicPeriod"/>
            </a:pPr>
            <a:endParaRPr lang="en-US" sz="2000" dirty="0"/>
          </a:p>
          <a:p>
            <a:r>
              <a:rPr lang="en-US" sz="2000" b="1" dirty="0"/>
              <a:t>2. </a:t>
            </a:r>
            <a:r>
              <a:rPr lang="en-US" sz="2000" b="1" dirty="0" err="1"/>
              <a:t>কাছাকাছি</a:t>
            </a:r>
            <a:r>
              <a:rPr lang="en-US" sz="2000" b="1" dirty="0"/>
              <a:t> </a:t>
            </a:r>
            <a:r>
              <a:rPr lang="en-US" sz="2000" b="1" dirty="0" err="1"/>
              <a:t>ঘেঁষে</a:t>
            </a:r>
            <a:r>
              <a:rPr lang="en-US" sz="2000" b="1" dirty="0"/>
              <a:t> </a:t>
            </a:r>
            <a:r>
              <a:rPr lang="en-US" sz="2000" b="1" dirty="0" err="1"/>
              <a:t>নয়</a:t>
            </a:r>
            <a:r>
              <a:rPr lang="en-US" sz="2000" b="1" dirty="0"/>
              <a:t>, </a:t>
            </a:r>
            <a:r>
              <a:rPr lang="en-US" sz="2000" b="1" dirty="0" err="1"/>
              <a:t>দূরে</a:t>
            </a:r>
            <a:r>
              <a:rPr lang="en-US" sz="2000" b="1" dirty="0"/>
              <a:t> এ </a:t>
            </a:r>
            <a:r>
              <a:rPr lang="en-US" sz="2000" b="1" dirty="0" err="1"/>
              <a:t>রকম</a:t>
            </a:r>
            <a:r>
              <a:rPr lang="en-US" sz="2000" b="1" dirty="0"/>
              <a:t> </a:t>
            </a:r>
            <a:r>
              <a:rPr lang="en-US" sz="2000" b="1" dirty="0" err="1"/>
              <a:t>বোঝাতে</a:t>
            </a:r>
            <a:r>
              <a:rPr lang="en-US" sz="2000" b="1" dirty="0"/>
              <a:t> - Take the chair off the room. Keep off the plant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3. </a:t>
            </a:r>
            <a:r>
              <a:rPr lang="en-US" sz="2000" b="1" dirty="0" err="1"/>
              <a:t>বিচ্ছিন্নতা</a:t>
            </a:r>
            <a:r>
              <a:rPr lang="en-US" sz="2000" b="1" dirty="0"/>
              <a:t> </a:t>
            </a:r>
            <a:r>
              <a:rPr lang="en-US" sz="2000" b="1" dirty="0" err="1"/>
              <a:t>বা</a:t>
            </a:r>
            <a:r>
              <a:rPr lang="en-US" sz="2000" b="1" dirty="0"/>
              <a:t> </a:t>
            </a:r>
            <a:r>
              <a:rPr lang="en-US" sz="2000" b="1" dirty="0" err="1"/>
              <a:t>বিচ্যুতি</a:t>
            </a:r>
            <a:r>
              <a:rPr lang="en-US" sz="2000" b="1" dirty="0"/>
              <a:t> </a:t>
            </a:r>
            <a:r>
              <a:rPr lang="en-US" sz="2000" b="1" dirty="0" err="1"/>
              <a:t>বোঝাতে</a:t>
            </a:r>
            <a:r>
              <a:rPr lang="en-US" sz="2000" b="1" dirty="0"/>
              <a:t> - Take the shoes off your feet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4. </a:t>
            </a:r>
            <a:r>
              <a:rPr lang="en-US" sz="2000" b="1" dirty="0" err="1"/>
              <a:t>অভ্যস্ততা</a:t>
            </a:r>
            <a:r>
              <a:rPr lang="en-US" sz="2000" b="1" dirty="0"/>
              <a:t> </a:t>
            </a:r>
            <a:r>
              <a:rPr lang="en-US" sz="2000" b="1" dirty="0" err="1"/>
              <a:t>বোঝাতে</a:t>
            </a:r>
            <a:r>
              <a:rPr lang="en-US" sz="2000" b="1" dirty="0"/>
              <a:t> -The patient is off his meal</a:t>
            </a:r>
            <a:r>
              <a:rPr lang="en-US" sz="2000" b="1" dirty="0" smtClean="0"/>
              <a:t>.</a:t>
            </a:r>
          </a:p>
          <a:p>
            <a:endParaRPr lang="en-US" sz="2000" dirty="0"/>
          </a:p>
          <a:p>
            <a:r>
              <a:rPr lang="en-US" sz="2000" b="1" dirty="0"/>
              <a:t>5. </a:t>
            </a:r>
            <a:r>
              <a:rPr lang="en-US" sz="2000" b="1" dirty="0" err="1"/>
              <a:t>সমুদ্রের</a:t>
            </a:r>
            <a:r>
              <a:rPr lang="en-US" sz="2000" b="1" dirty="0"/>
              <a:t> </a:t>
            </a:r>
            <a:r>
              <a:rPr lang="en-US" sz="2000" b="1" dirty="0" err="1"/>
              <a:t>কাছাকাছি</a:t>
            </a:r>
            <a:r>
              <a:rPr lang="en-US" sz="2000" b="1" dirty="0"/>
              <a:t> -We went off the shore.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640648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14148" y="204716"/>
            <a:ext cx="850255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 smtClean="0">
                <a:solidFill>
                  <a:srgbClr val="FF0000"/>
                </a:solidFill>
              </a:rPr>
              <a:t>By</a:t>
            </a:r>
          </a:p>
          <a:p>
            <a:endParaRPr lang="en-US" sz="2400" u="sng" dirty="0">
              <a:solidFill>
                <a:srgbClr val="FF0000"/>
              </a:solidFill>
            </a:endParaRPr>
          </a:p>
          <a:p>
            <a:r>
              <a:rPr lang="en-US" sz="2400" b="1" dirty="0"/>
              <a:t>1. By + </a:t>
            </a:r>
            <a:r>
              <a:rPr lang="en-US" sz="2400" b="1" dirty="0" err="1"/>
              <a:t>যানবাহন</a:t>
            </a:r>
            <a:r>
              <a:rPr lang="en-US" sz="2400" b="1" dirty="0"/>
              <a:t>, </a:t>
            </a:r>
            <a:r>
              <a:rPr lang="en-US" sz="2400" b="1" dirty="0" err="1"/>
              <a:t>এর</a:t>
            </a:r>
            <a:r>
              <a:rPr lang="en-US" sz="2400" b="1" dirty="0"/>
              <a:t> </a:t>
            </a:r>
            <a:r>
              <a:rPr lang="en-US" sz="2400" b="1" dirty="0" err="1"/>
              <a:t>বাংলা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যোগে</a:t>
            </a:r>
            <a:r>
              <a:rPr lang="en-US" sz="2400" b="1" dirty="0"/>
              <a:t> </a:t>
            </a:r>
            <a:r>
              <a:rPr lang="en-US" sz="2400" b="1" dirty="0" err="1"/>
              <a:t>বা</a:t>
            </a:r>
            <a:r>
              <a:rPr lang="en-US" sz="2400" b="1" dirty="0"/>
              <a:t> </a:t>
            </a:r>
            <a:r>
              <a:rPr lang="en-US" sz="2400" b="1" dirty="0" err="1"/>
              <a:t>করে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/>
              <a:t>: He goes to college by bus/by rickshaw/by boat.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2</a:t>
            </a:r>
            <a:r>
              <a:rPr lang="en-US" sz="2400" b="1" dirty="0"/>
              <a:t>. By + </a:t>
            </a:r>
            <a:r>
              <a:rPr lang="en-US" sz="2400" b="1" dirty="0" err="1"/>
              <a:t>নির্দিষ্ট</a:t>
            </a:r>
            <a:r>
              <a:rPr lang="en-US" sz="2400" b="1" dirty="0"/>
              <a:t> </a:t>
            </a:r>
            <a:r>
              <a:rPr lang="en-US" sz="2400" b="1" dirty="0" err="1"/>
              <a:t>সময়</a:t>
            </a:r>
            <a:r>
              <a:rPr lang="en-US" sz="2400" b="1" dirty="0"/>
              <a:t>,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নির্ধারিত</a:t>
            </a:r>
            <a:r>
              <a:rPr lang="en-US" sz="2400" b="1" dirty="0"/>
              <a:t> </a:t>
            </a:r>
            <a:r>
              <a:rPr lang="en-US" sz="2400" b="1" dirty="0" err="1"/>
              <a:t>সময়ের</a:t>
            </a:r>
            <a:r>
              <a:rPr lang="en-US" sz="2400" b="1" dirty="0"/>
              <a:t> </a:t>
            </a:r>
            <a:r>
              <a:rPr lang="en-US" sz="2400" b="1" dirty="0" err="1"/>
              <a:t>পূর্বেই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/>
              <a:t>:- He will reach by 10 </a:t>
            </a:r>
            <a:r>
              <a:rPr lang="en-US" sz="2400" b="1" dirty="0" err="1"/>
              <a:t>a.m</a:t>
            </a:r>
            <a:r>
              <a:rPr lang="en-US" sz="2400" b="1" dirty="0"/>
              <a:t>/ tomorrow.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3</a:t>
            </a:r>
            <a:r>
              <a:rPr lang="en-US" sz="2400" b="1" dirty="0"/>
              <a:t>. By + agent,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"</a:t>
            </a:r>
            <a:r>
              <a:rPr lang="en-US" sz="2400" b="1" dirty="0" err="1"/>
              <a:t>দ্বারা</a:t>
            </a:r>
            <a:r>
              <a:rPr lang="en-US" sz="2400" b="1" dirty="0"/>
              <a:t>" </a:t>
            </a:r>
            <a:r>
              <a:rPr lang="en-US" sz="2400" b="1" dirty="0" err="1"/>
              <a:t>যেমন</a:t>
            </a:r>
            <a:r>
              <a:rPr lang="en-US" sz="2400" b="1" dirty="0"/>
              <a:t>: He was killed by a terrorist/by me/by them.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4</a:t>
            </a:r>
            <a:r>
              <a:rPr lang="en-US" sz="2400" b="1" dirty="0"/>
              <a:t>. By +Noun/Pronoun,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পাশে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/>
              <a:t>: We stood by him. / Our hotel was by the sea.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5</a:t>
            </a:r>
            <a:r>
              <a:rPr lang="en-US" sz="2400" b="1" dirty="0"/>
              <a:t>. By + </a:t>
            </a:r>
            <a:r>
              <a:rPr lang="en-US" sz="2400" b="1" dirty="0" err="1"/>
              <a:t>Verb+ing</a:t>
            </a:r>
            <a:r>
              <a:rPr lang="en-US" sz="2400" b="1" dirty="0"/>
              <a:t>,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ইয়া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/>
              <a:t>: He will return leaving me alone.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66664145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82638" y="736979"/>
            <a:ext cx="904846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6</a:t>
            </a:r>
            <a:r>
              <a:rPr lang="en-US" sz="2400" b="1" dirty="0"/>
              <a:t>. By + God </a:t>
            </a:r>
            <a:r>
              <a:rPr lang="en-US" sz="2400" b="1" dirty="0" err="1"/>
              <a:t>এর</a:t>
            </a:r>
            <a:r>
              <a:rPr lang="en-US" sz="2400" b="1" dirty="0"/>
              <a:t> </a:t>
            </a:r>
            <a:r>
              <a:rPr lang="en-US" sz="2400" b="1" dirty="0" err="1"/>
              <a:t>নাম</a:t>
            </a:r>
            <a:r>
              <a:rPr lang="en-US" sz="2400" b="1" dirty="0"/>
              <a:t>,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কসম</a:t>
            </a:r>
            <a:r>
              <a:rPr lang="en-US" sz="2400" b="1" dirty="0"/>
              <a:t> </a:t>
            </a:r>
            <a:r>
              <a:rPr lang="en-US" sz="2400" b="1" dirty="0" err="1"/>
              <a:t>বা</a:t>
            </a:r>
            <a:r>
              <a:rPr lang="en-US" sz="2400" b="1" dirty="0"/>
              <a:t> </a:t>
            </a:r>
            <a:r>
              <a:rPr lang="en-US" sz="2400" b="1" dirty="0" err="1"/>
              <a:t>শপথ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/>
              <a:t>: By God, I will never do it.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7</a:t>
            </a:r>
            <a:r>
              <a:rPr lang="en-US" sz="2400" b="1" dirty="0"/>
              <a:t>. By + ---- 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পরিমাপ</a:t>
            </a:r>
            <a:r>
              <a:rPr lang="en-US" sz="2400" b="1" dirty="0"/>
              <a:t> </a:t>
            </a:r>
            <a:r>
              <a:rPr lang="en-US" sz="2400" b="1" dirty="0" err="1"/>
              <a:t>বুঝাতে</a:t>
            </a:r>
            <a:r>
              <a:rPr lang="en-US" sz="2400" b="1" dirty="0"/>
              <a:t>  </a:t>
            </a:r>
            <a:r>
              <a:rPr lang="en-US" sz="2400" b="1" dirty="0" err="1"/>
              <a:t>বসে</a:t>
            </a:r>
            <a:r>
              <a:rPr lang="en-US" sz="2400" b="1" dirty="0"/>
              <a:t> -The room is 10 feet by 15 feet.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8</a:t>
            </a:r>
            <a:r>
              <a:rPr lang="en-US" sz="2400" b="1" dirty="0"/>
              <a:t>. By + ----  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অনুযায়ী</a:t>
            </a:r>
            <a:r>
              <a:rPr lang="en-US" sz="2400" b="1" dirty="0"/>
              <a:t>/ </a:t>
            </a:r>
            <a:r>
              <a:rPr lang="en-US" sz="2400" b="1" dirty="0" err="1"/>
              <a:t>মাধ্যমে</a:t>
            </a:r>
            <a:r>
              <a:rPr lang="en-US" sz="2400" b="1" dirty="0"/>
              <a:t> </a:t>
            </a:r>
            <a:r>
              <a:rPr lang="en-US" sz="2400" b="1" dirty="0" err="1"/>
              <a:t>অর্থে</a:t>
            </a:r>
            <a:r>
              <a:rPr lang="en-US" sz="2400" b="1" dirty="0"/>
              <a:t> </a:t>
            </a:r>
            <a:r>
              <a:rPr lang="en-US" sz="2400" b="1" dirty="0" err="1"/>
              <a:t>বসে</a:t>
            </a:r>
            <a:r>
              <a:rPr lang="en-US" sz="2400" b="1" dirty="0"/>
              <a:t> -You are guilty by our law./ What is the time by your watch?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9</a:t>
            </a:r>
            <a:r>
              <a:rPr lang="en-US" sz="2400" b="1" dirty="0"/>
              <a:t>. By + --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ধারাবাহিকতা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  </a:t>
            </a:r>
            <a:r>
              <a:rPr lang="en-US" sz="2400" b="1" dirty="0" err="1"/>
              <a:t>বোঝাতে</a:t>
            </a:r>
            <a:r>
              <a:rPr lang="en-US" sz="2400" b="1" dirty="0"/>
              <a:t> </a:t>
            </a:r>
            <a:r>
              <a:rPr lang="en-US" sz="2400" b="1" dirty="0" err="1"/>
              <a:t>বসে</a:t>
            </a:r>
            <a:r>
              <a:rPr lang="en-US" sz="2400" b="1" dirty="0"/>
              <a:t> -His health is improving day by day.</a:t>
            </a:r>
            <a:endParaRPr lang="en-US" sz="2400" dirty="0"/>
          </a:p>
          <a:p>
            <a:endParaRPr lang="en-US" sz="2400" b="1" dirty="0" smtClean="0"/>
          </a:p>
          <a:p>
            <a:r>
              <a:rPr lang="en-US" sz="2400" b="1" dirty="0" smtClean="0"/>
              <a:t>10</a:t>
            </a:r>
            <a:r>
              <a:rPr lang="en-US" sz="2400" b="1" dirty="0"/>
              <a:t>. By + ---- </a:t>
            </a:r>
            <a:r>
              <a:rPr lang="en-US" sz="2400" b="1" dirty="0" err="1"/>
              <a:t>অঙ্গ</a:t>
            </a:r>
            <a:r>
              <a:rPr lang="en-US" sz="2400" b="1" dirty="0"/>
              <a:t> </a:t>
            </a:r>
            <a:r>
              <a:rPr lang="en-US" sz="2400" b="1" dirty="0" err="1"/>
              <a:t>প্রত্যঙ্গে</a:t>
            </a:r>
            <a:r>
              <a:rPr lang="en-US" sz="2400" b="1" dirty="0"/>
              <a:t> </a:t>
            </a:r>
            <a:r>
              <a:rPr lang="en-US" sz="2400" b="1" dirty="0" err="1"/>
              <a:t>ধরা</a:t>
            </a:r>
            <a:r>
              <a:rPr lang="en-US" sz="2400" b="1" dirty="0"/>
              <a:t> - I caught him by the ear.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283164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0626" y="805219"/>
            <a:ext cx="906211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 </a:t>
            </a:r>
            <a:endParaRPr lang="en-US" sz="2400" dirty="0"/>
          </a:p>
          <a:p>
            <a:r>
              <a:rPr lang="en-US" sz="2400" b="1" dirty="0">
                <a:solidFill>
                  <a:srgbClr val="FF0000"/>
                </a:solidFill>
              </a:rPr>
              <a:t>into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b="1" dirty="0"/>
              <a:t>1. into + </a:t>
            </a:r>
            <a:r>
              <a:rPr lang="en-US" sz="2400" b="1" dirty="0" err="1"/>
              <a:t>স্থান</a:t>
            </a:r>
            <a:r>
              <a:rPr lang="en-US" sz="2400" b="1" dirty="0"/>
              <a:t>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মধ্যে</a:t>
            </a:r>
            <a:r>
              <a:rPr lang="en-US" sz="2400" b="1" dirty="0"/>
              <a:t>- He came into the house.</a:t>
            </a:r>
            <a:endParaRPr lang="en-US" sz="2400" dirty="0"/>
          </a:p>
          <a:p>
            <a:r>
              <a:rPr lang="en-US" sz="2400" b="1" dirty="0"/>
              <a:t>2. into+ </a:t>
            </a:r>
            <a:r>
              <a:rPr lang="en-US" sz="2400" b="1" dirty="0" err="1"/>
              <a:t>সময়</a:t>
            </a:r>
            <a:r>
              <a:rPr lang="en-US" sz="2400" b="1" dirty="0"/>
              <a:t>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পর্যন্ত</a:t>
            </a:r>
            <a:r>
              <a:rPr lang="en-US" sz="2400" b="1" dirty="0"/>
              <a:t> - He carried on working in to the night.</a:t>
            </a:r>
            <a:endParaRPr lang="en-US" sz="2400" dirty="0"/>
          </a:p>
          <a:p>
            <a:r>
              <a:rPr lang="en-US" sz="2400" b="1" dirty="0"/>
              <a:t>3.  into+ Noun/Pronoun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পরিবর্তন</a:t>
            </a:r>
            <a:r>
              <a:rPr lang="en-US" sz="2400" b="1" dirty="0"/>
              <a:t> </a:t>
            </a:r>
            <a:r>
              <a:rPr lang="en-US" sz="2400" b="1" dirty="0" err="1"/>
              <a:t>করা</a:t>
            </a:r>
            <a:r>
              <a:rPr lang="en-US" sz="2400" b="1" dirty="0"/>
              <a:t> -He cut the paper into scripts.</a:t>
            </a:r>
            <a:endParaRPr lang="en-US" sz="2400" dirty="0"/>
          </a:p>
          <a:p>
            <a:r>
              <a:rPr lang="en-US" sz="2400" b="1" dirty="0"/>
              <a:t> </a:t>
            </a:r>
            <a:endParaRPr lang="en-US" sz="2400" dirty="0"/>
          </a:p>
          <a:p>
            <a:r>
              <a:rPr lang="en-US" sz="2400" b="1" dirty="0" smtClean="0">
                <a:solidFill>
                  <a:srgbClr val="FF0000"/>
                </a:solidFill>
              </a:rPr>
              <a:t>Near</a:t>
            </a:r>
          </a:p>
          <a:p>
            <a:endParaRPr lang="en-US" sz="2400" dirty="0"/>
          </a:p>
          <a:p>
            <a:r>
              <a:rPr lang="en-US" sz="2400" b="1" dirty="0"/>
              <a:t>Near + </a:t>
            </a:r>
            <a:r>
              <a:rPr lang="en-US" sz="2400" b="1" dirty="0" err="1"/>
              <a:t>স্থান</a:t>
            </a:r>
            <a:r>
              <a:rPr lang="en-US" sz="2400" b="1" dirty="0"/>
              <a:t>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নিকটে</a:t>
            </a:r>
            <a:r>
              <a:rPr lang="en-US" sz="2400" b="1" dirty="0"/>
              <a:t> He lives near the sea/ the college/</a:t>
            </a:r>
            <a:r>
              <a:rPr lang="en-US" sz="2400" b="1" dirty="0" err="1"/>
              <a:t>Taltala</a:t>
            </a:r>
            <a:r>
              <a:rPr lang="en-US" sz="2400" b="1" dirty="0"/>
              <a:t> market.</a:t>
            </a:r>
            <a:endParaRPr lang="en-US" sz="2400" dirty="0"/>
          </a:p>
          <a:p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26998160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09935" y="1405719"/>
            <a:ext cx="812041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Towards</a:t>
            </a:r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b="1" dirty="0"/>
              <a:t>Towards + </a:t>
            </a:r>
            <a:r>
              <a:rPr lang="en-US" sz="2400" b="1" dirty="0" err="1"/>
              <a:t>স্থান</a:t>
            </a:r>
            <a:r>
              <a:rPr lang="en-US" sz="2400" b="1" dirty="0"/>
              <a:t> </a:t>
            </a:r>
            <a:r>
              <a:rPr lang="en-US" sz="2400" b="1" dirty="0" err="1"/>
              <a:t>বাংলায়</a:t>
            </a:r>
            <a:r>
              <a:rPr lang="en-US" sz="2400" b="1" dirty="0"/>
              <a:t> </a:t>
            </a:r>
            <a:r>
              <a:rPr lang="en-US" sz="2400" b="1" dirty="0" err="1"/>
              <a:t>অর্থ</a:t>
            </a:r>
            <a:r>
              <a:rPr lang="en-US" sz="2400" b="1" dirty="0"/>
              <a:t> </a:t>
            </a:r>
            <a:r>
              <a:rPr lang="en-US" sz="2400" b="1" dirty="0" err="1"/>
              <a:t>হবে</a:t>
            </a:r>
            <a:r>
              <a:rPr lang="en-US" sz="2400" b="1" dirty="0"/>
              <a:t> </a:t>
            </a:r>
            <a:r>
              <a:rPr lang="en-US" sz="2400" b="1" dirty="0" err="1"/>
              <a:t>দিকে</a:t>
            </a:r>
            <a:r>
              <a:rPr lang="en-US" sz="2400" b="1" dirty="0"/>
              <a:t> -- He went towards the sea/ the college/</a:t>
            </a:r>
            <a:r>
              <a:rPr lang="en-US" sz="2400" b="1" dirty="0" err="1"/>
              <a:t>Taltala</a:t>
            </a:r>
            <a:r>
              <a:rPr lang="en-US" sz="2400" b="1" dirty="0"/>
              <a:t> market.</a:t>
            </a:r>
            <a:endParaRPr lang="en-US" sz="2400" dirty="0"/>
          </a:p>
          <a:p>
            <a:endParaRPr lang="en-US" sz="2400" b="1" dirty="0"/>
          </a:p>
          <a:p>
            <a:r>
              <a:rPr lang="en-US" sz="2400" b="1" dirty="0">
                <a:solidFill>
                  <a:srgbClr val="FF0000"/>
                </a:solidFill>
              </a:rPr>
              <a:t>Between/Among </a:t>
            </a:r>
            <a:endParaRPr lang="en-US" sz="2400" dirty="0">
              <a:solidFill>
                <a:srgbClr val="FF0000"/>
              </a:solidFill>
            </a:endParaRPr>
          </a:p>
          <a:p>
            <a:endParaRPr lang="en-US" sz="2400" b="1" dirty="0" smtClean="0"/>
          </a:p>
          <a:p>
            <a:r>
              <a:rPr lang="en-US" sz="2400" b="1" dirty="0" err="1" smtClean="0"/>
              <a:t>দুই</a:t>
            </a:r>
            <a:r>
              <a:rPr lang="en-US" sz="2400" b="1" dirty="0" smtClean="0"/>
              <a:t> </a:t>
            </a:r>
            <a:r>
              <a:rPr lang="en-US" sz="2400" b="1" dirty="0" err="1"/>
              <a:t>জনের</a:t>
            </a:r>
            <a:r>
              <a:rPr lang="en-US" sz="2400" b="1" dirty="0"/>
              <a:t>/</a:t>
            </a:r>
            <a:r>
              <a:rPr lang="en-US" sz="2400" b="1" dirty="0" err="1"/>
              <a:t>দুইটা</a:t>
            </a:r>
            <a:r>
              <a:rPr lang="en-US" sz="2400" b="1" dirty="0"/>
              <a:t> </a:t>
            </a:r>
            <a:r>
              <a:rPr lang="en-US" sz="2400" b="1" dirty="0" err="1"/>
              <a:t>জিনিষের</a:t>
            </a:r>
            <a:r>
              <a:rPr lang="en-US" sz="2400" b="1" dirty="0"/>
              <a:t> </a:t>
            </a:r>
            <a:r>
              <a:rPr lang="en-US" sz="2400" b="1" dirty="0" err="1"/>
              <a:t>মধ্যে</a:t>
            </a:r>
            <a:r>
              <a:rPr lang="en-US" sz="2400" b="1" dirty="0"/>
              <a:t> </a:t>
            </a:r>
            <a:r>
              <a:rPr lang="en-US" sz="2400" b="1" dirty="0" err="1"/>
              <a:t>বুঝাতে</a:t>
            </a:r>
            <a:r>
              <a:rPr lang="en-US" sz="2400" b="1" dirty="0"/>
              <a:t> between </a:t>
            </a:r>
            <a:r>
              <a:rPr lang="en-US" sz="2400" b="1" dirty="0" err="1"/>
              <a:t>বসে</a:t>
            </a:r>
            <a:r>
              <a:rPr lang="en-US" sz="2400" b="1" dirty="0"/>
              <a:t> </a:t>
            </a:r>
            <a:r>
              <a:rPr lang="en-US" sz="2400" b="1" dirty="0" err="1"/>
              <a:t>আর</a:t>
            </a:r>
            <a:r>
              <a:rPr lang="en-US" sz="2400" b="1" dirty="0"/>
              <a:t> </a:t>
            </a:r>
            <a:r>
              <a:rPr lang="en-US" sz="2400" b="1" dirty="0" err="1"/>
              <a:t>দুই</a:t>
            </a:r>
            <a:r>
              <a:rPr lang="en-US" sz="2400" b="1" dirty="0"/>
              <a:t> </a:t>
            </a:r>
            <a:r>
              <a:rPr lang="en-US" sz="2400" b="1" dirty="0" err="1"/>
              <a:t>এর</a:t>
            </a:r>
            <a:r>
              <a:rPr lang="en-US" sz="2400" b="1" dirty="0"/>
              <a:t> </a:t>
            </a:r>
            <a:r>
              <a:rPr lang="en-US" sz="2400" b="1" dirty="0" err="1"/>
              <a:t>বেশী</a:t>
            </a:r>
            <a:r>
              <a:rPr lang="en-US" sz="2400" b="1" dirty="0"/>
              <a:t> </a:t>
            </a:r>
            <a:r>
              <a:rPr lang="en-US" sz="2400" b="1" dirty="0" err="1"/>
              <a:t>বুঝালে</a:t>
            </a:r>
            <a:r>
              <a:rPr lang="en-US" sz="2400" b="1" dirty="0"/>
              <a:t> among </a:t>
            </a:r>
            <a:r>
              <a:rPr lang="en-US" sz="2400" b="1" dirty="0" err="1"/>
              <a:t>বসে</a:t>
            </a:r>
            <a:r>
              <a:rPr lang="en-US" sz="2400" b="1" dirty="0"/>
              <a:t> </a:t>
            </a:r>
            <a:r>
              <a:rPr lang="en-US" sz="2400" b="1" dirty="0" err="1"/>
              <a:t>যেমন</a:t>
            </a:r>
            <a:r>
              <a:rPr lang="en-US" sz="2400" b="1" dirty="0" smtClean="0"/>
              <a:t>: </a:t>
            </a:r>
          </a:p>
          <a:p>
            <a:endParaRPr lang="en-US" sz="2400" b="1" dirty="0"/>
          </a:p>
          <a:p>
            <a:r>
              <a:rPr lang="en-US" sz="2400" b="1" dirty="0" smtClean="0"/>
              <a:t>He </a:t>
            </a:r>
            <a:r>
              <a:rPr lang="en-US" sz="2400" b="1" dirty="0"/>
              <a:t>divided the money between the two children.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365204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49171" y="177419"/>
            <a:ext cx="26476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Group work</a:t>
            </a:r>
            <a:endParaRPr lang="en-US" sz="3200" dirty="0"/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153818" y="1899955"/>
            <a:ext cx="7675097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Phelps was chosen to be the flag bearer_ the US Olympic team Rio de Janeiro. He went on_ win five more gold and one silver medal. August 13, the 4 × 100-meter medley relay, Phelps ended his career_ another medal, his 23rd gold and his 28th medal overall. Incredibly, age 31, Michael Phelps broke a 2,168-year-old ancient Olympic record, set </a:t>
            </a:r>
            <a:r>
              <a:rPr lang="en-US" sz="2000" dirty="0">
                <a:latin typeface="Arial" panose="020B0604020202020204" pitchFamily="34" charset="0"/>
              </a:rPr>
              <a:t>_</a:t>
            </a:r>
            <a:r>
              <a:rPr kumimoji="0" lang="en-US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Leonidas of Rhodes, who had held the most Olympic individual titles_ all time.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800902" y="4915994"/>
            <a:ext cx="39442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Ans</a:t>
            </a:r>
            <a:r>
              <a:rPr lang="en-US" dirty="0" smtClean="0"/>
              <a:t>- a) of b) to c) With d) in e) of</a:t>
            </a:r>
          </a:p>
        </p:txBody>
      </p:sp>
    </p:spTree>
    <p:extLst>
      <p:ext uri="{BB962C8B-B14F-4D97-AF65-F5344CB8AC3E}">
        <p14:creationId xmlns:p14="http://schemas.microsoft.com/office/powerpoint/2010/main" val="1871999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030104" y="723331"/>
            <a:ext cx="6653283" cy="5262979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Complete the gap with appropriate preposition-</a:t>
            </a:r>
          </a:p>
          <a:p>
            <a:endParaRPr lang="en-US" sz="2400" dirty="0"/>
          </a:p>
          <a:p>
            <a:r>
              <a:rPr lang="en-US" sz="2400" dirty="0" smtClean="0"/>
              <a:t>1.Nice _ meet </a:t>
            </a:r>
            <a:r>
              <a:rPr lang="en-US" sz="2400" dirty="0"/>
              <a:t>you.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2. Don’t be </a:t>
            </a:r>
            <a:r>
              <a:rPr lang="en-US" sz="2400" dirty="0" smtClean="0"/>
              <a:t>late_ </a:t>
            </a:r>
            <a:r>
              <a:rPr lang="en-US" sz="2400" dirty="0"/>
              <a:t>school.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3. Are you the new </a:t>
            </a:r>
            <a:r>
              <a:rPr lang="en-US" sz="2400" dirty="0" smtClean="0"/>
              <a:t>student_ </a:t>
            </a:r>
            <a:r>
              <a:rPr lang="en-US" sz="2400" dirty="0"/>
              <a:t>Portugal?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>4. Are you a </a:t>
            </a:r>
            <a:r>
              <a:rPr lang="en-US" sz="2400" dirty="0" smtClean="0"/>
              <a:t>teacher_ </a:t>
            </a:r>
            <a:r>
              <a:rPr lang="en-US" sz="2400" dirty="0"/>
              <a:t>this school? </a:t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5. </a:t>
            </a:r>
            <a:r>
              <a:rPr lang="en-US" sz="2400" dirty="0"/>
              <a:t>Jessica </a:t>
            </a:r>
            <a:r>
              <a:rPr lang="en-US" sz="2400" dirty="0" smtClean="0"/>
              <a:t>is_ </a:t>
            </a:r>
            <a:r>
              <a:rPr lang="en-US" sz="2400" dirty="0"/>
              <a:t>vacation</a:t>
            </a:r>
            <a:r>
              <a:rPr lang="en-US" sz="2400" dirty="0" smtClean="0"/>
              <a:t>. 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4531057" y="95534"/>
            <a:ext cx="165137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sng" dirty="0" smtClean="0"/>
              <a:t>Homework</a:t>
            </a:r>
            <a:endParaRPr lang="en-US" sz="2400" u="sng" dirty="0"/>
          </a:p>
        </p:txBody>
      </p:sp>
    </p:spTree>
    <p:extLst>
      <p:ext uri="{BB962C8B-B14F-4D97-AF65-F5344CB8AC3E}">
        <p14:creationId xmlns:p14="http://schemas.microsoft.com/office/powerpoint/2010/main" val="666421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32625" y="0"/>
            <a:ext cx="3070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Thanks to all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331" y="1083060"/>
            <a:ext cx="6892488" cy="4307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857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215</TotalTime>
  <Words>730</Words>
  <Application>Microsoft Office PowerPoint</Application>
  <PresentationFormat>Widescreen</PresentationFormat>
  <Paragraphs>162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Calibri</vt:lpstr>
      <vt:lpstr>Times New Roman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Windows10-SLC</dc:creator>
  <cp:lastModifiedBy>Windows10-SLC</cp:lastModifiedBy>
  <cp:revision>31</cp:revision>
  <dcterms:created xsi:type="dcterms:W3CDTF">2019-09-18T22:58:07Z</dcterms:created>
  <dcterms:modified xsi:type="dcterms:W3CDTF">2019-09-29T03:00:46Z</dcterms:modified>
</cp:coreProperties>
</file>