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607" r:id="rId1"/>
  </p:sldMasterIdLst>
  <p:sldIdLst>
    <p:sldId id="256" r:id="rId2"/>
    <p:sldId id="273" r:id="rId3"/>
    <p:sldId id="275" r:id="rId4"/>
    <p:sldId id="259" r:id="rId5"/>
    <p:sldId id="260" r:id="rId6"/>
    <p:sldId id="261" r:id="rId7"/>
    <p:sldId id="262" r:id="rId8"/>
    <p:sldId id="263" r:id="rId9"/>
    <p:sldId id="264" r:id="rId10"/>
    <p:sldId id="276" r:id="rId11"/>
    <p:sldId id="265" r:id="rId12"/>
    <p:sldId id="266" r:id="rId13"/>
    <p:sldId id="267" r:id="rId14"/>
    <p:sldId id="268" r:id="rId15"/>
    <p:sldId id="270" r:id="rId16"/>
    <p:sldId id="271" r:id="rId1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6009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441" autoAdjust="0"/>
    <p:restoredTop sz="91160" autoAdjust="0"/>
  </p:normalViewPr>
  <p:slideViewPr>
    <p:cSldViewPr>
      <p:cViewPr varScale="1">
        <p:scale>
          <a:sx n="66" d="100"/>
          <a:sy n="66" d="100"/>
        </p:scale>
        <p:origin x="1554" y="6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15.wmf"/><Relationship Id="rId2" Type="http://schemas.openxmlformats.org/officeDocument/2006/relationships/image" Target="../media/image14.wmf"/><Relationship Id="rId1" Type="http://schemas.openxmlformats.org/officeDocument/2006/relationships/image" Target="../media/image13.wmf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Celestia-R1---OverlayTitleS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39775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743973" y="1964267"/>
            <a:ext cx="5714228" cy="2421464"/>
          </a:xfrm>
        </p:spPr>
        <p:txBody>
          <a:bodyPr anchor="b">
            <a:normAutofit/>
          </a:bodyPr>
          <a:lstStyle>
            <a:lvl1pPr algn="r">
              <a:defRPr sz="4400"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743973" y="4385733"/>
            <a:ext cx="5714228" cy="1405467"/>
          </a:xfrm>
        </p:spPr>
        <p:txBody>
          <a:bodyPr anchor="t">
            <a:normAutofit/>
          </a:bodyPr>
          <a:lstStyle>
            <a:lvl1pPr marL="0" indent="0" algn="r">
              <a:buNone/>
              <a:defRPr sz="1800" cap="all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752311" y="5870576"/>
            <a:ext cx="1212173" cy="377825"/>
          </a:xfrm>
        </p:spPr>
        <p:txBody>
          <a:bodyPr/>
          <a:lstStyle/>
          <a:p>
            <a:fld id="{1D8BD707-D9CF-40AE-B4C6-C98DA3205C09}" type="datetimeFigureOut">
              <a:rPr lang="en-US" smtClean="0"/>
              <a:pPr/>
              <a:t>10/14/2019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743973" y="5870576"/>
            <a:ext cx="3932137" cy="3778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040685" y="5870576"/>
            <a:ext cx="417516" cy="377825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254635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S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56" y="0"/>
            <a:ext cx="91186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048421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S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56" y="0"/>
            <a:ext cx="91186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3308581"/>
            <a:ext cx="7772400" cy="14688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1" y="4777381"/>
            <a:ext cx="777240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 cap="all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717440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Celestia-R1---OverlayContentS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56" y="0"/>
            <a:ext cx="91186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1" y="2142068"/>
            <a:ext cx="3813048" cy="3649134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16553" y="2142068"/>
            <a:ext cx="3813048" cy="3649133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10/14/2019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484611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Celestia-R1---OverlayContentS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56" y="0"/>
            <a:ext cx="91186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43480" y="2218267"/>
            <a:ext cx="354060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870201"/>
            <a:ext cx="3813048" cy="2920998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11120" y="2218267"/>
            <a:ext cx="351848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416552" y="2870201"/>
            <a:ext cx="3813048" cy="2920998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10/14/2019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604988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Celestia-R1---OverlayContentS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56" y="0"/>
            <a:ext cx="91186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609601"/>
            <a:ext cx="7772400" cy="1456267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10/14/2019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804190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Celestia-R1---OverlayContentS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56" y="0"/>
            <a:ext cx="91186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10/14/2019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540921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Celestia-R1---OverlayContentS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56" y="0"/>
            <a:ext cx="91186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1718" y="1557868"/>
            <a:ext cx="2862910" cy="1439332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06144" y="609601"/>
            <a:ext cx="4627975" cy="5181600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1718" y="2997200"/>
            <a:ext cx="2862910" cy="1845735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10/14/2019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561900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Celestia-R1---OverlayContentS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56" y="0"/>
            <a:ext cx="91186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2128" y="1735672"/>
            <a:ext cx="4097204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029200" y="914400"/>
            <a:ext cx="3200400" cy="4572000"/>
          </a:xfrm>
          <a:prstGeom prst="roundRect">
            <a:avLst>
              <a:gd name="adj" fmla="val 4280"/>
            </a:avLst>
          </a:prstGeom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sz="1600" dirty="0"/>
            </a:lvl1pPr>
          </a:lstStyle>
          <a:p>
            <a:pPr marL="0" lvl="0" indent="0" algn="ctr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2128" y="3107272"/>
            <a:ext cx="4097204" cy="1828800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10/14/2019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055297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Celestia-R1---OverlayContentS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56" y="0"/>
            <a:ext cx="91186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4732865"/>
            <a:ext cx="7772400" cy="566738"/>
          </a:xfrm>
        </p:spPr>
        <p:txBody>
          <a:bodyPr anchor="b">
            <a:normAutofit/>
          </a:bodyPr>
          <a:lstStyle>
            <a:lvl1pPr algn="l">
              <a:defRPr sz="20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14401" y="932112"/>
            <a:ext cx="6858000" cy="3164976"/>
          </a:xfrm>
          <a:prstGeom prst="roundRect">
            <a:avLst>
              <a:gd name="adj" fmla="val 4380"/>
            </a:avLst>
          </a:prstGeom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sz="1600"/>
            </a:lvl1pPr>
          </a:lstStyle>
          <a:p>
            <a:pPr marL="0" lvl="0" indent="0" algn="ctr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5299603"/>
            <a:ext cx="7772400" cy="493712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10/14/2019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031223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S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56" y="0"/>
            <a:ext cx="91186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3" y="609602"/>
            <a:ext cx="7772399" cy="3124199"/>
          </a:xfrm>
        </p:spPr>
        <p:txBody>
          <a:bodyPr anchor="ctr">
            <a:normAutofit/>
          </a:bodyPr>
          <a:lstStyle>
            <a:lvl1pPr algn="l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2" y="4343400"/>
            <a:ext cx="7772399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39544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 descr="Celestia-R1---OverlayContentS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56" y="0"/>
            <a:ext cx="9118600" cy="6858000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7735800" y="2751671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21796" y="718114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879115" y="609602"/>
            <a:ext cx="7091297" cy="2743199"/>
          </a:xfrm>
        </p:spPr>
        <p:txBody>
          <a:bodyPr anchor="ctr">
            <a:normAutofit/>
          </a:bodyPr>
          <a:lstStyle>
            <a:lvl1pPr algn="l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988671" y="3352800"/>
            <a:ext cx="6876133" cy="381000"/>
          </a:xfrm>
        </p:spPr>
        <p:txBody>
          <a:bodyPr anchor="ctr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2266" y="4343400"/>
            <a:ext cx="7772400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274289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S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56" y="0"/>
            <a:ext cx="91186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3291648"/>
            <a:ext cx="7772401" cy="1468800"/>
          </a:xfrm>
        </p:spPr>
        <p:txBody>
          <a:bodyPr anchor="b">
            <a:normAutofit/>
          </a:bodyPr>
          <a:lstStyle>
            <a:lvl1pPr algn="l">
              <a:defRPr sz="2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4760448"/>
            <a:ext cx="7772402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987159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Celestia-R1---OverlayContentS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56" y="0"/>
            <a:ext cx="9118600" cy="6858000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7735800" y="2751671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21796" y="718114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879115" y="609602"/>
            <a:ext cx="7091297" cy="2743199"/>
          </a:xfrm>
        </p:spPr>
        <p:txBody>
          <a:bodyPr anchor="ctr">
            <a:normAutofit/>
          </a:bodyPr>
          <a:lstStyle>
            <a:lvl1pPr algn="l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457200" y="3886200"/>
            <a:ext cx="7772401" cy="8890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0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4775200"/>
            <a:ext cx="7772401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600">
                <a:solidFill>
                  <a:schemeClr val="tx1"/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710426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S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56" y="0"/>
            <a:ext cx="91186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4440" y="609602"/>
            <a:ext cx="7772401" cy="274319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sz="2800" b="0" dirty="0"/>
            </a:lvl1pPr>
          </a:lstStyle>
          <a:p>
            <a:pPr marL="0"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464440" y="3505200"/>
            <a:ext cx="7772401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0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4439" y="4343400"/>
            <a:ext cx="7772401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600">
                <a:solidFill>
                  <a:schemeClr val="tx1"/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99799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S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56" y="0"/>
            <a:ext cx="9118600" cy="6858000"/>
          </a:xfrm>
          <a:prstGeom prst="rect">
            <a:avLst/>
          </a:prstGeom>
        </p:spPr>
      </p:pic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457200" y="609601"/>
            <a:ext cx="7772400" cy="1456267"/>
          </a:xfrm>
        </p:spPr>
        <p:txBody>
          <a:bodyPr>
            <a:normAutofit/>
          </a:bodyPr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861338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S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56" y="0"/>
            <a:ext cx="9118600" cy="685800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2978" y="609600"/>
            <a:ext cx="1676621" cy="5181601"/>
          </a:xfrm>
        </p:spPr>
        <p:txBody>
          <a:bodyPr vert="eaVert">
            <a:normAutofit/>
          </a:bodyPr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5990184" cy="5181600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722799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609601"/>
            <a:ext cx="7772400" cy="14562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2142068"/>
            <a:ext cx="7772400" cy="364913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523712" y="5870576"/>
            <a:ext cx="1212173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1D8BD707-D9CF-40AE-B4C6-C98DA3205C09}" type="datetimeFigureOut">
              <a:rPr lang="en-US" smtClean="0"/>
              <a:pPr/>
              <a:t>10/14/2019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200" y="5870576"/>
            <a:ext cx="5990311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812085" y="5870576"/>
            <a:ext cx="417516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007949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4608" r:id="rId1"/>
    <p:sldLayoutId id="2147484609" r:id="rId2"/>
    <p:sldLayoutId id="2147484610" r:id="rId3"/>
    <p:sldLayoutId id="2147484611" r:id="rId4"/>
    <p:sldLayoutId id="2147484612" r:id="rId5"/>
    <p:sldLayoutId id="2147484613" r:id="rId6"/>
    <p:sldLayoutId id="2147484614" r:id="rId7"/>
    <p:sldLayoutId id="2147484615" r:id="rId8"/>
    <p:sldLayoutId id="2147484616" r:id="rId9"/>
    <p:sldLayoutId id="2147484617" r:id="rId10"/>
    <p:sldLayoutId id="2147484618" r:id="rId11"/>
    <p:sldLayoutId id="2147484619" r:id="rId12"/>
    <p:sldLayoutId id="2147484620" r:id="rId13"/>
    <p:sldLayoutId id="2147484621" r:id="rId14"/>
    <p:sldLayoutId id="2147484622" r:id="rId15"/>
    <p:sldLayoutId id="2147484623" r:id="rId16"/>
    <p:sldLayoutId id="2147484624" r:id="rId17"/>
  </p:sldLayoutIdLst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  <p:txStyles>
    <p:titleStyle>
      <a:lvl1pPr algn="l" defTabSz="457200" rtl="0" eaLnBrk="1" latinLnBrk="0" hangingPunct="1">
        <a:spcBef>
          <a:spcPct val="0"/>
        </a:spcBef>
        <a:buNone/>
        <a:defRPr sz="32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8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wmf"/><Relationship Id="rId3" Type="http://schemas.openxmlformats.org/officeDocument/2006/relationships/oleObject" Target="../embeddings/oleObject1.bin"/><Relationship Id="rId7" Type="http://schemas.openxmlformats.org/officeDocument/2006/relationships/oleObject" Target="../embeddings/oleObject3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14.wmf"/><Relationship Id="rId5" Type="http://schemas.openxmlformats.org/officeDocument/2006/relationships/oleObject" Target="../embeddings/oleObject2.bin"/><Relationship Id="rId4" Type="http://schemas.openxmlformats.org/officeDocument/2006/relationships/image" Target="../media/image13.wmf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CF450DA1-8F29-49CA-878C-4995AD4AA28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" y="1752600"/>
            <a:ext cx="8153399" cy="4495800"/>
          </a:xfrm>
          <a:prstGeom prst="rect">
            <a:avLst/>
          </a:prstGeom>
        </p:spPr>
      </p:pic>
      <p:sp>
        <p:nvSpPr>
          <p:cNvPr id="3" name="Scroll: Horizontal 2">
            <a:extLst>
              <a:ext uri="{FF2B5EF4-FFF2-40B4-BE49-F238E27FC236}">
                <a16:creationId xmlns:a16="http://schemas.microsoft.com/office/drawing/2014/main" id="{1F65C173-FB48-4AF1-8635-5C542F84EA67}"/>
              </a:ext>
            </a:extLst>
          </p:cNvPr>
          <p:cNvSpPr/>
          <p:nvPr/>
        </p:nvSpPr>
        <p:spPr>
          <a:xfrm>
            <a:off x="2057400" y="0"/>
            <a:ext cx="5105400" cy="1600200"/>
          </a:xfrm>
          <a:prstGeom prst="horizontalScrol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88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স্বাগতম</a:t>
            </a:r>
            <a:endParaRPr lang="en-US" sz="8800" dirty="0"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4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2672208"/>
            <a:ext cx="8229600" cy="3499991"/>
          </a:xfrm>
          <a:solidFill>
            <a:schemeClr val="accent4">
              <a:lumMod val="40000"/>
              <a:lumOff val="60000"/>
            </a:schemeClr>
          </a:solidFill>
        </p:spPr>
        <p:txBody>
          <a:bodyPr>
            <a:normAutofit fontScale="90000"/>
          </a:bodyPr>
          <a:lstStyle/>
          <a:p>
            <a:pPr algn="ctr"/>
            <a:r>
              <a:rPr lang="en-US" sz="6000" dirty="0" err="1">
                <a:solidFill>
                  <a:srgbClr val="D60093"/>
                </a:solidFill>
                <a:latin typeface="NikoshBAN" pitchFamily="2" charset="0"/>
                <a:cs typeface="NikoshBAN" pitchFamily="2" charset="0"/>
              </a:rPr>
              <a:t>পিযুষ</a:t>
            </a:r>
            <a:r>
              <a:rPr lang="en-US" sz="6000" dirty="0">
                <a:solidFill>
                  <a:srgbClr val="D60093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dirty="0" err="1">
                <a:solidFill>
                  <a:srgbClr val="D60093"/>
                </a:solidFill>
                <a:latin typeface="NikoshBAN" pitchFamily="2" charset="0"/>
                <a:cs typeface="NikoshBAN" pitchFamily="2" charset="0"/>
              </a:rPr>
              <a:t>কান্তি</a:t>
            </a:r>
            <a:r>
              <a:rPr lang="en-US" sz="6000" dirty="0">
                <a:solidFill>
                  <a:srgbClr val="D60093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dirty="0" err="1">
                <a:solidFill>
                  <a:srgbClr val="D60093"/>
                </a:solidFill>
                <a:latin typeface="NikoshBAN" pitchFamily="2" charset="0"/>
                <a:cs typeface="NikoshBAN" pitchFamily="2" charset="0"/>
              </a:rPr>
              <a:t>সরকার</a:t>
            </a:r>
            <a:r>
              <a:rPr lang="en-US" sz="6000" dirty="0">
                <a:solidFill>
                  <a:srgbClr val="D60093"/>
                </a:solidFill>
                <a:latin typeface="NikoshBAN" pitchFamily="2" charset="0"/>
                <a:cs typeface="NikoshBAN" pitchFamily="2" charset="0"/>
              </a:rPr>
              <a:t> </a:t>
            </a:r>
            <a:br>
              <a:rPr lang="bn-BD" sz="3600" dirty="0">
                <a:latin typeface="NikoshBAN" pitchFamily="2" charset="0"/>
                <a:cs typeface="NikoshBAN" pitchFamily="2" charset="0"/>
              </a:rPr>
            </a:br>
            <a:r>
              <a:rPr lang="bn-BD" sz="4000" dirty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সহকা</a:t>
            </a:r>
            <a:r>
              <a:rPr lang="bn-IN" sz="4000" dirty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রী</a:t>
            </a:r>
            <a:r>
              <a:rPr lang="bn-BD" sz="4000" dirty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শিক্ষক</a:t>
            </a:r>
            <a:r>
              <a:rPr lang="en-US" sz="4000" dirty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br>
              <a:rPr lang="en-US" sz="4000" dirty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</a:br>
            <a:r>
              <a:rPr lang="bn-IN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ব</a:t>
            </a:r>
            <a:r>
              <a:rPr lang="en-US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ে</a:t>
            </a:r>
            <a:r>
              <a:rPr lang="bn-IN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ত</a:t>
            </a:r>
            <a:r>
              <a:rPr lang="en-US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া</a:t>
            </a:r>
            <a:r>
              <a:rPr lang="bn-IN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গ</a:t>
            </a:r>
            <a:r>
              <a:rPr lang="en-US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া </a:t>
            </a:r>
            <a:r>
              <a:rPr lang="bn-IN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ই</a:t>
            </a:r>
            <a:r>
              <a:rPr lang="en-US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উ</a:t>
            </a:r>
            <a:r>
              <a:rPr lang="bn-IN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ন</a:t>
            </a:r>
            <a:r>
              <a:rPr lang="en-US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া</a:t>
            </a:r>
            <a:r>
              <a:rPr lang="bn-IN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ই</a:t>
            </a:r>
            <a:r>
              <a:rPr lang="en-US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ট</a:t>
            </a:r>
            <a:r>
              <a:rPr lang="bn-IN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ে</a:t>
            </a:r>
            <a:r>
              <a:rPr lang="en-US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ড </a:t>
            </a:r>
            <a:r>
              <a:rPr lang="bn-IN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ম</a:t>
            </a:r>
            <a:r>
              <a:rPr lang="en-US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ড</a:t>
            </a:r>
            <a:r>
              <a:rPr lang="bn-IN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ে</a:t>
            </a:r>
            <a:r>
              <a:rPr lang="en-US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ল </a:t>
            </a:r>
            <a:r>
              <a:rPr lang="bn-BD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মাধ্যমিক</a:t>
            </a:r>
            <a:r>
              <a:rPr lang="bn-IN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বিদ্যালয়</a:t>
            </a:r>
            <a:br>
              <a:rPr lang="bn-BD" sz="2000" dirty="0">
                <a:latin typeface="NikoshBAN" pitchFamily="2" charset="0"/>
                <a:cs typeface="NikoshBAN" pitchFamily="2" charset="0"/>
              </a:rPr>
            </a:br>
            <a:r>
              <a:rPr lang="en-US" sz="3200" dirty="0" err="1">
                <a:solidFill>
                  <a:schemeClr val="accent4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বেতাগা</a:t>
            </a:r>
            <a:r>
              <a:rPr lang="en-US" sz="3200" dirty="0">
                <a:solidFill>
                  <a:schemeClr val="accent4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, </a:t>
            </a:r>
            <a:r>
              <a:rPr lang="en-US" sz="3200" dirty="0" err="1">
                <a:solidFill>
                  <a:schemeClr val="accent4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ফকিরহাট</a:t>
            </a:r>
            <a:r>
              <a:rPr lang="en-US" sz="3200" dirty="0">
                <a:solidFill>
                  <a:schemeClr val="accent4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, </a:t>
            </a:r>
            <a:r>
              <a:rPr lang="en-US" sz="3200" dirty="0" err="1">
                <a:solidFill>
                  <a:schemeClr val="accent4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বাগেরহাট</a:t>
            </a:r>
            <a:r>
              <a:rPr lang="bn-BD" sz="3200" dirty="0">
                <a:solidFill>
                  <a:schemeClr val="accent4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।</a:t>
            </a:r>
            <a:br>
              <a:rPr lang="en-US" sz="3200">
                <a:solidFill>
                  <a:schemeClr val="accent4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</a:br>
            <a:br>
              <a:rPr lang="en-US" sz="2800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</a:br>
            <a:endParaRPr lang="en-US" sz="2800" dirty="0">
              <a:solidFill>
                <a:srgbClr val="00B0F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8ED3BA8-4BDD-405B-B417-F758717A2EA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89790"/>
            <a:ext cx="2286000" cy="2306788"/>
          </a:xfrm>
          <a:prstGeom prst="rect">
            <a:avLst/>
          </a:prstGeom>
        </p:spPr>
      </p:pic>
      <p:sp>
        <p:nvSpPr>
          <p:cNvPr id="4" name="Scroll: Horizontal 3">
            <a:extLst>
              <a:ext uri="{FF2B5EF4-FFF2-40B4-BE49-F238E27FC236}">
                <a16:creationId xmlns:a16="http://schemas.microsoft.com/office/drawing/2014/main" id="{D5831EFA-6B13-4146-A583-90AB0ABAB831}"/>
              </a:ext>
            </a:extLst>
          </p:cNvPr>
          <p:cNvSpPr/>
          <p:nvPr/>
        </p:nvSpPr>
        <p:spPr>
          <a:xfrm>
            <a:off x="457200" y="176384"/>
            <a:ext cx="5410200" cy="2133600"/>
          </a:xfrm>
          <a:prstGeom prst="horizontalScrol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80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পরিচিতি</a:t>
            </a:r>
            <a:endParaRPr lang="en-US" sz="8000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0500" y="2133600"/>
            <a:ext cx="8762999" cy="3804725"/>
          </a:xfrm>
          <a:solidFill>
            <a:schemeClr val="accent4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pPr algn="ctr"/>
            <a:br>
              <a:rPr lang="bn-BD" dirty="0">
                <a:latin typeface="NikoshBAN" pitchFamily="2" charset="0"/>
                <a:cs typeface="NikoshBAN" pitchFamily="2" charset="0"/>
              </a:rPr>
            </a:br>
            <a:r>
              <a:rPr lang="bn-BD" sz="6000" dirty="0">
                <a:solidFill>
                  <a:schemeClr val="accent4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শ্রেণীঃ সপ্তম</a:t>
            </a:r>
            <a:br>
              <a:rPr lang="bn-BD" sz="6000" dirty="0">
                <a:solidFill>
                  <a:schemeClr val="accent4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</a:br>
            <a:r>
              <a:rPr lang="bn-BD" sz="6000" dirty="0">
                <a:solidFill>
                  <a:schemeClr val="accent4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বিষয়ঃ গণিত</a:t>
            </a:r>
            <a:br>
              <a:rPr lang="bn-BD" sz="6000" dirty="0">
                <a:solidFill>
                  <a:schemeClr val="accent4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</a:br>
            <a:r>
              <a:rPr lang="bn-BD" sz="6000" dirty="0">
                <a:solidFill>
                  <a:schemeClr val="accent4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অধ্যায়ঃ তৃতীয় (ঐকিক নিয়ম)</a:t>
            </a:r>
            <a:endParaRPr lang="en-US" sz="6000" dirty="0">
              <a:solidFill>
                <a:schemeClr val="accent4">
                  <a:lumMod val="50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Scroll: Horizontal 3">
            <a:extLst>
              <a:ext uri="{FF2B5EF4-FFF2-40B4-BE49-F238E27FC236}">
                <a16:creationId xmlns:a16="http://schemas.microsoft.com/office/drawing/2014/main" id="{6C5F86B0-79FE-48E5-9DE7-CA3B6D85668B}"/>
              </a:ext>
            </a:extLst>
          </p:cNvPr>
          <p:cNvSpPr/>
          <p:nvPr/>
        </p:nvSpPr>
        <p:spPr>
          <a:xfrm>
            <a:off x="1866900" y="228600"/>
            <a:ext cx="5410200" cy="1676400"/>
          </a:xfrm>
          <a:prstGeom prst="horizontalScrol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80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পাঠ পরিচিতি</a:t>
            </a:r>
            <a:endParaRPr lang="en-US" sz="8000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228600" y="1676400"/>
            <a:ext cx="8763000" cy="446276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r>
              <a:rPr lang="bn-IN" sz="5400" dirty="0">
                <a:solidFill>
                  <a:srgbClr val="D60093"/>
                </a:solidFill>
                <a:latin typeface="NikoshBAN" pitchFamily="2" charset="0"/>
                <a:cs typeface="NikoshBAN" pitchFamily="2" charset="0"/>
              </a:rPr>
              <a:t>এই পাঠ শেষে শিক্ষার্থীরা......</a:t>
            </a:r>
            <a:endParaRPr lang="bn-BD" sz="5400" dirty="0">
              <a:solidFill>
                <a:srgbClr val="D60093"/>
              </a:solidFill>
              <a:latin typeface="NikoshBAN" pitchFamily="2" charset="0"/>
              <a:cs typeface="NikoshBAN" pitchFamily="2" charset="0"/>
            </a:endParaRPr>
          </a:p>
          <a:p>
            <a:pPr marL="571500" indent="-571500">
              <a:buFont typeface="Wingdings" panose="05000000000000000000" pitchFamily="2" charset="2"/>
              <a:buChar char="v"/>
            </a:pPr>
            <a:r>
              <a:rPr lang="bn-BD" sz="4400" dirty="0">
                <a:solidFill>
                  <a:schemeClr val="accent4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 ঐকিক নিয়ম কি বলতে পারবে।</a:t>
            </a:r>
          </a:p>
          <a:p>
            <a:pPr marL="571500" indent="-571500">
              <a:buFont typeface="Wingdings" panose="05000000000000000000" pitchFamily="2" charset="2"/>
              <a:buChar char="v"/>
            </a:pPr>
            <a:r>
              <a:rPr lang="bn-BD" sz="4400" dirty="0">
                <a:solidFill>
                  <a:schemeClr val="accent4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 ঐকিক নিয়মে অংক করতে পারবে।</a:t>
            </a:r>
          </a:p>
          <a:p>
            <a:pPr marL="571500" indent="-571500">
              <a:buFont typeface="Wingdings" panose="05000000000000000000" pitchFamily="2" charset="2"/>
              <a:buChar char="v"/>
            </a:pPr>
            <a:r>
              <a:rPr lang="bn-BD" sz="4400" dirty="0">
                <a:solidFill>
                  <a:schemeClr val="accent4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 এই নিয়মের মাধ্যমে ছোট ছোট সমস্যার সমাধান করতে পারবে।</a:t>
            </a:r>
            <a:endParaRPr lang="bn-IN" sz="4400" dirty="0">
              <a:solidFill>
                <a:schemeClr val="accent4">
                  <a:lumMod val="50000"/>
                </a:schemeClr>
              </a:solidFill>
              <a:latin typeface="NikoshBAN" pitchFamily="2" charset="0"/>
              <a:cs typeface="NikoshBAN" pitchFamily="2" charset="0"/>
            </a:endParaRPr>
          </a:p>
          <a:p>
            <a:pPr marL="571500" indent="-571500">
              <a:buFont typeface="Wingdings" panose="05000000000000000000" pitchFamily="2" charset="2"/>
              <a:buChar char="v"/>
            </a:pPr>
            <a:endParaRPr lang="en-US" sz="5400" dirty="0">
              <a:solidFill>
                <a:srgbClr val="D60093"/>
              </a:solidFill>
            </a:endParaRPr>
          </a:p>
        </p:txBody>
      </p:sp>
      <p:sp>
        <p:nvSpPr>
          <p:cNvPr id="4" name="Scroll: Horizontal 3">
            <a:extLst>
              <a:ext uri="{FF2B5EF4-FFF2-40B4-BE49-F238E27FC236}">
                <a16:creationId xmlns:a16="http://schemas.microsoft.com/office/drawing/2014/main" id="{72537989-90A2-4714-B318-136915B19C40}"/>
              </a:ext>
            </a:extLst>
          </p:cNvPr>
          <p:cNvSpPr/>
          <p:nvPr/>
        </p:nvSpPr>
        <p:spPr>
          <a:xfrm>
            <a:off x="2705100" y="0"/>
            <a:ext cx="3810000" cy="1524000"/>
          </a:xfrm>
          <a:prstGeom prst="horizontalScrol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80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শিখনফল</a:t>
            </a:r>
            <a:endParaRPr lang="en-US" sz="8000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267200" y="3810000"/>
            <a:ext cx="3124200" cy="1371599"/>
          </a:xfrm>
          <a:solidFill>
            <a:schemeClr val="accent4">
              <a:lumMod val="40000"/>
              <a:lumOff val="60000"/>
            </a:schemeClr>
          </a:solidFill>
        </p:spPr>
        <p:txBody>
          <a:bodyPr>
            <a:normAutofit fontScale="90000"/>
          </a:bodyPr>
          <a:lstStyle/>
          <a:p>
            <a:pPr algn="l"/>
            <a:r>
              <a:rPr lang="bn-BD" sz="8800" dirty="0">
                <a:latin typeface="NikoshBAN" pitchFamily="2" charset="0"/>
                <a:cs typeface="NikoshBAN" pitchFamily="2" charset="0"/>
              </a:rPr>
              <a:t>  </a:t>
            </a:r>
            <a:r>
              <a:rPr lang="bn-BD" sz="88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= ?</a:t>
            </a:r>
            <a:endParaRPr lang="en-US" dirty="0"/>
          </a:p>
        </p:txBody>
      </p:sp>
      <p:pic>
        <p:nvPicPr>
          <p:cNvPr id="4" name="Picture 3" descr="banana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000" y="626012"/>
            <a:ext cx="3124200" cy="175260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</p:pic>
      <p:sp>
        <p:nvSpPr>
          <p:cNvPr id="8" name="TextBox 7"/>
          <p:cNvSpPr txBox="1"/>
          <p:nvPr/>
        </p:nvSpPr>
        <p:spPr>
          <a:xfrm>
            <a:off x="4114800" y="1122403"/>
            <a:ext cx="3810000" cy="1107996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bn-BD" sz="66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=</a:t>
            </a:r>
            <a:r>
              <a:rPr lang="bn-IN" sz="66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66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১২ টাকা</a:t>
            </a:r>
            <a:endParaRPr lang="en-US" sz="6600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6" name="Picture 5" descr="banana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64588" y="2743200"/>
            <a:ext cx="3124200" cy="381000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8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Baiganpally_Mango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000" y="533400"/>
            <a:ext cx="4800600" cy="35052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 rot="10800000" flipV="1">
            <a:off x="5486400" y="1770660"/>
            <a:ext cx="2819400" cy="92333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bn-BD" sz="54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=১৪৪ টাকা</a:t>
            </a:r>
            <a:endParaRPr lang="en-US" sz="5400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7" name="Picture 6" descr="3489448705_e2b30897e9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1000" y="4267200"/>
            <a:ext cx="4800600" cy="220980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5562600" y="4495800"/>
            <a:ext cx="2590800" cy="156966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bn-BD" sz="96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=?</a:t>
            </a:r>
            <a:endParaRPr lang="en-US" sz="9600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9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8600" y="1524000"/>
            <a:ext cx="8763000" cy="3200400"/>
          </a:xfrm>
          <a:solidFill>
            <a:schemeClr val="accent3">
              <a:lumMod val="20000"/>
              <a:lumOff val="80000"/>
            </a:schemeClr>
          </a:solidFill>
        </p:spPr>
        <p:txBody>
          <a:bodyPr>
            <a:noAutofit/>
          </a:bodyPr>
          <a:lstStyle/>
          <a:p>
            <a:pPr algn="l"/>
            <a:r>
              <a:rPr lang="bn-BD" sz="6600" dirty="0">
                <a:solidFill>
                  <a:schemeClr val="accent4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আমরা যে নিয়মে কলা ও আমের দাম বের করলাম এই নিয়মের নাম কি?</a:t>
            </a:r>
            <a:endParaRPr lang="en-US" sz="6600" dirty="0">
              <a:solidFill>
                <a:schemeClr val="accent4">
                  <a:lumMod val="50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croll: Horizontal 2">
            <a:extLst>
              <a:ext uri="{FF2B5EF4-FFF2-40B4-BE49-F238E27FC236}">
                <a16:creationId xmlns:a16="http://schemas.microsoft.com/office/drawing/2014/main" id="{E83377A4-BA77-4EEA-9648-8A7FB6CD7D26}"/>
              </a:ext>
            </a:extLst>
          </p:cNvPr>
          <p:cNvSpPr/>
          <p:nvPr/>
        </p:nvSpPr>
        <p:spPr>
          <a:xfrm>
            <a:off x="533400" y="990600"/>
            <a:ext cx="7772400" cy="4919472"/>
          </a:xfrm>
          <a:prstGeom prst="horizontalScrol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8800" dirty="0">
                <a:solidFill>
                  <a:schemeClr val="accent4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ঐকিক নিয়ম</a:t>
            </a:r>
            <a:endParaRPr lang="en-US" sz="8800" dirty="0"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oconuts_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400" y="228600"/>
            <a:ext cx="3810000" cy="39243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 rot="10800000" flipV="1">
            <a:off x="4572000" y="1557880"/>
            <a:ext cx="4419600" cy="92333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bn-BD" sz="54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১৬ টি</a:t>
            </a:r>
            <a:r>
              <a:rPr lang="bn-IN" sz="54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54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=</a:t>
            </a:r>
            <a:r>
              <a:rPr lang="bn-IN" sz="54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54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১৬০ টাকা</a:t>
            </a:r>
            <a:endParaRPr lang="en-US" sz="5400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6" name="Picture 5" descr="Jelly-Nut-Big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3400" y="4385720"/>
            <a:ext cx="3810000" cy="224368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4991100" y="4699956"/>
            <a:ext cx="3886200" cy="1200329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bn-BD" sz="72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=?</a:t>
            </a:r>
            <a:endParaRPr lang="en-US" sz="7200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9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7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64AAF53D-62B1-44D7-A874-40B3B8FDA4A5}"/>
              </a:ext>
            </a:extLst>
          </p:cNvPr>
          <p:cNvSpPr txBox="1"/>
          <p:nvPr/>
        </p:nvSpPr>
        <p:spPr>
          <a:xfrm>
            <a:off x="76201" y="2971800"/>
            <a:ext cx="8991599" cy="286232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Ø"/>
            </a:pPr>
            <a:endParaRPr lang="bn-IN" sz="3600" dirty="0">
              <a:solidFill>
                <a:schemeClr val="accent4">
                  <a:lumMod val="50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571500" indent="-571500">
              <a:buFont typeface="Wingdings" panose="05000000000000000000" pitchFamily="2" charset="2"/>
              <a:buChar char="Ø"/>
            </a:pPr>
            <a:r>
              <a:rPr lang="bn-IN" sz="3600" dirty="0">
                <a:solidFill>
                  <a:schemeClr val="accent4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১২ টি বলপেনের দাম ৬০ টাকা, ১ টি বলপেনের দাম কত ?</a:t>
            </a:r>
          </a:p>
          <a:p>
            <a:pPr marL="571500" indent="-571500">
              <a:buFont typeface="Wingdings" panose="05000000000000000000" pitchFamily="2" charset="2"/>
              <a:buChar char="Ø"/>
            </a:pPr>
            <a:r>
              <a:rPr lang="bn-IN" sz="3600" dirty="0">
                <a:solidFill>
                  <a:schemeClr val="accent4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১৫ জন লোক একটি কাজ ৮ দিনে করতে পারে। ৫ জন লোক উক্ত কাজটি কত দিনে করতে পারবে ?</a:t>
            </a:r>
          </a:p>
          <a:p>
            <a:pPr marL="571500" indent="-571500">
              <a:buFont typeface="Wingdings" panose="05000000000000000000" pitchFamily="2" charset="2"/>
              <a:buChar char="Ø"/>
            </a:pPr>
            <a:endParaRPr lang="bn-IN" sz="3600" dirty="0">
              <a:solidFill>
                <a:schemeClr val="accent4">
                  <a:lumMod val="50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6F0FEAD-552F-4F95-89E9-6F91E4782A09}"/>
              </a:ext>
            </a:extLst>
          </p:cNvPr>
          <p:cNvSpPr txBox="1"/>
          <p:nvPr/>
        </p:nvSpPr>
        <p:spPr>
          <a:xfrm>
            <a:off x="3389839" y="1905000"/>
            <a:ext cx="2122697" cy="584775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bn-IN" sz="32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সময়ঃ ৫ মিনিট</a:t>
            </a:r>
            <a:endParaRPr lang="en-US" sz="3200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Scroll: Horizontal 2">
            <a:extLst>
              <a:ext uri="{FF2B5EF4-FFF2-40B4-BE49-F238E27FC236}">
                <a16:creationId xmlns:a16="http://schemas.microsoft.com/office/drawing/2014/main" id="{2C67AB14-1533-42D7-BC0E-97B5B1F850BB}"/>
              </a:ext>
            </a:extLst>
          </p:cNvPr>
          <p:cNvSpPr/>
          <p:nvPr/>
        </p:nvSpPr>
        <p:spPr>
          <a:xfrm>
            <a:off x="2514600" y="234131"/>
            <a:ext cx="4724400" cy="1642872"/>
          </a:xfrm>
          <a:prstGeom prst="horizontalScrol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bn-IN" sz="88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একক কাজ </a:t>
            </a:r>
            <a:endParaRPr lang="en-US" sz="8800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8324460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4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20110207101845_740_hilsa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2000" y="914400"/>
            <a:ext cx="5486400" cy="46482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7010400" y="2514600"/>
            <a:ext cx="1814286" cy="1323439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bn-BD" sz="80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=?</a:t>
            </a:r>
            <a:endParaRPr lang="en-US" sz="8000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28599" y="381000"/>
            <a:ext cx="8691489" cy="1200329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bn-BD" sz="36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এক হালি ইলিশ মাছের দাম </a:t>
            </a:r>
            <a:r>
              <a:rPr lang="en-US" sz="36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4</a:t>
            </a:r>
            <a:r>
              <a:rPr lang="bn-BD" sz="36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০০০ টাকা, ১০</a:t>
            </a:r>
            <a:r>
              <a:rPr lang="bn-IN" sz="36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36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টি ইলিশ মাছের দাম কত?</a:t>
            </a:r>
            <a:endParaRPr lang="en-US" sz="3600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23911" y="1748713"/>
            <a:ext cx="8696177" cy="5016758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bn-IN" sz="32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  </a:t>
            </a:r>
            <a:r>
              <a:rPr lang="bn-BD" sz="32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সমাধানঃ</a:t>
            </a:r>
          </a:p>
          <a:p>
            <a:r>
              <a:rPr lang="bn-IN" sz="32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  </a:t>
            </a:r>
            <a:r>
              <a:rPr lang="bn-BD" sz="32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আমরা জানি,</a:t>
            </a:r>
          </a:p>
          <a:p>
            <a:r>
              <a:rPr lang="bn-IN" sz="32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  </a:t>
            </a:r>
            <a:r>
              <a:rPr lang="bn-BD" sz="32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১ হালি</a:t>
            </a:r>
            <a:r>
              <a:rPr lang="en-US" sz="32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32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=</a:t>
            </a:r>
            <a:r>
              <a:rPr lang="en-US" sz="32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32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৪ টি</a:t>
            </a:r>
          </a:p>
          <a:p>
            <a:r>
              <a:rPr lang="bn-IN" sz="32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        </a:t>
            </a:r>
            <a:r>
              <a:rPr lang="bn-BD" sz="32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৪ টি ইলিশ মাছের দাম </a:t>
            </a:r>
            <a:r>
              <a:rPr lang="en-US" sz="32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4</a:t>
            </a:r>
            <a:r>
              <a:rPr lang="bn-BD" sz="32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০০০ টাকা</a:t>
            </a:r>
            <a:endParaRPr lang="bn-IN" sz="3200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  <a:p>
            <a:endParaRPr lang="en-US" sz="3200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bn-IN" sz="32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     1 </a:t>
            </a:r>
            <a:r>
              <a:rPr lang="bn-BD" sz="32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,,    ,,       ,,     ,,           </a:t>
            </a:r>
            <a:r>
              <a:rPr lang="en-US" sz="32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32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টাকা</a:t>
            </a:r>
          </a:p>
          <a:p>
            <a:pPr marL="514350" indent="-514350"/>
            <a:endParaRPr lang="bn-BD" sz="3200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  <a:p>
            <a:pPr marL="514350" indent="-514350"/>
            <a:r>
              <a:rPr lang="bn-BD" sz="32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IN" sz="32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     </a:t>
            </a:r>
            <a:r>
              <a:rPr lang="bn-BD" sz="32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১০  ,,    ,,       ,, ,, </a:t>
            </a:r>
            <a:r>
              <a:rPr lang="en-US" sz="32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                    </a:t>
            </a:r>
            <a:r>
              <a:rPr lang="bn-BD" sz="32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টাকা  </a:t>
            </a:r>
            <a:endParaRPr lang="bn-IN" sz="3200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  <a:p>
            <a:pPr marL="514350" indent="-514350"/>
            <a:endParaRPr lang="bn-IN" sz="3200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  <a:p>
            <a:pPr marL="514350" indent="-514350"/>
            <a:r>
              <a:rPr lang="bn-BD" sz="32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 </a:t>
            </a:r>
            <a:endParaRPr lang="bn-BD" sz="3200" baseline="-30000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98038613"/>
              </p:ext>
            </p:extLst>
          </p:nvPr>
        </p:nvGraphicFramePr>
        <p:xfrm>
          <a:off x="4502150" y="3365500"/>
          <a:ext cx="139700" cy="127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36" name="Equation" r:id="rId3" imgW="139680" imgH="126720" progId="Equation.3">
                  <p:embed/>
                </p:oleObj>
              </mc:Choice>
              <mc:Fallback>
                <p:oleObj name="Equation" r:id="rId3" imgW="139680" imgH="12672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02150" y="3365500"/>
                        <a:ext cx="139700" cy="127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Table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63337031"/>
              </p:ext>
            </p:extLst>
          </p:nvPr>
        </p:nvGraphicFramePr>
        <p:xfrm>
          <a:off x="3699901" y="4025322"/>
          <a:ext cx="990600" cy="9144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990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7932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rgbClr val="002060"/>
                          </a:solidFill>
                          <a:latin typeface="NikoshBAN" pitchFamily="2" charset="0"/>
                          <a:cs typeface="NikoshBAN" pitchFamily="2" charset="0"/>
                        </a:rPr>
                        <a:t>4</a:t>
                      </a:r>
                      <a:r>
                        <a:rPr lang="bn-BD" sz="2400" dirty="0">
                          <a:solidFill>
                            <a:srgbClr val="002060"/>
                          </a:solidFill>
                          <a:latin typeface="NikoshBAN" pitchFamily="2" charset="0"/>
                          <a:cs typeface="NikoshBAN" pitchFamily="2" charset="0"/>
                        </a:rPr>
                        <a:t>০০০</a:t>
                      </a:r>
                      <a:endParaRPr lang="en-US" sz="2400" dirty="0">
                        <a:solidFill>
                          <a:srgbClr val="002060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57199">
                <a:tc>
                  <a:txBody>
                    <a:bodyPr/>
                    <a:lstStyle/>
                    <a:p>
                      <a:pPr algn="ctr"/>
                      <a:r>
                        <a:rPr lang="bn-BD" sz="2400" dirty="0">
                          <a:solidFill>
                            <a:srgbClr val="002060"/>
                          </a:solidFill>
                          <a:latin typeface="NikoshBAN" pitchFamily="2" charset="0"/>
                          <a:cs typeface="NikoshBAN" pitchFamily="2" charset="0"/>
                        </a:rPr>
                        <a:t>৪</a:t>
                      </a:r>
                      <a:endParaRPr lang="en-US" sz="2400" dirty="0">
                        <a:solidFill>
                          <a:srgbClr val="002060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14" name="Object 1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05747877"/>
              </p:ext>
            </p:extLst>
          </p:nvPr>
        </p:nvGraphicFramePr>
        <p:xfrm>
          <a:off x="223911" y="4996407"/>
          <a:ext cx="533400" cy="533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37" name="Equation" r:id="rId5" imgW="139680" imgH="126720" progId="Equation.3">
                  <p:embed/>
                </p:oleObj>
              </mc:Choice>
              <mc:Fallback>
                <p:oleObj name="Equation" r:id="rId5" imgW="139680" imgH="126720" progId="Equation.3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3911" y="4996407"/>
                        <a:ext cx="533400" cy="53340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" name="Table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19786413"/>
              </p:ext>
            </p:extLst>
          </p:nvPr>
        </p:nvGraphicFramePr>
        <p:xfrm>
          <a:off x="3803650" y="4984668"/>
          <a:ext cx="1752600" cy="914401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752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57201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rgbClr val="002060"/>
                          </a:solidFill>
                          <a:latin typeface="NikoshBAN" pitchFamily="2" charset="0"/>
                          <a:cs typeface="NikoshBAN" pitchFamily="2" charset="0"/>
                        </a:rPr>
                        <a:t>4</a:t>
                      </a:r>
                      <a:r>
                        <a:rPr lang="bn-BD" sz="2400" dirty="0">
                          <a:solidFill>
                            <a:srgbClr val="002060"/>
                          </a:solidFill>
                          <a:latin typeface="NikoshBAN" pitchFamily="2" charset="0"/>
                          <a:cs typeface="NikoshBAN" pitchFamily="2" charset="0"/>
                        </a:rPr>
                        <a:t>০০০</a:t>
                      </a:r>
                      <a:r>
                        <a:rPr lang="en-US" sz="2400" dirty="0">
                          <a:solidFill>
                            <a:srgbClr val="002060"/>
                          </a:solidFill>
                          <a:latin typeface="NikoshBAN" pitchFamily="2" charset="0"/>
                          <a:cs typeface="NikoshBAN" pitchFamily="2" charset="0"/>
                        </a:rPr>
                        <a:t> </a:t>
                      </a:r>
                      <a:r>
                        <a:rPr lang="en-US" sz="2400" dirty="0">
                          <a:solidFill>
                            <a:srgbClr val="002060"/>
                          </a:solidFill>
                          <a:latin typeface="+mj-lt"/>
                          <a:cs typeface="NikoshBAN" pitchFamily="2" charset="0"/>
                        </a:rPr>
                        <a:t>x</a:t>
                      </a:r>
                      <a:r>
                        <a:rPr lang="en-US" sz="2400" dirty="0">
                          <a:solidFill>
                            <a:srgbClr val="002060"/>
                          </a:solidFill>
                          <a:latin typeface="NikoshBAN" pitchFamily="2" charset="0"/>
                          <a:cs typeface="NikoshBAN" pitchFamily="2" charset="0"/>
                        </a:rPr>
                        <a:t> 10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57199">
                <a:tc>
                  <a:txBody>
                    <a:bodyPr/>
                    <a:lstStyle/>
                    <a:p>
                      <a:pPr algn="ctr"/>
                      <a:r>
                        <a:rPr lang="bn-BD" sz="2400" dirty="0">
                          <a:solidFill>
                            <a:srgbClr val="002060"/>
                          </a:solidFill>
                          <a:latin typeface="NikoshBAN" pitchFamily="2" charset="0"/>
                          <a:cs typeface="NikoshBAN" pitchFamily="2" charset="0"/>
                        </a:rPr>
                        <a:t>৪</a:t>
                      </a:r>
                      <a:endParaRPr lang="en-US" sz="2400" dirty="0">
                        <a:solidFill>
                          <a:srgbClr val="002060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16" name="TextBox 15"/>
          <p:cNvSpPr txBox="1"/>
          <p:nvPr/>
        </p:nvSpPr>
        <p:spPr>
          <a:xfrm>
            <a:off x="3803650" y="5981944"/>
            <a:ext cx="28257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=</a:t>
            </a:r>
            <a:r>
              <a:rPr lang="en-US" sz="32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100</a:t>
            </a:r>
            <a:r>
              <a:rPr lang="bn-BD" sz="32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০০ টাকা</a:t>
            </a:r>
            <a:endParaRPr lang="en-US" sz="3200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  <p:graphicFrame>
        <p:nvGraphicFramePr>
          <p:cNvPr id="1036" name="Object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49992502"/>
              </p:ext>
            </p:extLst>
          </p:nvPr>
        </p:nvGraphicFramePr>
        <p:xfrm>
          <a:off x="223911" y="4215822"/>
          <a:ext cx="533400" cy="533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38" name="Equation" r:id="rId7" imgW="139680" imgH="126720" progId="Equation.3">
                  <p:embed/>
                </p:oleObj>
              </mc:Choice>
              <mc:Fallback>
                <p:oleObj name="Equation" r:id="rId7" imgW="139680" imgH="126720" progId="Equation.3">
                  <p:embed/>
                  <p:pic>
                    <p:nvPicPr>
                      <p:cNvPr id="0" name="Picture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3911" y="4215822"/>
                        <a:ext cx="533400" cy="53340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3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0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0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0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5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4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9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04800" y="2936369"/>
            <a:ext cx="8610600" cy="3354765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endParaRPr lang="bn-IN" sz="3600" dirty="0">
              <a:solidFill>
                <a:schemeClr val="accent4">
                  <a:lumMod val="50000"/>
                </a:schemeClr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bn-BD" sz="3600" dirty="0">
                <a:solidFill>
                  <a:schemeClr val="accent4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১। ৫০কেজি চিনির দাম ১৪৭৫ টাকা হলে, ৬৩ কেজি চিনির দাম কত?</a:t>
            </a:r>
          </a:p>
          <a:p>
            <a:r>
              <a:rPr lang="bn-BD" sz="3600" dirty="0">
                <a:solidFill>
                  <a:schemeClr val="accent4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২। ৫০০০ ইট তৈরি করতে ৪২ জন শ্রমিকের ৩০ দিন লাগে। ঐ ইট করতে ১৮ জন শ্রমিকের কত দিন লাগবে?</a:t>
            </a:r>
          </a:p>
          <a:p>
            <a:endParaRPr lang="en-US" sz="3200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E53B8177-7A1B-4A58-8DED-401F51131977}"/>
              </a:ext>
            </a:extLst>
          </p:cNvPr>
          <p:cNvSpPr/>
          <p:nvPr/>
        </p:nvSpPr>
        <p:spPr>
          <a:xfrm>
            <a:off x="6535249" y="1936473"/>
            <a:ext cx="2140330" cy="584775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none">
            <a:spAutoFit/>
          </a:bodyPr>
          <a:lstStyle/>
          <a:p>
            <a:r>
              <a:rPr lang="bn-IN" sz="32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সময়ঃ ৮ মিনিট</a:t>
            </a:r>
            <a:endParaRPr lang="en-US" sz="3200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Scroll: Horizontal 4">
            <a:extLst>
              <a:ext uri="{FF2B5EF4-FFF2-40B4-BE49-F238E27FC236}">
                <a16:creationId xmlns:a16="http://schemas.microsoft.com/office/drawing/2014/main" id="{1D9699A0-72C4-42BC-854C-561EB46084D8}"/>
              </a:ext>
            </a:extLst>
          </p:cNvPr>
          <p:cNvSpPr/>
          <p:nvPr/>
        </p:nvSpPr>
        <p:spPr>
          <a:xfrm>
            <a:off x="2181155" y="152400"/>
            <a:ext cx="4343400" cy="1642872"/>
          </a:xfrm>
          <a:prstGeom prst="horizontalScrol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80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দলীয় কাজ</a:t>
            </a: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2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90500" y="2133600"/>
            <a:ext cx="8763000" cy="3970318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endParaRPr lang="bn-IN" sz="3600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  <a:p>
            <a:pPr>
              <a:buFont typeface="Wingdings" pitchFamily="2" charset="2"/>
              <a:buChar char="v"/>
            </a:pPr>
            <a:r>
              <a:rPr lang="bn-BD" sz="36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১ ডজন </a:t>
            </a:r>
            <a:r>
              <a:rPr lang="bn-IN" sz="36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ডিমের</a:t>
            </a:r>
            <a:r>
              <a:rPr lang="bn-BD" sz="36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দাম </a:t>
            </a:r>
            <a:r>
              <a:rPr lang="bn-IN" sz="36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১০৮</a:t>
            </a:r>
            <a:r>
              <a:rPr lang="bn-BD" sz="36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টাকা, ১ টি </a:t>
            </a:r>
            <a:r>
              <a:rPr lang="bn-IN" sz="36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ডিমের</a:t>
            </a:r>
            <a:r>
              <a:rPr lang="bn-BD" sz="36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দাম কত?</a:t>
            </a:r>
          </a:p>
          <a:p>
            <a:pPr>
              <a:buFont typeface="Wingdings" pitchFamily="2" charset="2"/>
              <a:buChar char="v"/>
            </a:pPr>
            <a:r>
              <a:rPr lang="bn-BD" sz="36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IN" sz="36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২০ জন শ্রমিক একটি পুকুর ১৫ দিনে খনন করতে পারে। কতজন শ্রমিক ২৫ দিনে পুকুরটি খনন করতে পারবে</a:t>
            </a:r>
            <a:r>
              <a:rPr lang="bn-BD" sz="36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?</a:t>
            </a:r>
          </a:p>
          <a:p>
            <a:pPr>
              <a:buFont typeface="Wingdings" pitchFamily="2" charset="2"/>
              <a:buChar char="v"/>
            </a:pPr>
            <a:r>
              <a:rPr lang="bn-BD" sz="36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IN" sz="36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একটি ছাত্রাবাসে ৫০ জন ছাত্রের ৪ দিনের খাদ্য মজুদ আছে। ঐ খাদ্যে ৩০ জন ছাত্রের কতদিন চলবে</a:t>
            </a:r>
            <a:r>
              <a:rPr lang="bn-BD" sz="36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?</a:t>
            </a:r>
            <a:endParaRPr lang="bn-IN" sz="3600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  <a:p>
            <a:pPr>
              <a:buFont typeface="Wingdings" pitchFamily="2" charset="2"/>
              <a:buChar char="v"/>
            </a:pPr>
            <a:endParaRPr lang="en-US" sz="3600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Scroll: Horizontal 2">
            <a:extLst>
              <a:ext uri="{FF2B5EF4-FFF2-40B4-BE49-F238E27FC236}">
                <a16:creationId xmlns:a16="http://schemas.microsoft.com/office/drawing/2014/main" id="{E3757969-143F-459B-8021-5364E764F15F}"/>
              </a:ext>
            </a:extLst>
          </p:cNvPr>
          <p:cNvSpPr/>
          <p:nvPr/>
        </p:nvSpPr>
        <p:spPr>
          <a:xfrm>
            <a:off x="2362200" y="228600"/>
            <a:ext cx="4419600" cy="1719072"/>
          </a:xfrm>
          <a:prstGeom prst="horizontalScrol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80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মূল্যায়ন</a:t>
            </a:r>
            <a:endParaRPr lang="en-US" sz="8000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52400" y="2133600"/>
            <a:ext cx="8839200" cy="2123658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just">
              <a:buFont typeface="Wingdings" pitchFamily="2" charset="2"/>
              <a:buChar char="v"/>
            </a:pPr>
            <a:r>
              <a:rPr lang="en-US" sz="4400" dirty="0">
                <a:solidFill>
                  <a:schemeClr val="accent4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4400" dirty="0">
                <a:solidFill>
                  <a:schemeClr val="accent4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৪ জন পুরুষ বা ৮ জন</a:t>
            </a:r>
            <a:r>
              <a:rPr lang="en-US" sz="4400" dirty="0">
                <a:solidFill>
                  <a:schemeClr val="accent4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IN" sz="4400" dirty="0">
                <a:solidFill>
                  <a:schemeClr val="accent4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বালক</a:t>
            </a:r>
            <a:r>
              <a:rPr lang="bn-BD" sz="4400" dirty="0">
                <a:solidFill>
                  <a:schemeClr val="accent4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 একটি কাজ ১</a:t>
            </a:r>
            <a:r>
              <a:rPr lang="bn-IN" sz="4400" dirty="0">
                <a:solidFill>
                  <a:schemeClr val="accent4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২</a:t>
            </a:r>
            <a:r>
              <a:rPr lang="bn-BD" sz="4400" dirty="0">
                <a:solidFill>
                  <a:schemeClr val="accent4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 দিনে করতে পারে। </a:t>
            </a:r>
            <a:r>
              <a:rPr lang="bn-IN" sz="4400" dirty="0">
                <a:solidFill>
                  <a:schemeClr val="accent4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৮ </a:t>
            </a:r>
            <a:r>
              <a:rPr lang="bn-BD" sz="4400" dirty="0">
                <a:solidFill>
                  <a:schemeClr val="accent4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জন পুরুষ ও ১</a:t>
            </a:r>
            <a:r>
              <a:rPr lang="bn-IN" sz="4400" dirty="0">
                <a:solidFill>
                  <a:schemeClr val="accent4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৮</a:t>
            </a:r>
            <a:r>
              <a:rPr lang="bn-BD" sz="4400" dirty="0">
                <a:solidFill>
                  <a:schemeClr val="accent4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 জন </a:t>
            </a:r>
            <a:r>
              <a:rPr lang="bn-IN" sz="4400" dirty="0">
                <a:solidFill>
                  <a:schemeClr val="accent4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বালক</a:t>
            </a:r>
            <a:r>
              <a:rPr lang="bn-BD" sz="4400" dirty="0">
                <a:solidFill>
                  <a:schemeClr val="accent4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 ঐ কাজটি কত দিনে করতে পারবে?</a:t>
            </a:r>
            <a:endParaRPr lang="en-US" sz="4400" dirty="0">
              <a:solidFill>
                <a:schemeClr val="accent4">
                  <a:lumMod val="50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Scroll: Horizontal 3">
            <a:extLst>
              <a:ext uri="{FF2B5EF4-FFF2-40B4-BE49-F238E27FC236}">
                <a16:creationId xmlns:a16="http://schemas.microsoft.com/office/drawing/2014/main" id="{F66425AB-1E9E-418E-8526-BB4775E86004}"/>
              </a:ext>
            </a:extLst>
          </p:cNvPr>
          <p:cNvSpPr/>
          <p:nvPr/>
        </p:nvSpPr>
        <p:spPr>
          <a:xfrm>
            <a:off x="2286000" y="152400"/>
            <a:ext cx="4572000" cy="1566672"/>
          </a:xfrm>
          <a:prstGeom prst="horizontalScrol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80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বাড়ির কাজ</a:t>
            </a:r>
            <a:endParaRPr lang="en-US" sz="8000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FB30C02F-DDDE-4843-94CB-4A1482FC72C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1600200"/>
            <a:ext cx="8001000" cy="44958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8FD9225-225E-4797-8ED6-1A1F03E95D67}"/>
              </a:ext>
            </a:extLst>
          </p:cNvPr>
          <p:cNvSpPr txBox="1"/>
          <p:nvPr/>
        </p:nvSpPr>
        <p:spPr>
          <a:xfrm>
            <a:off x="3200400" y="6096000"/>
            <a:ext cx="2978701" cy="646331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bn-IN" sz="3600" dirty="0">
                <a:solidFill>
                  <a:schemeClr val="accent4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সকলে ভালো থেকো</a:t>
            </a:r>
            <a:endParaRPr lang="en-US" sz="3600" dirty="0">
              <a:solidFill>
                <a:schemeClr val="accent4">
                  <a:lumMod val="50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Scroll: Horizontal 2">
            <a:extLst>
              <a:ext uri="{FF2B5EF4-FFF2-40B4-BE49-F238E27FC236}">
                <a16:creationId xmlns:a16="http://schemas.microsoft.com/office/drawing/2014/main" id="{E4B2694E-C2F3-4052-89C3-EF4A54EDFE27}"/>
              </a:ext>
            </a:extLst>
          </p:cNvPr>
          <p:cNvSpPr/>
          <p:nvPr/>
        </p:nvSpPr>
        <p:spPr>
          <a:xfrm>
            <a:off x="2133600" y="0"/>
            <a:ext cx="4876800" cy="1600200"/>
          </a:xfrm>
          <a:prstGeom prst="horizontalScrol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80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ধন্যবাদ</a:t>
            </a:r>
            <a:endParaRPr lang="en-US" sz="8000" dirty="0"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elestial">
  <a:themeElements>
    <a:clrScheme name="Celestial">
      <a:dk1>
        <a:sysClr val="windowText" lastClr="000000"/>
      </a:dk1>
      <a:lt1>
        <a:sysClr val="window" lastClr="FFFFFF"/>
      </a:lt1>
      <a:dk2>
        <a:srgbClr val="16476F"/>
      </a:dk2>
      <a:lt2>
        <a:srgbClr val="EBEBEB"/>
      </a:lt2>
      <a:accent1>
        <a:srgbClr val="E5B458"/>
      </a:accent1>
      <a:accent2>
        <a:srgbClr val="F77754"/>
      </a:accent2>
      <a:accent3>
        <a:srgbClr val="D8507E"/>
      </a:accent3>
      <a:accent4>
        <a:srgbClr val="BC70EE"/>
      </a:accent4>
      <a:accent5>
        <a:srgbClr val="3CA2E2"/>
      </a:accent5>
      <a:accent6>
        <a:srgbClr val="91BF77"/>
      </a:accent6>
      <a:hlink>
        <a:srgbClr val="71DDAB"/>
      </a:hlink>
      <a:folHlink>
        <a:srgbClr val="A6E4C7"/>
      </a:folHlink>
    </a:clrScheme>
    <a:fontScheme name="Celestial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elestial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lumMod val="110000"/>
              </a:schemeClr>
            </a:gs>
            <a:gs pos="100000">
              <a:schemeClr val="phClr">
                <a:tint val="82000"/>
                <a:alpha val="74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00000"/>
              </a:schemeClr>
            </a:gs>
            <a:gs pos="100000">
              <a:schemeClr val="phClr">
                <a:shade val="88000"/>
                <a:lumMod val="88000"/>
              </a:schemeClr>
            </a:gs>
          </a:gsLst>
          <a:lin ang="5400000" scaled="1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5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127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shade val="96000"/>
                <a:hueMod val="100000"/>
                <a:satMod val="180000"/>
                <a:lumMod val="110000"/>
              </a:schemeClr>
            </a:gs>
            <a:gs pos="100000">
              <a:schemeClr val="phClr">
                <a:shade val="96000"/>
                <a:satMod val="160000"/>
                <a:lumMod val="100000"/>
              </a:schemeClr>
            </a:gs>
          </a:gsLst>
          <a:lin ang="4740000" scaled="1"/>
        </a:gradFill>
        <a:blipFill>
          <a:blip xmlns:r="http://schemas.openxmlformats.org/officeDocument/2006/relationships" r:embed="rId1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elestial" id="{C4BB2A3D-0E93-4C5F-B0D2-9D3FCE089CC5}" vid="{B36E0D05-787B-4C61-8268-2D6C1FBEDA3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Celestial</Template>
  <TotalTime>735</TotalTime>
  <Words>310</Words>
  <Application>Microsoft Office PowerPoint</Application>
  <PresentationFormat>On-screen Show (4:3)</PresentationFormat>
  <Paragraphs>54</Paragraphs>
  <Slides>16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4" baseType="lpstr">
      <vt:lpstr>Arial</vt:lpstr>
      <vt:lpstr>Calibri</vt:lpstr>
      <vt:lpstr>Calibri Light</vt:lpstr>
      <vt:lpstr>NikoshBAN</vt:lpstr>
      <vt:lpstr>Times New Roman</vt:lpstr>
      <vt:lpstr>Wingdings</vt:lpstr>
      <vt:lpstr>Celestial</vt:lpstr>
      <vt:lpstr>Equation</vt:lpstr>
      <vt:lpstr>PowerPoint Presentation</vt:lpstr>
      <vt:lpstr>পিযুষ কান্তি সরকার  সহকারী শিক্ষক  বেতাগা ইউনাইটেড মডেল মাধ্যমিক বিদ্যালয় বেতাগা, ফকিরহাট, বাগেরহাট।  </vt:lpstr>
      <vt:lpstr> শ্রেণীঃ সপ্তম বিষয়ঃ গণিত অধ্যায়ঃ তৃতীয় (ঐকিক নিয়ম)</vt:lpstr>
      <vt:lpstr>PowerPoint Presentation</vt:lpstr>
      <vt:lpstr>  = ?</vt:lpstr>
      <vt:lpstr>PowerPoint Presentation</vt:lpstr>
      <vt:lpstr>আমরা যে নিয়মে কলা ও আমের দাম বের করলাম এই নিয়মের নাম কি?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/>
  <cp:lastModifiedBy>Pijush Sarkar</cp:lastModifiedBy>
  <cp:revision>113</cp:revision>
  <dcterms:created xsi:type="dcterms:W3CDTF">2006-08-16T00:00:00Z</dcterms:created>
  <dcterms:modified xsi:type="dcterms:W3CDTF">2019-10-14T02:04:13Z</dcterms:modified>
</cp:coreProperties>
</file>