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82" r:id="rId2"/>
    <p:sldId id="261" r:id="rId3"/>
    <p:sldId id="275" r:id="rId4"/>
    <p:sldId id="276" r:id="rId5"/>
    <p:sldId id="277" r:id="rId6"/>
    <p:sldId id="257" r:id="rId7"/>
    <p:sldId id="272" r:id="rId8"/>
    <p:sldId id="258" r:id="rId9"/>
    <p:sldId id="259" r:id="rId10"/>
    <p:sldId id="262" r:id="rId11"/>
    <p:sldId id="263" r:id="rId12"/>
    <p:sldId id="264" r:id="rId13"/>
    <p:sldId id="265" r:id="rId14"/>
    <p:sldId id="266" r:id="rId15"/>
    <p:sldId id="267" r:id="rId16"/>
    <p:sldId id="274" r:id="rId17"/>
    <p:sldId id="268" r:id="rId18"/>
    <p:sldId id="269" r:id="rId19"/>
    <p:sldId id="280" r:id="rId20"/>
    <p:sldId id="270" r:id="rId21"/>
    <p:sldId id="281" r:id="rId22"/>
    <p:sldId id="278" r:id="rId23"/>
    <p:sldId id="27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2CC05F-4554-4ACF-8DE1-A7F8D2F9808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5B2AA-F0AC-49DE-9366-4AFFCD661A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399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5B2AA-F0AC-49DE-9366-4AFFCD661A4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990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9F24A-1A57-4EAE-AAB3-86181F430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72CC7C-89BF-4110-B00E-84A5F5FE9B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1EEA8-AF23-466B-AE67-2E874DB71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835-D353-4E65-9C57-2201F6D4034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6096B-5FAA-4B4A-A5ED-087757088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378C-BF13-4DBE-BDF6-BA52060FD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6F1E-E71B-4C62-A19E-A5A58AC25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80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9421-20EF-40A5-AD84-44A3948FD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3767B-28C5-4707-8421-DCB5E1F36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73B36-6DB2-4F28-A55C-4F10773C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835-D353-4E65-9C57-2201F6D4034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E3C74-37D2-4810-8E6E-58A235D00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7A2AA-4EDF-426A-B6B1-E2A395878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6F1E-E71B-4C62-A19E-A5A58AC25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91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D8E35-E554-4CE9-A6DA-78EA9D656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90A9C-E1AD-4FC9-AD13-1073129AD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C7A72-B1F1-4034-B539-0B4C1415C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835-D353-4E65-9C57-2201F6D4034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B9024-0952-4029-89B0-879AB2426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2BF9F-EA52-428D-81F4-C9FFD17D1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6F1E-E71B-4C62-A19E-A5A58AC25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48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6A0EE-3521-4F5D-8863-5760412CF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BAC9F-5022-48E8-AC5E-27CB227125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B16DAC-023B-40E5-80EA-9B01B0E74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D329E-47D8-4A7E-BA42-5AB42B5D1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835-D353-4E65-9C57-2201F6D4034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BC7B46-C4ED-4BB2-BEBF-91A21565F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E3443E-5AEF-48F9-A706-28D477DB8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6F1E-E71B-4C62-A19E-A5A58AC25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3506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63BF4-27F0-4BB9-9AB7-4EA797F91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0F70A1-538B-4DC2-9216-901670500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EE4136-5965-45CA-A33E-A8D4E20927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0E6D7E-9DFE-4C66-8878-320AF1BA75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0C69CC-85E1-418F-823C-FC6FAE685B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C2A061-27BA-43C6-935E-4BF00C18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835-D353-4E65-9C57-2201F6D4034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FB9847-408A-4F25-85A5-25899722E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6C021E-5E5A-40E6-868A-729CF133D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6F1E-E71B-4C62-A19E-A5A58AC25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5985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21B9E-B848-418E-9025-F6F4AE3C5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E95CE8-F79D-4BED-B800-208FE5A8F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835-D353-4E65-9C57-2201F6D4034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997491-A88C-41EF-B35E-2E0A68ED4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03B65A-847A-4205-9290-8440B4071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6F1E-E71B-4C62-A19E-A5A58AC25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728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6A20B8-79AB-4E3E-A99E-540C8002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835-D353-4E65-9C57-2201F6D4034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C921F0-2F37-4371-8A96-0CF2B30DE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13D537-6202-4322-A998-9E7B4E9FF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6F1E-E71B-4C62-A19E-A5A58AC25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004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F0A1A-4885-4D5B-A59B-D8C35B33C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3025C-2CDC-40BD-8DE5-872F78567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F15B8-205E-40C6-9B20-3339845C50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2ED11A-FD7F-428F-A1A0-09FD62AA6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835-D353-4E65-9C57-2201F6D4034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4F4B15-4203-4A02-93B6-87C25FD29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C8808F-6A7A-4756-85FA-F2BA17DAB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6F1E-E71B-4C62-A19E-A5A58AC25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9300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29494-8668-454D-8710-8DCAB091E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788EC3-D8B4-4491-B71C-60759F1193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8F397B-3155-4B91-A998-6F9702D018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1E76F6-23B1-4355-A6F7-3C75BA411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835-D353-4E65-9C57-2201F6D4034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C74F37-B31E-4F7B-8AFD-0CE52A934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B2DEFE-295B-48FC-9F2A-7F9D4DF8A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6F1E-E71B-4C62-A19E-A5A58AC25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478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545BA-0CA5-4187-A7C8-0F20EF808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E95BD-B91D-4ED3-A9B0-5C54384043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83D477-8BBD-4437-9B1B-15DDE6437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835-D353-4E65-9C57-2201F6D4034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07B46-45DE-4963-BE4F-399661979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9EB9C-BD5D-4DDD-AAC5-5BE06CD33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6F1E-E71B-4C62-A19E-A5A58AC25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74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749161-63C9-4614-8687-71DD21ADB5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AED3B4-5403-408B-A873-000A9F0DF3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7A243-A30C-44CC-9A28-4636A800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835-D353-4E65-9C57-2201F6D4034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44650-A96E-4E57-A8A0-646BF8C6F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0762A-20C0-4F0C-A19A-2AED8986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6F1E-E71B-4C62-A19E-A5A58AC25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399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48FB38-0A6D-4F91-B352-4773DD68B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59BE38-A5B7-4DA4-BBA8-E65B58021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5E3F0-47EA-4A2B-95D8-55683E9CDF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96835-D353-4E65-9C57-2201F6D4034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42748-FD4B-495E-9A8D-0D84DE932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96189D-62ED-43E8-80CC-3C8DF6A30D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C6F1E-E71B-4C62-A19E-A5A58AC25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51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tm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7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openxmlformats.org/officeDocument/2006/relationships/image" Target="../media/image5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88FC80-112D-472C-9627-B89924FE0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813194" y="-2541447"/>
            <a:ext cx="6570301" cy="11943471"/>
          </a:xfrm>
          <a:prstGeom prst="rect">
            <a:avLst/>
          </a:prstGeom>
        </p:spPr>
      </p:pic>
      <p:sp>
        <p:nvSpPr>
          <p:cNvPr id="4" name="Frame 3">
            <a:extLst>
              <a:ext uri="{FF2B5EF4-FFF2-40B4-BE49-F238E27FC236}">
                <a16:creationId xmlns:a16="http://schemas.microsoft.com/office/drawing/2014/main" id="{72E35BCE-DF0B-4343-AA77-EA207B47172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201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"/>
    </mc:Choice>
    <mc:Fallback xmlns="">
      <p:transition spd="slow" advTm="22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D9B1BCFD-26C6-4D14-847D-2C2B23C98D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7C86E4E-E16B-4393-ABCC-111C1C7547A9}"/>
              </a:ext>
            </a:extLst>
          </p:cNvPr>
          <p:cNvSpPr txBox="1"/>
          <p:nvPr/>
        </p:nvSpPr>
        <p:spPr>
          <a:xfrm>
            <a:off x="2261938" y="488879"/>
            <a:ext cx="7555830" cy="1025921"/>
          </a:xfrm>
          <a:prstGeom prst="rect">
            <a:avLst/>
          </a:prstGeom>
          <a:noFill/>
        </p:spPr>
        <p:txBody>
          <a:bodyPr wrap="square" numCol="1" rtlCol="0">
            <a:prstTxWarp prst="textWave2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5867" dirty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bn-IN" sz="5867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ক্লাসে </a:t>
            </a:r>
            <a:r>
              <a:rPr lang="bn-IN" sz="5867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তোমাদেরকে</a:t>
            </a:r>
            <a:endParaRPr lang="en-US" sz="5867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E6167F-CDB3-40AD-BB4A-D8F1DC450FC5}"/>
              </a:ext>
            </a:extLst>
          </p:cNvPr>
          <p:cNvSpPr txBox="1"/>
          <p:nvPr/>
        </p:nvSpPr>
        <p:spPr>
          <a:xfrm>
            <a:off x="3090985" y="2844368"/>
            <a:ext cx="3759200" cy="173368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10666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</a:t>
            </a:r>
            <a:r>
              <a:rPr lang="bn-IN" sz="10666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IN" sz="10666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bn-IN" sz="10666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bn-IN" sz="10666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0666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AF86DA-D73B-4246-9A3A-BFC46C6D1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163" y="2190050"/>
            <a:ext cx="4295450" cy="4295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9478">
        <p15:prstTrans prst="curtains"/>
      </p:transition>
    </mc:Choice>
    <mc:Fallback xmlns="">
      <p:transition spd="slow" advTm="394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365206" y="674230"/>
            <a:ext cx="5181600" cy="5448280"/>
            <a:chOff x="4809122" y="-64658"/>
            <a:chExt cx="5181600" cy="5448280"/>
          </a:xfrm>
        </p:grpSpPr>
        <p:sp>
          <p:nvSpPr>
            <p:cNvPr id="4" name="TextBox 3"/>
            <p:cNvSpPr txBox="1"/>
            <p:nvPr/>
          </p:nvSpPr>
          <p:spPr>
            <a:xfrm>
              <a:off x="4809122" y="3629296"/>
              <a:ext cx="5181600" cy="175432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prstDash val="lgDashDotDot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bn-BD" sz="3600" dirty="0">
                  <a:latin typeface="NikoshBAN" pitchFamily="2" charset="0"/>
                  <a:cs typeface="NikoshBAN" pitchFamily="2" charset="0"/>
                </a:rPr>
                <a:t>বিষয়ঃ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বাংলাদেশ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বিশ্বপরিচয়</a:t>
              </a:r>
              <a:endParaRPr lang="bn-BD" sz="3600" dirty="0">
                <a:latin typeface="NikoshBAN" pitchFamily="2" charset="0"/>
                <a:cs typeface="NikoshBAN" pitchFamily="2" charset="0"/>
              </a:endParaRPr>
            </a:p>
            <a:p>
              <a:r>
                <a:rPr lang="bn-BD" sz="3600" dirty="0">
                  <a:latin typeface="NikoshBAN" pitchFamily="2" charset="0"/>
                  <a:cs typeface="NikoshBAN" pitchFamily="2" charset="0"/>
                </a:rPr>
                <a:t>শ্রে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ণিঃ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পঞ্চম</a:t>
              </a:r>
              <a:r>
                <a:rPr lang="bn-BD" sz="3600" dirty="0">
                  <a:latin typeface="NikoshBAN" pitchFamily="2" charset="0"/>
                  <a:cs typeface="NikoshBAN" pitchFamily="2" charset="0"/>
                </a:rPr>
                <a:t> 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  <a:p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সময়ঃ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৪০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মিনিট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2" name="Picture 2" descr="C:\Users\Rahim\Documents\20170203_125141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5390" y="-64658"/>
              <a:ext cx="1981200" cy="2672316"/>
            </a:xfrm>
            <a:prstGeom prst="rect">
              <a:avLst/>
            </a:prstGeom>
            <a:noFill/>
          </p:spPr>
        </p:pic>
      </p:grpSp>
      <p:sp>
        <p:nvSpPr>
          <p:cNvPr id="8" name="TextBox 5">
            <a:extLst>
              <a:ext uri="{FF2B5EF4-FFF2-40B4-BE49-F238E27FC236}">
                <a16:creationId xmlns:a16="http://schemas.microsoft.com/office/drawing/2014/main" id="{D32F164C-4EF8-4D3E-8D61-74004DB7E3FB}"/>
              </a:ext>
            </a:extLst>
          </p:cNvPr>
          <p:cNvSpPr txBox="1"/>
          <p:nvPr/>
        </p:nvSpPr>
        <p:spPr>
          <a:xfrm>
            <a:off x="743449" y="3429000"/>
            <a:ext cx="5181600" cy="2862322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ঃ 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আ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ব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ু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ল 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ল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ম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শিক্ষক</a:t>
            </a:r>
          </a:p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শাহাপুর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সরকারি প্রাথমিক বিদ্যালয়</a:t>
            </a:r>
          </a:p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বানিয়াচং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,হবিগঞ্জ।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মোবাইলঃ ০১৭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৫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০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৯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৭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১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FCDDB7-A1CB-4DE1-BD8F-EC58F8C4A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7955" y="375158"/>
            <a:ext cx="2628900" cy="2914650"/>
          </a:xfrm>
          <a:prstGeom prst="rect">
            <a:avLst/>
          </a:prstGeom>
        </p:spPr>
      </p:pic>
      <p:sp>
        <p:nvSpPr>
          <p:cNvPr id="11" name="Frame 10">
            <a:extLst>
              <a:ext uri="{FF2B5EF4-FFF2-40B4-BE49-F238E27FC236}">
                <a16:creationId xmlns:a16="http://schemas.microsoft.com/office/drawing/2014/main" id="{AA33414B-DCF9-475C-A7F2-E4DA2FEEF3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3C9206-6246-42D3-B281-C780A34BC03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7714" y="942078"/>
            <a:ext cx="1610817" cy="21045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ee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00690" y="3028982"/>
            <a:ext cx="2060857" cy="21968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indssex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355" r="51613" b="14110"/>
          <a:stretch>
            <a:fillRect/>
          </a:stretch>
        </p:blipFill>
        <p:spPr>
          <a:xfrm>
            <a:off x="6248400" y="383628"/>
            <a:ext cx="2286000" cy="1933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2895600" y="2514600"/>
            <a:ext cx="2286000" cy="400110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NikoshBAN" pitchFamily="2" charset="0"/>
                <a:cs typeface="NikoshBAN" pitchFamily="2" charset="0"/>
              </a:rPr>
              <a:t>United Nations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48400" y="5410202"/>
            <a:ext cx="2362200" cy="400110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NikoshBAN" pitchFamily="2" charset="0"/>
                <a:cs typeface="NikoshBAN" pitchFamily="2" charset="0"/>
              </a:rPr>
              <a:t>The World Bank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38900" y="2433481"/>
            <a:ext cx="1981200" cy="400110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NikoshBAN" pitchFamily="2" charset="0"/>
                <a:cs typeface="NikoshBAN" pitchFamily="2" charset="0"/>
              </a:rPr>
              <a:t>UNDP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0" y="5394160"/>
            <a:ext cx="1981200" cy="400110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NikoshBAN" pitchFamily="2" charset="0"/>
                <a:cs typeface="NikoshBAN" pitchFamily="2" charset="0"/>
              </a:rPr>
              <a:t>Unicef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7095" y="5922914"/>
            <a:ext cx="11405937" cy="646331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উপরের লোগো গুলো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সংস্থার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তোমরা কী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নাম বলতে পারবে?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3031" y="5944805"/>
            <a:ext cx="11405937" cy="646331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এ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লোগ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ো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গুলো জাতিসংঘ ও এর অধীনস্ত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সংস্থা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র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D6BB1DED-9786-4FFD-978E-CE39D29C9A2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13C93C-D06A-43B0-BA3D-1886C8E902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5600" y="412394"/>
            <a:ext cx="2001253" cy="19338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6FAC09-9D48-4606-9DF0-C600B624F92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5863" y="3175008"/>
            <a:ext cx="1666374" cy="20407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1" grpId="0" animBg="1"/>
      <p:bldP spid="23" grpId="0" animBg="1"/>
      <p:bldP spid="23" grpId="1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76700" y="5867400"/>
            <a:ext cx="403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NikoshBAN" pitchFamily="2" charset="0"/>
                <a:cs typeface="NikoshBAN" pitchFamily="2" charset="0"/>
              </a:rPr>
              <a:t>SAARC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0" y="256674"/>
            <a:ext cx="9144000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নিচের লোগো টি  কোন সংস্থার?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SAARC_Logo.sjjjv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90700" y="838200"/>
            <a:ext cx="8610600" cy="5029200"/>
          </a:xfrm>
          <a:prstGeom prst="rect">
            <a:avLst/>
          </a:prstGeom>
        </p:spPr>
      </p:pic>
      <p:sp>
        <p:nvSpPr>
          <p:cNvPr id="6" name="Frame 5">
            <a:extLst>
              <a:ext uri="{FF2B5EF4-FFF2-40B4-BE49-F238E27FC236}">
                <a16:creationId xmlns:a16="http://schemas.microsoft.com/office/drawing/2014/main" id="{35724319-2ED3-46E0-89B8-24E1D6C187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56725" y="279763"/>
            <a:ext cx="5105400" cy="83099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আমাদের আজকের পাঠ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42B812BF-B126-4E29-95FA-F50E34C9BF7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84E7CF-6B7B-414A-8A60-A4ED573A9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6055" y="1266091"/>
            <a:ext cx="6825239" cy="39248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3FDA323-288E-4E62-A63F-AD624388B879}"/>
              </a:ext>
            </a:extLst>
          </p:cNvPr>
          <p:cNvSpPr/>
          <p:nvPr/>
        </p:nvSpPr>
        <p:spPr>
          <a:xfrm>
            <a:off x="500600" y="1635220"/>
            <a:ext cx="3080824" cy="3163441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9600" b="1" dirty="0">
                <a:ln/>
                <a:solidFill>
                  <a:schemeClr val="accent3"/>
                </a:solidFill>
              </a:rPr>
              <a:t> </a:t>
            </a:r>
            <a:r>
              <a:rPr lang="bn-IN" sz="9600" b="1" dirty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সার্ক</a:t>
            </a:r>
            <a:endParaRPr lang="en-US" sz="9600" b="1" dirty="0">
              <a:ln/>
              <a:solidFill>
                <a:srgbClr val="C00000"/>
              </a:solidFill>
            </a:endParaRPr>
          </a:p>
        </p:txBody>
      </p:sp>
      <p:sp>
        <p:nvSpPr>
          <p:cNvPr id="5" name="Scroll: Horizontal 4">
            <a:extLst>
              <a:ext uri="{FF2B5EF4-FFF2-40B4-BE49-F238E27FC236}">
                <a16:creationId xmlns:a16="http://schemas.microsoft.com/office/drawing/2014/main" id="{985DE1F3-CC43-4BC5-9EEA-D3290C9032F0}"/>
              </a:ext>
            </a:extLst>
          </p:cNvPr>
          <p:cNvSpPr/>
          <p:nvPr/>
        </p:nvSpPr>
        <p:spPr>
          <a:xfrm>
            <a:off x="3553284" y="5076780"/>
            <a:ext cx="7275400" cy="15031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পাঠ শিরোনামঃ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বিশ্ব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পাঠ্যাংশঃ সার্ক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73497" y="3611884"/>
            <a:ext cx="9903654" cy="1323439"/>
          </a:xfrm>
          <a:prstGeom prst="rect">
            <a:avLst/>
          </a:prstGeom>
          <a:noFill/>
          <a:ln w="57150"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১৬.২.১ সার্ক এর সদস্য রাষ্ট্রগুলোর নাম উল্লেখ করতে পারবে</a:t>
            </a:r>
            <a:r>
              <a:rPr lang="bn-IN" sz="40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bn-BD" sz="40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১৬.২.২ সার্ক গঠনের উদ্দেশ্য বলতে পারবে।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id="{88D7B75E-132D-4560-BA28-53727D61603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88EB08-AF81-482C-BD98-B672E30CE18E}"/>
              </a:ext>
            </a:extLst>
          </p:cNvPr>
          <p:cNvSpPr txBox="1"/>
          <p:nvPr/>
        </p:nvSpPr>
        <p:spPr>
          <a:xfrm>
            <a:off x="2967791" y="1105264"/>
            <a:ext cx="5571298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  <a:prstDash val="sysDot"/>
          </a:ln>
          <a:effectLst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0" dirty="0">
                <a:ln w="11430"/>
                <a:gradFill flip="none" rotWithShape="1">
                  <a:gsLst>
                    <a:gs pos="16000">
                      <a:schemeClr val="accent6">
                        <a:lumMod val="50000"/>
                      </a:schemeClr>
                    </a:gs>
                    <a:gs pos="85000">
                      <a:srgbClr val="AC1525"/>
                    </a:gs>
                    <a:gs pos="99000">
                      <a:srgbClr val="FF0000"/>
                    </a:gs>
                    <a:gs pos="0">
                      <a:srgbClr val="FFFF00"/>
                    </a:gs>
                    <a:gs pos="42000">
                      <a:schemeClr val="accent5">
                        <a:lumMod val="5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60007" dist="200025" dir="15000000" sy="30000" kx="-1800000" algn="bl" rotWithShape="0">
                    <a:schemeClr val="accent1">
                      <a:lumMod val="75000"/>
                      <a:alpha val="32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b="1" kern="0" dirty="0">
              <a:ln w="11430"/>
              <a:gradFill flip="none" rotWithShape="1">
                <a:gsLst>
                  <a:gs pos="16000">
                    <a:schemeClr val="accent6">
                      <a:lumMod val="50000"/>
                    </a:schemeClr>
                  </a:gs>
                  <a:gs pos="85000">
                    <a:srgbClr val="AC1525"/>
                  </a:gs>
                  <a:gs pos="99000">
                    <a:srgbClr val="FF0000"/>
                  </a:gs>
                  <a:gs pos="0">
                    <a:srgbClr val="FFFF00"/>
                  </a:gs>
                  <a:gs pos="42000">
                    <a:schemeClr val="accent5">
                      <a:lumMod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60007" dist="200025" dir="15000000" sy="30000" kx="-1800000" algn="bl" rotWithShape="0">
                  <a:schemeClr val="accent1">
                    <a:lumMod val="75000"/>
                    <a:alpha val="32000"/>
                  </a:schemeClr>
                </a:outerShdw>
              </a:effectLst>
              <a:latin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276233-7C1B-4B88-BE37-40637544AE22}"/>
              </a:ext>
            </a:extLst>
          </p:cNvPr>
          <p:cNvSpPr/>
          <p:nvPr/>
        </p:nvSpPr>
        <p:spPr>
          <a:xfrm>
            <a:off x="462569" y="2721114"/>
            <a:ext cx="4360489" cy="707886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wrap="none">
            <a:spAutoFit/>
          </a:bodyPr>
          <a:lstStyle/>
          <a:p>
            <a:r>
              <a:rPr lang="bn-BD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</a:t>
            </a:r>
            <a:r>
              <a:rPr lang="bn-IN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...</a:t>
            </a:r>
            <a:endParaRPr lang="en-US" sz="4000" dirty="0" err="1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1E10C08-0D01-46F0-9B70-3EAC25791DFD}"/>
              </a:ext>
            </a:extLst>
          </p:cNvPr>
          <p:cNvGrpSpPr/>
          <p:nvPr/>
        </p:nvGrpSpPr>
        <p:grpSpPr>
          <a:xfrm>
            <a:off x="4809136" y="2241991"/>
            <a:ext cx="2370810" cy="2374017"/>
            <a:chOff x="4496008" y="2301816"/>
            <a:chExt cx="2556463" cy="2237188"/>
          </a:xfrm>
        </p:grpSpPr>
        <p:pic>
          <p:nvPicPr>
            <p:cNvPr id="65" name="Picture 64" descr="SAARC_Logo.sjjjvg.png">
              <a:extLst>
                <a:ext uri="{FF2B5EF4-FFF2-40B4-BE49-F238E27FC236}">
                  <a16:creationId xmlns:a16="http://schemas.microsoft.com/office/drawing/2014/main" id="{69CA024F-FF48-4D5D-88AC-7C3A98431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496008" y="2301816"/>
              <a:ext cx="2556462" cy="1467017"/>
            </a:xfrm>
            <a:prstGeom prst="rect">
              <a:avLst/>
            </a:prstGeom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0EE2614-5AFB-4528-B9C2-D97378D6424D}"/>
                </a:ext>
              </a:extLst>
            </p:cNvPr>
            <p:cNvSpPr txBox="1"/>
            <p:nvPr/>
          </p:nvSpPr>
          <p:spPr>
            <a:xfrm>
              <a:off x="4496009" y="3892673"/>
              <a:ext cx="25564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atin typeface="NikoshBAN" pitchFamily="2" charset="0"/>
                  <a:cs typeface="NikoshBAN" pitchFamily="2" charset="0"/>
                </a:rPr>
                <a:t>SAARC</a:t>
              </a: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5232541" y="2502306"/>
            <a:ext cx="1524000" cy="1371600"/>
            <a:chOff x="6629400" y="2667000"/>
            <a:chExt cx="1524000" cy="1371600"/>
          </a:xfrm>
        </p:grpSpPr>
        <p:sp>
          <p:nvSpPr>
            <p:cNvPr id="37" name="Oval 6"/>
            <p:cNvSpPr/>
            <p:nvPr/>
          </p:nvSpPr>
          <p:spPr>
            <a:xfrm>
              <a:off x="6629400" y="2667000"/>
              <a:ext cx="1524000" cy="1371600"/>
            </a:xfrm>
            <a:prstGeom prst="ellips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dirty="0">
                  <a:solidFill>
                    <a:schemeClr val="tx2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নেপাল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38" name="Picture 37" descr="C:\Users\Rahim\Downloads\zzzzzz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0400" y="2819400"/>
              <a:ext cx="838200" cy="381000"/>
            </a:xfrm>
            <a:prstGeom prst="rect">
              <a:avLst/>
            </a:prstGeom>
            <a:noFill/>
          </p:spPr>
        </p:pic>
      </p:grpSp>
      <p:grpSp>
        <p:nvGrpSpPr>
          <p:cNvPr id="51" name="Group 32"/>
          <p:cNvGrpSpPr/>
          <p:nvPr/>
        </p:nvGrpSpPr>
        <p:grpSpPr>
          <a:xfrm>
            <a:off x="5274796" y="2540566"/>
            <a:ext cx="1524000" cy="1371600"/>
            <a:chOff x="2362200" y="4724400"/>
            <a:chExt cx="1524000" cy="1371600"/>
          </a:xfrm>
        </p:grpSpPr>
        <p:sp>
          <p:nvSpPr>
            <p:cNvPr id="52" name="Oval 4"/>
            <p:cNvSpPr/>
            <p:nvPr/>
          </p:nvSpPr>
          <p:spPr>
            <a:xfrm>
              <a:off x="2362200" y="4724400"/>
              <a:ext cx="1524000" cy="1371600"/>
            </a:xfrm>
            <a:prstGeom prst="ellips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dirty="0">
                  <a:solidFill>
                    <a:schemeClr val="tx2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পাকিস্তান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53" name="Picture 22" descr="C:\Users\Rahim\Downloads\zzzzzz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3200" y="4870937"/>
              <a:ext cx="838200" cy="386862"/>
            </a:xfrm>
            <a:prstGeom prst="rect">
              <a:avLst/>
            </a:prstGeom>
            <a:noFill/>
          </p:spPr>
        </p:pic>
      </p:grpSp>
      <p:grpSp>
        <p:nvGrpSpPr>
          <p:cNvPr id="56" name="Group 28"/>
          <p:cNvGrpSpPr/>
          <p:nvPr/>
        </p:nvGrpSpPr>
        <p:grpSpPr>
          <a:xfrm>
            <a:off x="5253668" y="2433195"/>
            <a:ext cx="1524000" cy="1509821"/>
            <a:chOff x="5163715" y="-1887968"/>
            <a:chExt cx="1524000" cy="1446143"/>
          </a:xfrm>
        </p:grpSpPr>
        <p:sp>
          <p:nvSpPr>
            <p:cNvPr id="57" name="Oval 8"/>
            <p:cNvSpPr/>
            <p:nvPr/>
          </p:nvSpPr>
          <p:spPr>
            <a:xfrm>
              <a:off x="5163715" y="-1887968"/>
              <a:ext cx="1524000" cy="1446143"/>
            </a:xfrm>
            <a:prstGeom prst="ellips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000" dirty="0">
                  <a:solidFill>
                    <a:schemeClr val="tx2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মালদ্বীপ</a:t>
              </a:r>
              <a:endParaRPr lang="en-US" sz="20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58" name="Picture 23" descr="C:\Users\Rahim\Downloads\zzzzzz.jp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8515" y="-1727403"/>
              <a:ext cx="914400" cy="375231"/>
            </a:xfrm>
            <a:prstGeom prst="rect">
              <a:avLst/>
            </a:prstGeom>
            <a:noFill/>
          </p:spPr>
        </p:pic>
      </p:grpSp>
      <p:grpSp>
        <p:nvGrpSpPr>
          <p:cNvPr id="61" name="Group 33"/>
          <p:cNvGrpSpPr/>
          <p:nvPr/>
        </p:nvGrpSpPr>
        <p:grpSpPr>
          <a:xfrm>
            <a:off x="5232542" y="2509071"/>
            <a:ext cx="1524000" cy="1371600"/>
            <a:chOff x="-679902" y="3426021"/>
            <a:chExt cx="1524000" cy="1371600"/>
          </a:xfrm>
        </p:grpSpPr>
        <p:sp>
          <p:nvSpPr>
            <p:cNvPr id="62" name="Oval 3"/>
            <p:cNvSpPr/>
            <p:nvPr/>
          </p:nvSpPr>
          <p:spPr>
            <a:xfrm>
              <a:off x="-679902" y="3426021"/>
              <a:ext cx="1524000" cy="1371600"/>
            </a:xfrm>
            <a:prstGeom prst="ellips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dirty="0">
                  <a:solidFill>
                    <a:schemeClr val="tx2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ভারত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63" name="Picture 26" descr="C:\Users\Rahim\Downloads\zzzzzz.jp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71092" y="3572558"/>
              <a:ext cx="914400" cy="391886"/>
            </a:xfrm>
            <a:prstGeom prst="rect">
              <a:avLst/>
            </a:prstGeom>
            <a:noFill/>
          </p:spPr>
        </p:pic>
      </p:grpSp>
      <p:sp>
        <p:nvSpPr>
          <p:cNvPr id="64" name="Frame 63">
            <a:extLst>
              <a:ext uri="{FF2B5EF4-FFF2-40B4-BE49-F238E27FC236}">
                <a16:creationId xmlns:a16="http://schemas.microsoft.com/office/drawing/2014/main" id="{E2685B33-EFEB-4DBE-922C-8161DFABA17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6994718-B9EC-49CA-84D9-E3A9ACC1779F}"/>
              </a:ext>
            </a:extLst>
          </p:cNvPr>
          <p:cNvGrpSpPr/>
          <p:nvPr/>
        </p:nvGrpSpPr>
        <p:grpSpPr>
          <a:xfrm>
            <a:off x="5274796" y="2526028"/>
            <a:ext cx="1524000" cy="1386138"/>
            <a:chOff x="9625262" y="390293"/>
            <a:chExt cx="1524000" cy="1386138"/>
          </a:xfrm>
        </p:grpSpPr>
        <p:sp>
          <p:nvSpPr>
            <p:cNvPr id="42" name="Oval 41"/>
            <p:cNvSpPr/>
            <p:nvPr/>
          </p:nvSpPr>
          <p:spPr>
            <a:xfrm>
              <a:off x="9625262" y="390293"/>
              <a:ext cx="1524000" cy="1386138"/>
            </a:xfrm>
            <a:prstGeom prst="ellips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000" dirty="0">
                  <a:solidFill>
                    <a:schemeClr val="tx2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ভূটান</a:t>
              </a:r>
              <a:endParaRPr lang="en-US" sz="20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68" name="Picture 67" descr="C:\Users\Rahim\Downloads\zzzzzz.jpg">
              <a:extLst>
                <a:ext uri="{FF2B5EF4-FFF2-40B4-BE49-F238E27FC236}">
                  <a16:creationId xmlns:a16="http://schemas.microsoft.com/office/drawing/2014/main" id="{1E4DD2D0-CEF0-4517-B214-5036C1204A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42666" y="556531"/>
              <a:ext cx="581165" cy="290619"/>
            </a:xfrm>
            <a:prstGeom prst="rect">
              <a:avLst/>
            </a:prstGeom>
            <a:noFill/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6AEFBAE-AD8D-4A1D-B2A1-91FA593BD817}"/>
              </a:ext>
            </a:extLst>
          </p:cNvPr>
          <p:cNvGrpSpPr/>
          <p:nvPr/>
        </p:nvGrpSpPr>
        <p:grpSpPr>
          <a:xfrm>
            <a:off x="5508379" y="2772624"/>
            <a:ext cx="1239028" cy="1030495"/>
            <a:chOff x="458415" y="1987478"/>
            <a:chExt cx="1452912" cy="1235883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92DADC51-EA37-4E35-BA3D-3769FA0D20D8}"/>
                </a:ext>
              </a:extLst>
            </p:cNvPr>
            <p:cNvSpPr/>
            <p:nvPr/>
          </p:nvSpPr>
          <p:spPr>
            <a:xfrm>
              <a:off x="458415" y="1987478"/>
              <a:ext cx="1452912" cy="1235883"/>
            </a:xfrm>
            <a:prstGeom prst="ellips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dirty="0">
                  <a:solidFill>
                    <a:schemeClr val="tx2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শ্রীলঙ্কা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67" name="Picture 66" descr="C:\Users\Rahim\Downloads\zzzzzz.jpg">
              <a:extLst>
                <a:ext uri="{FF2B5EF4-FFF2-40B4-BE49-F238E27FC236}">
                  <a16:creationId xmlns:a16="http://schemas.microsoft.com/office/drawing/2014/main" id="{588D2407-19C7-4534-B9F5-63C224B209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77556" y="2053300"/>
              <a:ext cx="549992" cy="410991"/>
            </a:xfrm>
            <a:prstGeom prst="rect">
              <a:avLst/>
            </a:prstGeom>
            <a:noFill/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07AAA71-497A-4115-ADAA-082663661142}"/>
              </a:ext>
            </a:extLst>
          </p:cNvPr>
          <p:cNvGrpSpPr/>
          <p:nvPr/>
        </p:nvGrpSpPr>
        <p:grpSpPr>
          <a:xfrm>
            <a:off x="5232543" y="2509071"/>
            <a:ext cx="1524000" cy="1371600"/>
            <a:chOff x="8426615" y="1652394"/>
            <a:chExt cx="1524000" cy="1371600"/>
          </a:xfrm>
        </p:grpSpPr>
        <p:sp>
          <p:nvSpPr>
            <p:cNvPr id="32" name="Oval 31"/>
            <p:cNvSpPr/>
            <p:nvPr/>
          </p:nvSpPr>
          <p:spPr>
            <a:xfrm>
              <a:off x="8426615" y="1652394"/>
              <a:ext cx="1524000" cy="1371600"/>
            </a:xfrm>
            <a:prstGeom prst="ellips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dirty="0">
                  <a:solidFill>
                    <a:schemeClr val="tx2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বাংলাদেশ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9F235B6-163C-4C8F-B043-26DFB8640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V="1">
              <a:off x="8842389" y="1802087"/>
              <a:ext cx="692451" cy="415471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B710974-F2EF-4E97-8652-AB1783FE1E92}"/>
              </a:ext>
            </a:extLst>
          </p:cNvPr>
          <p:cNvSpPr txBox="1"/>
          <p:nvPr/>
        </p:nvSpPr>
        <p:spPr>
          <a:xfrm>
            <a:off x="590843" y="5922498"/>
            <a:ext cx="10972800" cy="646331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১৯৮৫ সালের ডিসেম্বর মা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সার্ক ঘটিত হয়।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সদস্য রাষ্ট্রগুলো হলো-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25 -2.22222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22369 0.28218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85" y="1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7 L 0.01446 0.30579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6" y="1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22222E-6 L -0.17708 0.241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90" y="1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5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96296E-6 L -0.13997 -0.30324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05" y="-15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81481E-6 L 0.10391 -0.29884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5" y="-1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1219086"/>
            <a:ext cx="8610600" cy="1323439"/>
          </a:xfrm>
          <a:prstGeom prst="rect">
            <a:avLst/>
          </a:prstGeom>
          <a:noFill/>
          <a:ln w="38100">
            <a:noFill/>
            <a:prstDash val="dash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১। সার্ক কত সালে গঠিত হয়?</a:t>
            </a: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২। প্রতিষ্ঠাকালীন সার্কভূক্ত সাতটি দেশের নাম লেখ।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04999" y="4038599"/>
            <a:ext cx="9452811" cy="1938992"/>
          </a:xfrm>
          <a:prstGeom prst="rect">
            <a:avLst/>
          </a:prstGeom>
          <a:noFill/>
          <a:ln w="38100">
            <a:noFill/>
            <a:prstDash val="dash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সার্ক ১৯৮৫ সালে গঠিত হয়। </a:t>
            </a: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২। প্রতিষ্ঠাকালীন সাতটি দেশের নাম হলঃ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বাংলাদেশ,</a:t>
            </a:r>
            <a:r>
              <a:rPr lang="bn-BD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ভারত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পাকিস্তান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4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নেপাল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ভূটান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শ্রীলঙ্কা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40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মালদ্বীপ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923AEE9F-1218-4B7A-B49C-65740E283F3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8DFAAF-70D0-4EF9-B50B-E1FCF76DACD2}"/>
              </a:ext>
            </a:extLst>
          </p:cNvPr>
          <p:cNvSpPr/>
          <p:nvPr/>
        </p:nvSpPr>
        <p:spPr>
          <a:xfrm>
            <a:off x="4214416" y="3046809"/>
            <a:ext cx="3197037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উত্তর মিলিয়ে নাও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60888B-D088-4516-9F77-BC5F83E203BB}"/>
              </a:ext>
            </a:extLst>
          </p:cNvPr>
          <p:cNvSpPr/>
          <p:nvPr/>
        </p:nvSpPr>
        <p:spPr>
          <a:xfrm>
            <a:off x="4358795" y="338677"/>
            <a:ext cx="3197037" cy="707886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7874" y="5794578"/>
            <a:ext cx="7596250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২০০৭ সালে আফগানিস্তান সার্কের সাথে যুক্ত হয়।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ECACD54D-7D19-4549-BA07-1A30D468F7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BBEA36B-30AA-4B64-9327-D0DA530C418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7875" y="632669"/>
            <a:ext cx="7596249" cy="4641535"/>
          </a:xfrm>
          <a:prstGeom prst="rect">
            <a:avLst/>
          </a:prstGeom>
        </p:spPr>
      </p:pic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A2FD2973-9EA7-4D3E-9C55-DA4CB7AA5800}"/>
              </a:ext>
            </a:extLst>
          </p:cNvPr>
          <p:cNvSpPr/>
          <p:nvPr/>
        </p:nvSpPr>
        <p:spPr>
          <a:xfrm>
            <a:off x="4026569" y="1074822"/>
            <a:ext cx="513347" cy="38501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repeatCount="indefinite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29690" y="5995739"/>
            <a:ext cx="8330688" cy="584775"/>
          </a:xfrm>
          <a:prstGeom prst="rect">
            <a:avLst/>
          </a:prstGeom>
          <a:ln w="28575">
            <a:prstDash val="sysDot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জাতিসংঘের মতো সার্কও একটি স্বাধীন উন্নয়নমূলক সংস্থা।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029690" y="304800"/>
            <a:ext cx="3913268" cy="5474732"/>
            <a:chOff x="685800" y="304800"/>
            <a:chExt cx="3390557" cy="4229183"/>
          </a:xfrm>
        </p:grpSpPr>
        <p:pic>
          <p:nvPicPr>
            <p:cNvPr id="3" name="Picture 2" descr="1000px-Emblem_of_the_Unitebbd_Nations.svg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5800" y="304800"/>
              <a:ext cx="3390557" cy="388501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TextBox 5"/>
            <p:cNvSpPr txBox="1"/>
            <p:nvPr/>
          </p:nvSpPr>
          <p:spPr>
            <a:xfrm>
              <a:off x="1370025" y="4248677"/>
              <a:ext cx="2133600" cy="2853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>
                      <a:lumMod val="75000"/>
                    </a:schemeClr>
                  </a:solidFill>
                  <a:latin typeface="NikoshBAN" pitchFamily="2" charset="0"/>
                  <a:cs typeface="NikoshBAN" pitchFamily="2" charset="0"/>
                </a:rPr>
                <a:t>United Nations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248400" y="304801"/>
            <a:ext cx="4111978" cy="5474731"/>
            <a:chOff x="4724400" y="304800"/>
            <a:chExt cx="4111978" cy="5643265"/>
          </a:xfrm>
        </p:grpSpPr>
        <p:pic>
          <p:nvPicPr>
            <p:cNvPr id="4" name="Picture 3" descr="SAARC_Logo.sjjjvg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724400" y="304800"/>
              <a:ext cx="4111978" cy="5181600"/>
            </a:xfrm>
            <a:prstGeom prst="rect">
              <a:avLst/>
            </a:prstGeom>
            <a:ln w="38100" cap="sq">
              <a:solidFill>
                <a:schemeClr val="tx1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5029200" y="5486400"/>
              <a:ext cx="3276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2">
                      <a:lumMod val="25000"/>
                    </a:schemeClr>
                  </a:solidFill>
                </a:rPr>
                <a:t>SARRC</a:t>
              </a:r>
            </a:p>
          </p:txBody>
        </p:sp>
      </p:grpSp>
      <p:sp>
        <p:nvSpPr>
          <p:cNvPr id="10" name="Frame 9">
            <a:extLst>
              <a:ext uri="{FF2B5EF4-FFF2-40B4-BE49-F238E27FC236}">
                <a16:creationId xmlns:a16="http://schemas.microsoft.com/office/drawing/2014/main" id="{3FDB13B5-C4DE-4B59-87EC-1A20536696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376FD7D2-FF10-4DC7-AF95-6013334ECFE1}"/>
              </a:ext>
            </a:extLst>
          </p:cNvPr>
          <p:cNvSpPr/>
          <p:nvPr/>
        </p:nvSpPr>
        <p:spPr>
          <a:xfrm>
            <a:off x="8112011" y="2907631"/>
            <a:ext cx="3630810" cy="1042737"/>
          </a:xfrm>
          <a:prstGeom prst="wedgeEllipseCallout">
            <a:avLst>
              <a:gd name="adj1" fmla="val -22159"/>
              <a:gd name="adj2" fmla="val 74808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042611" y="688048"/>
            <a:ext cx="7700210" cy="1938992"/>
          </a:xfrm>
          <a:prstGeom prst="rect">
            <a:avLst/>
          </a:prstGeom>
          <a:noFill/>
          <a:ln w="3175"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১।বর্তমানে সার্কের সদস্য রা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ষ্ট্রে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র সংখ্যা কতটি?</a:t>
            </a: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২।সার্কভূক্ত সর্বশেষ রা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ষ্ট্রের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নাম কী?</a:t>
            </a: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৩।সার্ক কোন ধরণের সংস্থা?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42610" y="4436002"/>
            <a:ext cx="7780421" cy="1938992"/>
          </a:xfrm>
          <a:prstGeom prst="rect">
            <a:avLst/>
          </a:prstGeom>
          <a:noFill/>
          <a:ln w="3175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১।বর্তমানে সার্কের সদস্য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রাষ্ট্রের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সংখ্যা ৮ টি।</a:t>
            </a: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২।সার্কভূক্ত সর্বশেষ রা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ষ্ট্রে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র নাম আফগানিস্তান।</a:t>
            </a: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৩।সার্ক  একটি স্বাধীন উন্নয়নমূলক সংস্থা।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B25F5A2E-AF4D-404E-837A-9800433DB7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0CAA89-D19C-4DDB-A2C2-09A694279FE0}"/>
              </a:ext>
            </a:extLst>
          </p:cNvPr>
          <p:cNvSpPr/>
          <p:nvPr/>
        </p:nvSpPr>
        <p:spPr>
          <a:xfrm>
            <a:off x="298103" y="483006"/>
            <a:ext cx="2749897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478FE4-DB98-4437-839B-90CFAD66E36D}"/>
              </a:ext>
            </a:extLst>
          </p:cNvPr>
          <p:cNvSpPr/>
          <p:nvPr/>
        </p:nvSpPr>
        <p:spPr>
          <a:xfrm>
            <a:off x="8446882" y="3112674"/>
            <a:ext cx="29610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উত্তর মিলিয়ে নাও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6319BF-A1A5-4785-A42C-7651307E0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969" y="1367589"/>
            <a:ext cx="3429000" cy="4572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>
            <a:extLst>
              <a:ext uri="{FF2B5EF4-FFF2-40B4-BE49-F238E27FC236}">
                <a16:creationId xmlns:a16="http://schemas.microsoft.com/office/drawing/2014/main" id="{27F10027-2675-4EAF-8239-D383097D6292}"/>
              </a:ext>
            </a:extLst>
          </p:cNvPr>
          <p:cNvSpPr/>
          <p:nvPr/>
        </p:nvSpPr>
        <p:spPr>
          <a:xfrm>
            <a:off x="3618929" y="284752"/>
            <a:ext cx="4628271" cy="584775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325109" y="3989338"/>
            <a:ext cx="3961382" cy="23083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সদস্য দেশগুলোর অর্থনৈতিক,সামাজিক ও সাংস্কৃতিক অবস্থার উন্নয়ন করা।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2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982" y="1071265"/>
            <a:ext cx="4114800" cy="2514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1_55ff6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3617" y="1051212"/>
            <a:ext cx="4341365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imagv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3733800"/>
            <a:ext cx="4343400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Frame 9">
            <a:extLst>
              <a:ext uri="{FF2B5EF4-FFF2-40B4-BE49-F238E27FC236}">
                <a16:creationId xmlns:a16="http://schemas.microsoft.com/office/drawing/2014/main" id="{3537CC84-2517-44BB-A1E6-7E06FAB12C9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2BD0B0-3448-43BC-AEDA-BF16B612BCF5}"/>
              </a:ext>
            </a:extLst>
          </p:cNvPr>
          <p:cNvSpPr/>
          <p:nvPr/>
        </p:nvSpPr>
        <p:spPr>
          <a:xfrm>
            <a:off x="1704474" y="284753"/>
            <a:ext cx="8457182" cy="584775"/>
          </a:xfrm>
          <a:prstGeom prst="rect">
            <a:avLst/>
          </a:prstGeom>
          <a:ln>
            <a:noFill/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সার্ক গঠনের লক্ষ্য ও উদ্দেশ্য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945321"/>
            <a:ext cx="9144000" cy="646331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বিভিন্ন আন্তর্জাতিক সংস্থার সাথে সম্পর্ক তৈরি।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4953000" y="2057400"/>
            <a:ext cx="2362200" cy="2438400"/>
            <a:chOff x="3352800" y="2057400"/>
            <a:chExt cx="2362200" cy="2438400"/>
          </a:xfrm>
        </p:grpSpPr>
        <p:pic>
          <p:nvPicPr>
            <p:cNvPr id="6" name="Picture 5" descr="SAARC_Logo.sjjjvg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05200" y="2209800"/>
              <a:ext cx="1981200" cy="2231029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Oval 8"/>
            <p:cNvSpPr/>
            <p:nvPr/>
          </p:nvSpPr>
          <p:spPr>
            <a:xfrm>
              <a:off x="3352800" y="2057400"/>
              <a:ext cx="2362200" cy="2438400"/>
            </a:xfrm>
            <a:prstGeom prst="ellipse">
              <a:avLst/>
            </a:prstGeom>
            <a:noFill/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874867" y="2133970"/>
            <a:ext cx="2582778" cy="2149642"/>
            <a:chOff x="312822" y="364958"/>
            <a:chExt cx="2582778" cy="2149642"/>
          </a:xfrm>
        </p:grpSpPr>
        <p:pic>
          <p:nvPicPr>
            <p:cNvPr id="3" name="Picture 2" descr="9d22f2d0f44742b03ff134747cf338ca67.jp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" y="457200"/>
              <a:ext cx="1981200" cy="1981200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312822" y="364958"/>
              <a:ext cx="2582778" cy="214964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892771" y="2331866"/>
            <a:ext cx="2454442" cy="1925053"/>
            <a:chOff x="288758" y="3789946"/>
            <a:chExt cx="2454442" cy="1925053"/>
          </a:xfrm>
        </p:grpSpPr>
        <p:pic>
          <p:nvPicPr>
            <p:cNvPr id="4" name="Picture 3" descr="1000px-Emblem_of_the_Unitebbd_Nations.svg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3400" y="3962400"/>
              <a:ext cx="1969918" cy="1676400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>
            <a:xfrm>
              <a:off x="288758" y="3789946"/>
              <a:ext cx="2454442" cy="192505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953000" y="2440800"/>
            <a:ext cx="2450432" cy="1752600"/>
            <a:chOff x="6160168" y="3950368"/>
            <a:chExt cx="2450432" cy="1752600"/>
          </a:xfrm>
        </p:grpSpPr>
        <p:pic>
          <p:nvPicPr>
            <p:cNvPr id="7" name="Picture 6" descr="indssex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48400" y="4114800"/>
              <a:ext cx="2362200" cy="1242060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6160168" y="3950368"/>
              <a:ext cx="2362200" cy="17526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985156" y="2141991"/>
            <a:ext cx="2362200" cy="2141621"/>
            <a:chOff x="6324600" y="304800"/>
            <a:chExt cx="2362200" cy="2141621"/>
          </a:xfrm>
        </p:grpSpPr>
        <p:pic>
          <p:nvPicPr>
            <p:cNvPr id="5" name="Picture 4" descr="iggmages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05600" y="838200"/>
              <a:ext cx="1741170" cy="1135380"/>
            </a:xfrm>
            <a:prstGeom prst="rect">
              <a:avLst/>
            </a:prstGeom>
            <a:ln w="19050">
              <a:noFill/>
            </a:ln>
          </p:spPr>
        </p:pic>
        <p:sp>
          <p:nvSpPr>
            <p:cNvPr id="13" name="Oval 12"/>
            <p:cNvSpPr/>
            <p:nvPr/>
          </p:nvSpPr>
          <p:spPr>
            <a:xfrm>
              <a:off x="6324600" y="304800"/>
              <a:ext cx="2362200" cy="2141621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3" name="Frame 22">
            <a:extLst>
              <a:ext uri="{FF2B5EF4-FFF2-40B4-BE49-F238E27FC236}">
                <a16:creationId xmlns:a16="http://schemas.microsoft.com/office/drawing/2014/main" id="{33FEE861-2CCC-451B-ADFE-5C0879885A0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-0.25 E" pathEditMode="relative" ptsTypes="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.25 E" pathEditMode="relative" ptsTypes="">
                                      <p:cBhvr>
                                        <p:cTn id="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07407E-6 L -0.23776 0.24283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88" y="1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L -0.275 -0.2236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50" y="-1118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7136" y="5798588"/>
            <a:ext cx="8634663" cy="646331"/>
          </a:xfrm>
          <a:prstGeom prst="rect">
            <a:avLst/>
          </a:prstGeom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দেশগুলোর মধ্যে ভ্রাতৃত্ব ও পরস্পর মিলেমিশে চলা।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08F5643E-DAC0-4720-9EA7-F73F229710F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2FA59E-9BAB-4048-8267-8CF14900CB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594" y="413081"/>
            <a:ext cx="11144250" cy="51598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87118" y="3244518"/>
            <a:ext cx="10363196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(ক)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১৯৮৫ সালের ডিসেম্বর মাসে..................ঘটিত হয়।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7117" y="3886201"/>
            <a:ext cx="10363197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(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খ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২০০৭ সালে ...........................যুক্ত হয়।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7118" y="4495800"/>
            <a:ext cx="10363198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(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গ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জাতিসংঘের মতো সার্ক ও একটি ..................উন্নয়ন মূলক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সংস্থা।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সংস্থা।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্থা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87117" y="5029200"/>
            <a:ext cx="10363193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(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ঘ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দেশগুলোকে বিভিন্ন বিষয়ে ..................   হতে সাহায্য করে।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7116" y="5706978"/>
            <a:ext cx="10363195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 (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ঙ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এক রাষ্ট্র কর্তৃক অন্য রাষ্ট্রের ..................... বিষয়ে হস্তক্ষেপ না করা।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22936" y="1669144"/>
            <a:ext cx="1330492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সার্ক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53428" y="1661884"/>
            <a:ext cx="2160671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আফগানিস্তান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683414" y="1636222"/>
            <a:ext cx="1365584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স্বাধীন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65545" y="1636222"/>
            <a:ext cx="249555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আত্মনির্ভরশীল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4000" y="1637548"/>
            <a:ext cx="16002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অভ্যন্তরীন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Frame 21">
            <a:extLst>
              <a:ext uri="{FF2B5EF4-FFF2-40B4-BE49-F238E27FC236}">
                <a16:creationId xmlns:a16="http://schemas.microsoft.com/office/drawing/2014/main" id="{13838C1E-7E8C-4AB9-8076-1425AFACE2A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3A7B51-B497-4986-B97E-AFDEEA972720}"/>
              </a:ext>
            </a:extLst>
          </p:cNvPr>
          <p:cNvSpPr/>
          <p:nvPr/>
        </p:nvSpPr>
        <p:spPr>
          <a:xfrm>
            <a:off x="1187117" y="418237"/>
            <a:ext cx="9849853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নিচের শব্দগুলো দিয়ে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শূন্যস্থান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করঃ</a:t>
            </a:r>
            <a:r>
              <a:rPr lang="en-US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7.40741E-7 L 0.25547 0.231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73" y="1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85185E-6 L -0.01536 0.3120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" y="1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85185E-6 L -0.24518 0.4067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66" y="20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85185E-6 L -0.11237 0.4756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25" y="2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7 L 0.31862 0.5819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24" y="29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942966"/>
            <a:ext cx="9400674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সদস্য দেশগুলোর স্বাধীনতা রক্ষা ও ভৌগোলিক সীমা মেনে চলা।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zzzzz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513346"/>
            <a:ext cx="4271596" cy="514951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imagzz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513346"/>
            <a:ext cx="4531896" cy="514951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Frame 4">
            <a:extLst>
              <a:ext uri="{FF2B5EF4-FFF2-40B4-BE49-F238E27FC236}">
                <a16:creationId xmlns:a16="http://schemas.microsoft.com/office/drawing/2014/main" id="{C66F08D6-5F06-4D16-9574-5BD5D6612B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ulshan-2vv-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990600"/>
            <a:ext cx="4267200" cy="403860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f1362a6fc09e74ee81d4d0  cc882d62bde0-575e525393c2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6400" y="990600"/>
            <a:ext cx="4343400" cy="403860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240589" y="5696634"/>
            <a:ext cx="9710821" cy="646331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এক রাষ্ট্র কর্তৃক অন্য রাষ্ট্রের অভ্যন্তরীণ বিষয়ে হস্তক্ষেপ না করা।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EE3DEC35-F9AA-4C0F-9E3E-4870612563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12873" y="5850721"/>
            <a:ext cx="10024095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 তোমাদের বাংলাদেশ ও বিশ্ব পরিচয় বইয়ের ৯৬ পৃষ্ঠা খুলে নিরবে পড়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85E2422F-A10D-474D-82A1-16382C4CD7D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A289CE-BB32-4F6F-9FB6-236FF9E16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2200" y="1542074"/>
            <a:ext cx="7311189" cy="40080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759328-A1B5-4A4F-A347-7942B5373C59}"/>
              </a:ext>
            </a:extLst>
          </p:cNvPr>
          <p:cNvSpPr txBox="1"/>
          <p:nvPr/>
        </p:nvSpPr>
        <p:spPr>
          <a:xfrm>
            <a:off x="1012872" y="337625"/>
            <a:ext cx="10024095" cy="1015663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b="1" spc="50" dirty="0">
                <a:ln w="0"/>
                <a:solidFill>
                  <a:schemeClr val="accent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 সাথে সংযোগ স্থাপন</a:t>
            </a:r>
            <a:endParaRPr lang="en-US" sz="6000" b="1" spc="50" dirty="0" err="1">
              <a:ln w="0"/>
              <a:solidFill>
                <a:schemeClr val="accent2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FA47E-EB45-492C-94E8-7AB7BBF87FE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6688" y="2326106"/>
            <a:ext cx="1669312" cy="23178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1698CB5-C869-4AD2-9273-8F27302BBA9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6089" y="2326106"/>
            <a:ext cx="1669313" cy="23178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721" y="346068"/>
            <a:ext cx="3178126" cy="523220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bn-BD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দলগত কাজ</a:t>
            </a:r>
            <a:r>
              <a:rPr lang="bn-IN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ঃ </a:t>
            </a:r>
            <a:r>
              <a:rPr lang="bn-IN" sz="2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৮ মিনিট</a:t>
            </a:r>
            <a:endParaRPr lang="en-US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35162" y="1788078"/>
            <a:ext cx="3012477" cy="1077218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সার্ক গঠনের উদ্দেশ্য সম্পর্কে লেখ।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30597" y="1794397"/>
            <a:ext cx="3012478" cy="107721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সার্কের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প্রয়োজনীয়তা সম্পর্কে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489081" y="3148346"/>
            <a:ext cx="5315652" cy="3200400"/>
            <a:chOff x="76200" y="3505200"/>
            <a:chExt cx="2927150" cy="3200400"/>
          </a:xfrm>
        </p:grpSpPr>
        <p:sp>
          <p:nvSpPr>
            <p:cNvPr id="8" name="Rectangle 7"/>
            <p:cNvSpPr/>
            <p:nvPr/>
          </p:nvSpPr>
          <p:spPr>
            <a:xfrm>
              <a:off x="107750" y="3815647"/>
              <a:ext cx="2895600" cy="267765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bn-BD" sz="2800" dirty="0">
                  <a:latin typeface="NikoshBAN" pitchFamily="2" charset="0"/>
                  <a:cs typeface="NikoshBAN" pitchFamily="2" charset="0"/>
                </a:rPr>
                <a:t>সার্ক  দক্ষিণ এশিয় আঞ্চলিক সহযোগিতা মূলক সংস্থা। সদস্য দেশগুলোর অর্থনৈতিক,সামাজিক ও সাংস্কৃতিক অবস্থার উন্নয়ন করে। ভৌগোলিক সীমানা মেনে চলে এবং অন্য রাষ্ট্রের অ</a:t>
              </a:r>
              <a:r>
                <a:rPr lang="bn-IN" sz="2800" dirty="0">
                  <a:latin typeface="NikoshBAN" pitchFamily="2" charset="0"/>
                  <a:cs typeface="NikoshBAN" pitchFamily="2" charset="0"/>
                </a:rPr>
                <a:t>ভ্য</a:t>
              </a:r>
              <a:r>
                <a:rPr lang="bn-BD" sz="2800" dirty="0">
                  <a:latin typeface="NikoshBAN" pitchFamily="2" charset="0"/>
                  <a:cs typeface="NikoshBAN" pitchFamily="2" charset="0"/>
                </a:rPr>
                <a:t>ন্তরি</a:t>
              </a:r>
              <a:r>
                <a:rPr lang="en-US" sz="2800" dirty="0">
                  <a:latin typeface="NikoshBAN" pitchFamily="2" charset="0"/>
                  <a:cs typeface="NikoshBAN" pitchFamily="2" charset="0"/>
                </a:rPr>
                <a:t>ন</a:t>
              </a:r>
              <a:r>
                <a:rPr lang="bn-BD" sz="2800" dirty="0">
                  <a:latin typeface="NikoshBAN" pitchFamily="2" charset="0"/>
                  <a:cs typeface="NikoshBAN" pitchFamily="2" charset="0"/>
                </a:rPr>
                <a:t> বিষয়ে হস্ত</a:t>
              </a:r>
              <a:r>
                <a:rPr lang="bn-IN" sz="2800" dirty="0">
                  <a:latin typeface="NikoshBAN" pitchFamily="2" charset="0"/>
                  <a:cs typeface="NikoshBAN" pitchFamily="2" charset="0"/>
                </a:rPr>
                <a:t>ক্ষে</a:t>
              </a:r>
              <a:r>
                <a:rPr lang="bn-BD" sz="2800" dirty="0">
                  <a:latin typeface="NikoshBAN" pitchFamily="2" charset="0"/>
                  <a:cs typeface="NikoshBAN" pitchFamily="2" charset="0"/>
                </a:rPr>
                <a:t>প করেনা। তাই সার্ক গঠনের প্রয়োজনীয়তা অপরিসীম।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76200" y="3505200"/>
              <a:ext cx="2895600" cy="3200400"/>
            </a:xfrm>
            <a:prstGeom prst="roundRect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587043" y="3087515"/>
            <a:ext cx="5059680" cy="3200400"/>
            <a:chOff x="3124200" y="3530600"/>
            <a:chExt cx="2895600" cy="3200400"/>
          </a:xfrm>
        </p:grpSpPr>
        <p:sp>
          <p:nvSpPr>
            <p:cNvPr id="6" name="TextBox 5"/>
            <p:cNvSpPr txBox="1"/>
            <p:nvPr/>
          </p:nvSpPr>
          <p:spPr>
            <a:xfrm>
              <a:off x="3276600" y="3962400"/>
              <a:ext cx="2667000" cy="267765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bn-BD" sz="2800" dirty="0">
                  <a:latin typeface="NikoshBAN" pitchFamily="2" charset="0"/>
                  <a:cs typeface="NikoshBAN" pitchFamily="2" charset="0"/>
                </a:rPr>
                <a:t>১।সদস্য দেশগুলোর অর্থনৈতিক,সামাজিক ও সাংস্কৃতিক অবস্থার উন্নয়ন।                                                                                ২।দেশগুলোকে বিভিন্ন বিষয়ে আত্মনির্ভরশীল হতে সাহায্য করে।</a:t>
              </a:r>
            </a:p>
            <a:p>
              <a:r>
                <a:rPr lang="bn-BD" sz="2800" dirty="0">
                  <a:latin typeface="NikoshBAN" pitchFamily="2" charset="0"/>
                  <a:cs typeface="NikoshBAN" pitchFamily="2" charset="0"/>
                </a:rPr>
                <a:t>৩।দেশগুলোর স্বাধীনতা রক্ষা ও ভৌগোলিক সীমা মেনে চলা।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3124200" y="3530600"/>
              <a:ext cx="2895600" cy="3200400"/>
            </a:xfrm>
            <a:prstGeom prst="roundRect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0" name="Down Arrow Callout 19"/>
          <p:cNvSpPr/>
          <p:nvPr/>
        </p:nvSpPr>
        <p:spPr>
          <a:xfrm>
            <a:off x="5005732" y="1925168"/>
            <a:ext cx="2254049" cy="609600"/>
          </a:xfrm>
          <a:prstGeom prst="downArrow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মিলিয়ে নাও</a:t>
            </a:r>
            <a:endParaRPr lang="en-US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AE4983E6-2DFD-4697-B5B3-7E040B0A5DA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Rounded Rectangular Callout 17"/>
          <p:cNvSpPr/>
          <p:nvPr/>
        </p:nvSpPr>
        <p:spPr>
          <a:xfrm>
            <a:off x="8986257" y="1054505"/>
            <a:ext cx="1463842" cy="457200"/>
          </a:xfrm>
          <a:prstGeom prst="wedgeRound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 </a:t>
            </a:r>
            <a:r>
              <a:rPr lang="en-US" sz="28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দল</a:t>
            </a:r>
            <a:endParaRPr lang="en-US" sz="2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Rounded Rectangular Callout 17">
            <a:extLst>
              <a:ext uri="{FF2B5EF4-FFF2-40B4-BE49-F238E27FC236}">
                <a16:creationId xmlns:a16="http://schemas.microsoft.com/office/drawing/2014/main" id="{55F29290-3BAC-4F9D-9E3D-DE952F7B13C9}"/>
              </a:ext>
            </a:extLst>
          </p:cNvPr>
          <p:cNvSpPr/>
          <p:nvPr/>
        </p:nvSpPr>
        <p:spPr>
          <a:xfrm>
            <a:off x="2327236" y="1054505"/>
            <a:ext cx="1219200" cy="457200"/>
          </a:xfrm>
          <a:prstGeom prst="wedgeRound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1 </a:t>
            </a:r>
            <a:r>
              <a:rPr lang="en-US" sz="28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দল</a:t>
            </a:r>
            <a:endParaRPr lang="en-US" sz="2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94545" y="2774541"/>
            <a:ext cx="8763000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সার্ক কী? সার্ক কখন গঠিত হয়?</a:t>
            </a: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২।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সার্ক গঠনের তিনটি উদ্দেশ্য লেখ।</a:t>
            </a: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৩।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সার্কের প্রয়োজনীয়তা তিনটি বাক্যে লেখ।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C359F8EA-521E-49C8-8E6B-FF7F198DA33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D6C5A3-9508-498E-8FE5-593046266F52}"/>
              </a:ext>
            </a:extLst>
          </p:cNvPr>
          <p:cNvSpPr/>
          <p:nvPr/>
        </p:nvSpPr>
        <p:spPr>
          <a:xfrm>
            <a:off x="4038662" y="871745"/>
            <a:ext cx="3721768" cy="1107996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bn-BD" sz="6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4B3C45-649D-4DFD-8C89-44B3158DA7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864" y="4163579"/>
            <a:ext cx="1610817" cy="21045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17621" y="3863000"/>
            <a:ext cx="7543800" cy="762000"/>
          </a:xfrm>
          <a:prstGeom prst="round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69B48C2E-2FA5-4932-909E-1ECB8484E25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9BC88D-EFE5-40EF-BBB9-ED16A199D1A7}"/>
              </a:ext>
            </a:extLst>
          </p:cNvPr>
          <p:cNvSpPr txBox="1"/>
          <p:nvPr/>
        </p:nvSpPr>
        <p:spPr>
          <a:xfrm>
            <a:off x="466881" y="1151194"/>
            <a:ext cx="4040952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8000" b="1" spc="50" dirty="0">
                <a:ln w="0"/>
                <a:solidFill>
                  <a:srgbClr val="FF00FF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8000" b="1" spc="50" dirty="0" err="1">
              <a:ln w="0"/>
              <a:solidFill>
                <a:srgbClr val="FF00FF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37C483-B7E8-4BAA-ACF3-49000256F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8899" y="1076200"/>
            <a:ext cx="5396701" cy="3091601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2E50A7B-068B-460E-9C67-E637AAAFF834}"/>
              </a:ext>
            </a:extLst>
          </p:cNvPr>
          <p:cNvSpPr/>
          <p:nvPr/>
        </p:nvSpPr>
        <p:spPr>
          <a:xfrm>
            <a:off x="1739100" y="5209883"/>
            <a:ext cx="8799095" cy="707886"/>
          </a:xfrm>
          <a:prstGeom prst="rect">
            <a:avLst/>
          </a:prstGeom>
          <a:ln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সার্কের কার্যাবলি সম্পর্কে লিখে আনবে।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:a16="http://schemas.microsoft.com/office/drawing/2014/main" id="{EA0C1495-8757-471D-A109-66BBC2D6F57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0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3757ED-4BD3-4809-83EC-EB3E648561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790422" y="527239"/>
            <a:ext cx="3323263" cy="350509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8832069-B258-480A-AC8E-C96BC3461625}"/>
              </a:ext>
            </a:extLst>
          </p:cNvPr>
          <p:cNvGrpSpPr/>
          <p:nvPr/>
        </p:nvGrpSpPr>
        <p:grpSpPr>
          <a:xfrm>
            <a:off x="1169497" y="592573"/>
            <a:ext cx="2908820" cy="3087779"/>
            <a:chOff x="4724400" y="304800"/>
            <a:chExt cx="4111978" cy="5643265"/>
          </a:xfrm>
        </p:grpSpPr>
        <p:pic>
          <p:nvPicPr>
            <p:cNvPr id="12" name="Picture 11" descr="SAARC_Logo.sjjjvg.png">
              <a:extLst>
                <a:ext uri="{FF2B5EF4-FFF2-40B4-BE49-F238E27FC236}">
                  <a16:creationId xmlns:a16="http://schemas.microsoft.com/office/drawing/2014/main" id="{5B80F6CF-257D-41AB-B8F6-13BDDEA46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724400" y="304800"/>
              <a:ext cx="4111978" cy="5105400"/>
            </a:xfrm>
            <a:prstGeom prst="rect">
              <a:avLst/>
            </a:prstGeom>
            <a:ln w="38100" cap="sq">
              <a:solidFill>
                <a:schemeClr val="tx1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8A33E12-AB99-4854-82E5-6F13822BC6B1}"/>
                </a:ext>
              </a:extLst>
            </p:cNvPr>
            <p:cNvSpPr txBox="1"/>
            <p:nvPr/>
          </p:nvSpPr>
          <p:spPr>
            <a:xfrm>
              <a:off x="5029200" y="5486400"/>
              <a:ext cx="3276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2">
                      <a:lumMod val="25000"/>
                    </a:schemeClr>
                  </a:solidFill>
                </a:rPr>
                <a:t>SARRC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A61DDE4-8468-4031-BA25-66EE3ED73EF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5607" y="1604660"/>
            <a:ext cx="1610817" cy="210453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D709BF-D0EC-41C5-B69F-4365BFBBAB3B}"/>
              </a:ext>
            </a:extLst>
          </p:cNvPr>
          <p:cNvSpPr/>
          <p:nvPr/>
        </p:nvSpPr>
        <p:spPr>
          <a:xfrm rot="263695">
            <a:off x="883544" y="3871153"/>
            <a:ext cx="9663294" cy="2501748"/>
          </a:xfrm>
          <a:prstGeom prst="rect">
            <a:avLst/>
          </a:prstGeom>
          <a:noFill/>
        </p:spPr>
        <p:txBody>
          <a:bodyPr wrap="none" lIns="91440" tIns="45720" rIns="91440" bIns="45720" numCol="1">
            <a:prstTxWarp prst="textPlain">
              <a:avLst/>
            </a:prstTxWarp>
            <a:spAutoFit/>
            <a:scene3d>
              <a:camera prst="isometricOffAxis1Right"/>
              <a:lightRig rig="threePt" dir="t"/>
            </a:scene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8800" b="1" dirty="0">
                <a:ln>
                  <a:solidFill>
                    <a:schemeClr val="bg2">
                      <a:lumMod val="10000"/>
                    </a:schemeClr>
                  </a:solidFill>
                </a:ln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ভালো থেকো সবাই</a:t>
            </a:r>
            <a:endParaRPr lang="en-US" sz="8800" b="1" dirty="0">
              <a:ln>
                <a:solidFill>
                  <a:schemeClr val="bg2">
                    <a:lumMod val="10000"/>
                  </a:schemeClr>
                </a:solidFill>
              </a:ln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494</TotalTime>
  <Words>554</Words>
  <Application>Microsoft Office PowerPoint</Application>
  <PresentationFormat>Widescreen</PresentationFormat>
  <Paragraphs>90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62</cp:revision>
  <dcterms:created xsi:type="dcterms:W3CDTF">2019-09-19T11:50:13Z</dcterms:created>
  <dcterms:modified xsi:type="dcterms:W3CDTF">2019-10-15T12:19:14Z</dcterms:modified>
</cp:coreProperties>
</file>