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7" r:id="rId4"/>
    <p:sldId id="259" r:id="rId5"/>
    <p:sldId id="261" r:id="rId6"/>
    <p:sldId id="262" r:id="rId7"/>
    <p:sldId id="263" r:id="rId8"/>
    <p:sldId id="260" r:id="rId9"/>
    <p:sldId id="265" r:id="rId10"/>
    <p:sldId id="264" r:id="rId11"/>
    <p:sldId id="266" r:id="rId12"/>
    <p:sldId id="267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6A1A"/>
    <a:srgbClr val="DC9A2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F3D26-5FEE-4934-BBB0-5B492E216975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0AE14-55EB-4B0A-A219-F4F9FC4D17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class 7 rokto songbohontontro\blood\Picture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253368" y="1066800"/>
            <a:ext cx="19282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52400"/>
            <a:ext cx="4572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8000" b="1" i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 Ban"/>
              </a:rPr>
              <a:t>স্বাগতম</a:t>
            </a:r>
            <a:r>
              <a:rPr lang="en-US" sz="8000" b="1" i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 Ban"/>
              </a:rPr>
              <a:t> </a:t>
            </a:r>
            <a:endParaRPr lang="en-US" sz="8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79249"/>
            <a:ext cx="4800600" cy="667875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bn-BD" sz="4000" i="1" dirty="0" smtClean="0">
                <a:solidFill>
                  <a:srgbClr val="002060"/>
                </a:solidFill>
              </a:rPr>
              <a:t>শিক্ষক পরিচিতিঃ </a:t>
            </a:r>
            <a:r>
              <a:rPr lang="bn-BD" sz="4000" b="1" i="1" dirty="0" smtClean="0">
                <a:solidFill>
                  <a:srgbClr val="C00000"/>
                </a:solidFill>
                <a:latin typeface="Times New Roman" pitchFamily="18" charset="0"/>
              </a:rPr>
              <a:t>মোহাম্মদ</a:t>
            </a:r>
            <a:r>
              <a:rPr lang="bn-BD" sz="4000" b="1" i="1" dirty="0" smtClean="0">
                <a:solidFill>
                  <a:srgbClr val="C00000"/>
                </a:solidFill>
              </a:rPr>
              <a:t> শামীম মিয়া </a:t>
            </a:r>
            <a:r>
              <a:rPr lang="bn-BD" sz="3200" b="1" i="1" dirty="0" smtClean="0">
                <a:solidFill>
                  <a:srgbClr val="C00000"/>
                </a:solidFill>
              </a:rPr>
              <a:t/>
            </a:r>
            <a:br>
              <a:rPr lang="bn-BD" sz="3200" b="1" i="1" dirty="0" smtClean="0">
                <a:solidFill>
                  <a:srgbClr val="C00000"/>
                </a:solidFill>
              </a:rPr>
            </a:br>
            <a:r>
              <a:rPr lang="bn-BD" sz="3200" b="1" i="1" dirty="0" smtClean="0"/>
              <a:t> </a:t>
            </a:r>
            <a:r>
              <a:rPr lang="bn-BD" sz="2400" b="1" i="1" dirty="0" smtClean="0"/>
              <a:t>বি, এস, সি; বি, এড, এম, এ</a:t>
            </a:r>
            <a:r>
              <a:rPr lang="bn-BD" sz="3200" b="1" i="1" dirty="0" smtClean="0"/>
              <a:t/>
            </a:r>
            <a:br>
              <a:rPr lang="bn-BD" sz="3200" b="1" i="1" dirty="0" smtClean="0"/>
            </a:br>
            <a:endParaRPr lang="bn-IN" sz="3200" b="1" i="1" dirty="0" smtClean="0"/>
          </a:p>
          <a:p>
            <a:r>
              <a:rPr lang="bn-BD" sz="3200" b="1" i="1" dirty="0" smtClean="0">
                <a:solidFill>
                  <a:srgbClr val="002060"/>
                </a:solidFill>
              </a:rPr>
              <a:t>সিনিয়র শিক্ষক</a:t>
            </a:r>
            <a:r>
              <a:rPr lang="bn-BD" sz="3200" b="1" i="1" dirty="0" smtClean="0"/>
              <a:t/>
            </a:r>
            <a:br>
              <a:rPr lang="bn-BD" sz="3200" b="1" i="1" dirty="0" smtClean="0"/>
            </a:br>
            <a:endParaRPr lang="bn-IN" sz="3200" b="1" i="1" dirty="0" smtClean="0"/>
          </a:p>
          <a:p>
            <a:r>
              <a:rPr lang="bn-BD" sz="2400" b="1" i="1" dirty="0" smtClean="0"/>
              <a:t>রতনপুর হাজ্বী ছৈয়দেররহমান স্মৃতি উচ্চ বিদ্যালয়</a:t>
            </a:r>
            <a:r>
              <a:rPr lang="bn-BD" sz="2000" b="1" i="1" dirty="0" smtClean="0"/>
              <a:t/>
            </a:r>
            <a:br>
              <a:rPr lang="bn-BD" sz="2000" b="1" i="1" dirty="0" smtClean="0"/>
            </a:br>
            <a:endParaRPr lang="bn-IN" sz="2000" b="1" i="1" dirty="0" smtClean="0"/>
          </a:p>
          <a:p>
            <a:r>
              <a:rPr lang="bn-BD" sz="2800" b="1" i="1" dirty="0" smtClean="0">
                <a:solidFill>
                  <a:srgbClr val="C00000"/>
                </a:solidFill>
              </a:rPr>
              <a:t>ফেনি সদর, ফেনী।</a:t>
            </a:r>
            <a:r>
              <a:rPr lang="bn-BD" sz="2800" b="1" i="1" dirty="0" smtClean="0"/>
              <a:t/>
            </a:r>
            <a:br>
              <a:rPr lang="bn-BD" sz="2800" b="1" i="1" dirty="0" smtClean="0"/>
            </a:br>
            <a:endParaRPr lang="bn-IN" sz="2800" b="1" i="1" dirty="0" smtClean="0"/>
          </a:p>
          <a:p>
            <a:r>
              <a:rPr lang="bn-BD" sz="2400" b="1" i="1" dirty="0" smtClean="0">
                <a:solidFill>
                  <a:srgbClr val="002060"/>
                </a:solidFill>
                <a:latin typeface="Nikosh Ban"/>
              </a:rPr>
              <a:t>মোবাইলঃ ০১৮৪২১৪৮৮২৫ </a:t>
            </a:r>
            <a:r>
              <a:rPr lang="bn-BD" sz="3200" b="1" i="1" dirty="0" smtClean="0"/>
              <a:t/>
            </a:r>
            <a:br>
              <a:rPr lang="bn-BD" sz="3200" b="1" i="1" dirty="0" smtClean="0"/>
            </a:br>
            <a:endParaRPr lang="en-US" sz="3200" i="1" dirty="0"/>
          </a:p>
        </p:txBody>
      </p:sp>
      <p:pic>
        <p:nvPicPr>
          <p:cNvPr id="4" name="Picture 3" descr="IMG_20171130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0"/>
            <a:ext cx="4191000" cy="64770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752390">
            <a:off x="441375" y="1457817"/>
            <a:ext cx="4343400" cy="415498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 : ৮ম</a:t>
            </a:r>
          </a:p>
          <a:p>
            <a:r>
              <a:rPr lang="bn-IN" sz="4400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 গনিত</a:t>
            </a:r>
          </a:p>
          <a:p>
            <a:r>
              <a:rPr lang="bn-IN" sz="4400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 : ২য়</a:t>
            </a:r>
          </a:p>
          <a:p>
            <a:r>
              <a:rPr lang="bn-IN" sz="4400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 বিষয়ঃ মুনাফা </a:t>
            </a:r>
          </a:p>
          <a:p>
            <a:r>
              <a:rPr lang="bn-IN" sz="4400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: ৪৫ মিনিট</a:t>
            </a:r>
            <a:r>
              <a:rPr lang="bn-IN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dirty="0">
              <a:solidFill>
                <a:schemeClr val="accent3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042400E-7B1A-4335-B7F1-2CBB38AD1E8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911532">
            <a:off x="4576877" y="733659"/>
            <a:ext cx="3886200" cy="5715000"/>
          </a:xfrm>
          <a:prstGeom prst="rect">
            <a:avLst/>
          </a:prstGeom>
          <a:ln cmpd="thickThin">
            <a:solidFill>
              <a:schemeClr val="tx1"/>
            </a:solidFill>
          </a:ln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17693"/>
            <a:ext cx="8382000" cy="674030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bn-BD" sz="4800" b="1" i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</a:p>
          <a:p>
            <a:r>
              <a:rPr lang="bn-BD" sz="48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8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</a:t>
            </a:r>
            <a:r>
              <a:rPr lang="en-US" sz="48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 শিক্ষার্থীরা-</a:t>
            </a:r>
          </a:p>
          <a:p>
            <a:r>
              <a:rPr lang="bn-BD" sz="48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১।</a:t>
            </a:r>
            <a:r>
              <a:rPr lang="bn-BD" sz="4800" b="1" i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 কী তা বলতে পারবে।</a:t>
            </a:r>
          </a:p>
          <a:p>
            <a:r>
              <a:rPr lang="bn-BD" sz="48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8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bn-BD" sz="48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48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মুনাফার সূত্র লিখতে পারবে ।</a:t>
            </a:r>
            <a:endParaRPr lang="en-US" sz="4800" b="1" i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800" b="1" i="1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৩।মুনাফা সংক্রান্ত সমস্যা  সমাধান  করতে পারবে।</a:t>
            </a:r>
            <a:endParaRPr lang="en-US" sz="4800" b="1" i="1" dirty="0" smtClean="0">
              <a:solidFill>
                <a:schemeClr val="accent3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i="1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BD" sz="4800" b="1" i="1" dirty="0">
              <a:solidFill>
                <a:schemeClr val="accent3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n-US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নীচের</a:t>
            </a:r>
            <a:r>
              <a:rPr lang="en-US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গুলি</a:t>
            </a:r>
            <a:r>
              <a:rPr lang="en-US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…</a:t>
            </a:r>
            <a:endParaRPr lang="en-US" i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২২১১৩৩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76400"/>
            <a:ext cx="3733800" cy="1543050"/>
          </a:xfrm>
          <a:prstGeom prst="rect">
            <a:avLst/>
          </a:prstGeom>
          <a:ln>
            <a:solidFill>
              <a:schemeClr val="tx1"/>
            </a:solidFill>
            <a:prstDash val="solid"/>
          </a:ln>
        </p:spPr>
      </p:pic>
      <p:pic>
        <p:nvPicPr>
          <p:cNvPr id="5" name="Picture 4" descr="images৯৯৮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524000"/>
            <a:ext cx="4038600" cy="19050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Picture 5" descr="imagesমমম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429000"/>
            <a:ext cx="3352800" cy="18859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886200" y="3505200"/>
            <a:ext cx="4876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ব্যাংকে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সঞ্চয়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bn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য়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লেনদেন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r>
              <a:rPr lang="bn-IN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জমা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রাখলে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bn-IN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56388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জমা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রাখলে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অতিরিক্ত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ফেরত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2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ln w="76200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txBody>
          <a:bodyPr>
            <a:noAutofit/>
          </a:bodyPr>
          <a:lstStyle/>
          <a:p>
            <a:r>
              <a:rPr lang="en-US" sz="8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…..</a:t>
            </a:r>
            <a:endParaRPr lang="en-US" sz="8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447800" y="3276600"/>
            <a:ext cx="5867400" cy="2743200"/>
          </a:xfrm>
          <a:prstGeom prst="roundRect">
            <a:avLst/>
          </a:prstGeom>
          <a:ln w="76200">
            <a:solidFill>
              <a:srgbClr val="FFFF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মুনাফা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3124200" y="1981200"/>
            <a:ext cx="1524000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800600"/>
            <a:ext cx="89154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bn-BD" sz="8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অর্থাৎ </a:t>
            </a:r>
            <a:r>
              <a:rPr lang="en-US" sz="8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pnr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bn-BD" sz="8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 নির্ণয়ের </a:t>
            </a:r>
            <a:r>
              <a:rPr lang="bn-BD" sz="8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endParaRPr lang="bn-BD" sz="5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133600"/>
            <a:ext cx="8915400" cy="212365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bn-BD" sz="6600" dirty="0">
                <a:solidFill>
                  <a:srgbClr val="966A1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 </a:t>
            </a:r>
            <a:r>
              <a:rPr lang="bn-IN" sz="6600" dirty="0" smtClean="0">
                <a:solidFill>
                  <a:srgbClr val="966A1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 smtClean="0">
                <a:solidFill>
                  <a:srgbClr val="966A1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BD" sz="6600" dirty="0">
                <a:solidFill>
                  <a:srgbClr val="966A1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en-US" sz="6600" dirty="0">
                <a:solidFill>
                  <a:srgbClr val="966A1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BD" sz="6600" dirty="0">
                <a:solidFill>
                  <a:srgbClr val="966A1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6600" dirty="0">
                <a:solidFill>
                  <a:srgbClr val="966A1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BD" sz="6600" dirty="0">
                <a:solidFill>
                  <a:srgbClr val="966A1A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হার</a:t>
            </a:r>
            <a:endParaRPr lang="bn-BD" sz="5400" dirty="0">
              <a:solidFill>
                <a:srgbClr val="966A1A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717695"/>
      </p:ext>
    </p:extLst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0" y="0"/>
            <a:ext cx="8915400" cy="609600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ea typeface="+mj-ea"/>
                <a:cs typeface="NikoshBAN" pitchFamily="2" charset="0"/>
              </a:rPr>
              <a:t>চল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মুনাফার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সূত্রের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ব্যাখা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জেনে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নিই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……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228600" y="685800"/>
            <a:ext cx="8686800" cy="5943600"/>
          </a:xfrm>
          <a:prstGeom prst="rect">
            <a:avLst/>
          </a:prstGeom>
          <a:ln cmpd="dbl">
            <a:solidFill>
              <a:schemeClr val="tx1"/>
            </a:solidFill>
          </a:ln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bn-IN" sz="2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IN" sz="28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  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মুনাফা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=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মুনাফাআসল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–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আসল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মুনাফা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দুই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ধরনের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 ক)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সরল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মুনাফা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ও </a:t>
            </a:r>
            <a:endParaRPr kumimoji="0" lang="bn-IN" sz="32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n-I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                           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খ)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চক্রবৃদ্ধি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মুনাফা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I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সরল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মুনাফার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ক্ষেত্রে</a:t>
            </a:r>
            <a:r>
              <a:rPr kumimoji="0" lang="bn-I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,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I=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Pnr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, </a:t>
            </a:r>
          </a:p>
          <a:p>
            <a:pPr marL="342900" indent="-342900">
              <a:spcBef>
                <a:spcPct val="20000"/>
              </a:spcBef>
            </a:pPr>
            <a:r>
              <a:rPr kumimoji="0" lang="bn-I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I=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মুনাফা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,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(profit)</a:t>
            </a:r>
            <a:endParaRPr lang="bn-IN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spcBef>
                <a:spcPct val="20000"/>
              </a:spcBef>
            </a:pPr>
            <a:r>
              <a:rPr kumimoji="0" lang="bn-I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P=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আসল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,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principal)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bn-I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n=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সময়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,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(time</a:t>
            </a: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indent="-342900">
              <a:spcBef>
                <a:spcPct val="20000"/>
              </a:spcBef>
            </a:pPr>
            <a:r>
              <a:rPr kumimoji="0" lang="bn-IN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r=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মুনাফার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হার</a:t>
            </a:r>
            <a:r>
              <a:rPr kumimoji="0" lang="bn-I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itchFamily="2" charset="0"/>
              </a:rPr>
              <a:t>,</a:t>
            </a:r>
            <a:r>
              <a:rPr lang="en-US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(rate of interest)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457200" y="1371600"/>
            <a:ext cx="304800" cy="381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286000"/>
            <a:ext cx="8534400" cy="2585323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bn-BD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বার্ষিক শতকরা মুনাফার হার </a:t>
            </a:r>
            <a:r>
              <a:rPr lang="bn-IN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BD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 হলে,৩০০০ টাকার </a:t>
            </a:r>
            <a:r>
              <a:rPr lang="bn-IN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bn-BD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বছরের </a:t>
            </a:r>
            <a:r>
              <a:rPr lang="bn-BD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 কত ?</a:t>
            </a:r>
            <a:endParaRPr lang="en-US" sz="5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0"/>
            <a:ext cx="8686800" cy="175432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</a:t>
            </a:r>
            <a:r>
              <a:rPr lang="bn-BD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bn-IN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bn-BD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54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5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1582266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609600" y="457200"/>
            <a:ext cx="8001000" cy="838200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err="1" smtClean="0">
                <a:solidFill>
                  <a:srgbClr val="966A1A"/>
                </a:solidFill>
                <a:latin typeface="Nikosh Ban"/>
              </a:rPr>
              <a:t>চল</a:t>
            </a:r>
            <a:r>
              <a:rPr lang="en-US" sz="2800" i="1" dirty="0" smtClean="0">
                <a:solidFill>
                  <a:srgbClr val="966A1A"/>
                </a:solidFill>
                <a:latin typeface="Nikosh Ban"/>
              </a:rPr>
              <a:t> </a:t>
            </a:r>
            <a:r>
              <a:rPr lang="en-US" sz="2800" i="1" dirty="0" err="1" smtClean="0">
                <a:solidFill>
                  <a:srgbClr val="966A1A"/>
                </a:solidFill>
                <a:latin typeface="Nikosh Ban"/>
              </a:rPr>
              <a:t>এবার</a:t>
            </a:r>
            <a:r>
              <a:rPr lang="en-US" sz="2800" i="1" dirty="0" smtClean="0">
                <a:solidFill>
                  <a:srgbClr val="966A1A"/>
                </a:solidFill>
                <a:latin typeface="Nikosh Ban"/>
              </a:rPr>
              <a:t> </a:t>
            </a:r>
            <a:r>
              <a:rPr lang="en-US" sz="2800" i="1" dirty="0" err="1" smtClean="0">
                <a:solidFill>
                  <a:srgbClr val="966A1A"/>
                </a:solidFill>
                <a:latin typeface="Nikosh Ban"/>
              </a:rPr>
              <a:t>মিলিয়ে</a:t>
            </a:r>
            <a:r>
              <a:rPr lang="en-US" sz="2800" i="1" dirty="0" smtClean="0">
                <a:solidFill>
                  <a:srgbClr val="966A1A"/>
                </a:solidFill>
                <a:latin typeface="Nikosh Ban"/>
              </a:rPr>
              <a:t> </a:t>
            </a:r>
            <a:r>
              <a:rPr lang="en-US" sz="2800" i="1" dirty="0" err="1" smtClean="0">
                <a:solidFill>
                  <a:srgbClr val="966A1A"/>
                </a:solidFill>
                <a:latin typeface="Nikosh Ban"/>
              </a:rPr>
              <a:t>নিই</a:t>
            </a:r>
            <a:r>
              <a:rPr lang="en-US" sz="2800" i="1" dirty="0" smtClean="0">
                <a:solidFill>
                  <a:srgbClr val="966A1A"/>
                </a:solidFill>
                <a:latin typeface="Nikosh Ban"/>
              </a:rPr>
              <a:t> </a:t>
            </a:r>
            <a:endParaRPr lang="en-US" sz="2800" i="1" dirty="0">
              <a:solidFill>
                <a:srgbClr val="966A1A"/>
              </a:solidFill>
              <a:latin typeface="Nikosh B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676400"/>
            <a:ext cx="7543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/>
              </a:rPr>
              <a:t>দেওয়া আছে, </a:t>
            </a:r>
          </a:p>
          <a:p>
            <a:r>
              <a:rPr lang="bn-IN" sz="2400" dirty="0" smtClean="0">
                <a:latin typeface="NikoshBAN"/>
              </a:rPr>
              <a:t>মূল্ধন  ( </a:t>
            </a:r>
            <a:r>
              <a:rPr lang="en-US" sz="2400" dirty="0" smtClean="0">
                <a:latin typeface="NikoshBAN"/>
              </a:rPr>
              <a:t>p</a:t>
            </a:r>
            <a:r>
              <a:rPr lang="bn-IN" sz="2400" dirty="0" smtClean="0">
                <a:latin typeface="NikoshBAN"/>
              </a:rPr>
              <a:t> </a:t>
            </a:r>
            <a:r>
              <a:rPr lang="bn-IN" sz="2400" dirty="0" smtClean="0">
                <a:latin typeface="NikoshBAN"/>
              </a:rPr>
              <a:t>) = ৩০০০ টাকা </a:t>
            </a:r>
          </a:p>
          <a:p>
            <a:r>
              <a:rPr lang="bn-IN" sz="2400" dirty="0" smtClean="0">
                <a:latin typeface="NikoshBAN"/>
              </a:rPr>
              <a:t>সময় ( </a:t>
            </a:r>
            <a:r>
              <a:rPr lang="en-US" sz="2400" dirty="0" smtClean="0">
                <a:latin typeface="NikoshBAN"/>
              </a:rPr>
              <a:t>n</a:t>
            </a:r>
            <a:r>
              <a:rPr lang="bn-IN" sz="2400" dirty="0" smtClean="0">
                <a:latin typeface="NikoshBAN"/>
              </a:rPr>
              <a:t>  </a:t>
            </a:r>
            <a:r>
              <a:rPr lang="bn-IN" sz="2400" dirty="0" smtClean="0">
                <a:latin typeface="NikoshBAN"/>
              </a:rPr>
              <a:t>) = ৩ বছর </a:t>
            </a:r>
          </a:p>
          <a:p>
            <a:r>
              <a:rPr lang="bn-IN" sz="2400" dirty="0" smtClean="0">
                <a:latin typeface="NikoshBAN"/>
              </a:rPr>
              <a:t>মুনাফার হার ( </a:t>
            </a:r>
            <a:r>
              <a:rPr lang="en-US" sz="2400" dirty="0" smtClean="0">
                <a:latin typeface="NikoshBAN"/>
              </a:rPr>
              <a:t>r</a:t>
            </a:r>
            <a:r>
              <a:rPr lang="bn-IN" sz="2400" dirty="0" smtClean="0">
                <a:latin typeface="NikoshBAN"/>
              </a:rPr>
              <a:t>  </a:t>
            </a:r>
            <a:r>
              <a:rPr lang="bn-IN" sz="2400" dirty="0" smtClean="0">
                <a:latin typeface="NikoshBAN"/>
              </a:rPr>
              <a:t>) = ৭% </a:t>
            </a:r>
          </a:p>
          <a:p>
            <a:r>
              <a:rPr lang="bn-IN" sz="2400" dirty="0" smtClean="0">
                <a:latin typeface="NikoshBAN"/>
              </a:rPr>
              <a:t>  </a:t>
            </a:r>
            <a:r>
              <a:rPr lang="en-US" sz="2400" dirty="0" smtClean="0">
                <a:latin typeface="NikoshBAN"/>
              </a:rPr>
              <a:t>                          </a:t>
            </a:r>
          </a:p>
          <a:p>
            <a:r>
              <a:rPr lang="en-US" sz="2400" dirty="0" smtClean="0">
                <a:latin typeface="NikoshBAN"/>
              </a:rPr>
              <a:t> </a:t>
            </a:r>
            <a:r>
              <a:rPr lang="en-US" sz="2400" dirty="0" smtClean="0">
                <a:latin typeface="NikoshBAN"/>
              </a:rPr>
              <a:t>                           </a:t>
            </a:r>
            <a:r>
              <a:rPr lang="en-US" sz="2400" dirty="0" smtClean="0">
                <a:latin typeface="NikoshBAN"/>
              </a:rPr>
              <a:t>=</a:t>
            </a:r>
          </a:p>
          <a:p>
            <a:endParaRPr lang="en-US" sz="2400" dirty="0" smtClean="0">
              <a:latin typeface="NikoshBAN"/>
            </a:endParaRPr>
          </a:p>
          <a:p>
            <a:r>
              <a:rPr lang="en-US" sz="2400" dirty="0" smtClean="0">
                <a:latin typeface="NikoshBAN"/>
              </a:rPr>
              <a:t>                             =০.০৭ </a:t>
            </a:r>
          </a:p>
          <a:p>
            <a:r>
              <a:rPr lang="bn-IN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আমরা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জানি</a:t>
            </a:r>
            <a:r>
              <a:rPr lang="en-US" sz="2400" dirty="0" smtClean="0">
                <a:latin typeface="NikoshBAN"/>
              </a:rPr>
              <a:t>, </a:t>
            </a:r>
          </a:p>
          <a:p>
            <a:r>
              <a:rPr lang="en-US" sz="2400" dirty="0" smtClean="0">
                <a:latin typeface="NikoshBAN"/>
              </a:rPr>
              <a:t> </a:t>
            </a:r>
            <a:r>
              <a:rPr lang="en-US" sz="2400" dirty="0" smtClean="0">
                <a:latin typeface="NikoshBAN"/>
              </a:rPr>
              <a:t>               </a:t>
            </a:r>
            <a:r>
              <a:rPr lang="en-US" sz="2400" dirty="0" err="1" smtClean="0">
                <a:latin typeface="NikoshBAN"/>
              </a:rPr>
              <a:t>সরল</a:t>
            </a:r>
            <a:r>
              <a:rPr lang="en-US" sz="2400" dirty="0" smtClean="0">
                <a:latin typeface="NikoshBAN"/>
              </a:rPr>
              <a:t> </a:t>
            </a:r>
            <a:r>
              <a:rPr lang="en-US" sz="2400" dirty="0" err="1" smtClean="0">
                <a:latin typeface="NikoshBAN"/>
              </a:rPr>
              <a:t>মুনাফা</a:t>
            </a:r>
            <a:r>
              <a:rPr lang="en-US" sz="2400" dirty="0" smtClean="0">
                <a:latin typeface="NikoshBAN"/>
              </a:rPr>
              <a:t> ( </a:t>
            </a:r>
            <a:r>
              <a:rPr lang="en-US" sz="2400" dirty="0" smtClean="0">
                <a:latin typeface="NikoshBAN"/>
              </a:rPr>
              <a:t>I</a:t>
            </a:r>
            <a:r>
              <a:rPr lang="en-US" sz="2400" dirty="0" smtClean="0">
                <a:latin typeface="NikoshBAN"/>
              </a:rPr>
              <a:t>)= </a:t>
            </a:r>
            <a:r>
              <a:rPr lang="en-US" sz="2400" dirty="0" err="1" smtClean="0">
                <a:latin typeface="NikoshBAN"/>
              </a:rPr>
              <a:t>Pnr</a:t>
            </a:r>
            <a:endParaRPr lang="en-US" sz="2400" dirty="0" smtClean="0">
              <a:latin typeface="NikoshBAN"/>
            </a:endParaRPr>
          </a:p>
          <a:p>
            <a:r>
              <a:rPr lang="en-US" sz="2400" dirty="0" smtClean="0">
                <a:latin typeface="NikoshBAN"/>
              </a:rPr>
              <a:t> </a:t>
            </a:r>
            <a:r>
              <a:rPr lang="en-US" sz="2400" dirty="0" smtClean="0">
                <a:latin typeface="NikoshBAN"/>
              </a:rPr>
              <a:t>                                        = ৩০০০ ×</a:t>
            </a:r>
            <a:r>
              <a:rPr lang="bn-IN" sz="2400" dirty="0" smtClean="0">
                <a:latin typeface="NikoshBAN"/>
              </a:rPr>
              <a:t>৩ </a:t>
            </a:r>
            <a:r>
              <a:rPr lang="en-US" sz="2400" dirty="0" smtClean="0">
                <a:latin typeface="NikoshBAN"/>
              </a:rPr>
              <a:t>×</a:t>
            </a:r>
            <a:r>
              <a:rPr lang="bn-IN" sz="2400" dirty="0" smtClean="0">
                <a:latin typeface="NikoshBAN"/>
              </a:rPr>
              <a:t>০.০৭ </a:t>
            </a:r>
          </a:p>
          <a:p>
            <a:r>
              <a:rPr lang="bn-IN" sz="2400" dirty="0" smtClean="0">
                <a:latin typeface="NikoshBAN"/>
              </a:rPr>
              <a:t> </a:t>
            </a:r>
            <a:r>
              <a:rPr lang="bn-IN" sz="2400" dirty="0" smtClean="0">
                <a:latin typeface="NikoshBAN"/>
              </a:rPr>
              <a:t>                                        = ৬৩০ টাকা </a:t>
            </a:r>
          </a:p>
          <a:p>
            <a:r>
              <a:rPr lang="bn-IN" sz="2400" dirty="0" smtClean="0">
                <a:latin typeface="NikoshBAN"/>
              </a:rPr>
              <a:t> </a:t>
            </a:r>
            <a:r>
              <a:rPr lang="bn-IN" sz="2400" dirty="0" smtClean="0">
                <a:latin typeface="NikoshBAN"/>
              </a:rPr>
              <a:t>          উত্তরঃ ৬৩০ টাকা। </a:t>
            </a:r>
            <a:r>
              <a:rPr lang="en-US" sz="2400" dirty="0" smtClean="0">
                <a:latin typeface="NikoshBAN"/>
              </a:rPr>
              <a:t> </a:t>
            </a:r>
            <a:endParaRPr lang="en-US" sz="2400" dirty="0">
              <a:latin typeface="NikoshBAN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31" name="Equation" r:id="rId3" imgW="114120" imgH="215640" progId="Equation.3">
              <p:embed/>
            </p:oleObj>
          </a:graphicData>
        </a:graphic>
      </p:graphicFrame>
      <p:graphicFrame>
        <p:nvGraphicFramePr>
          <p:cNvPr id="1036" name="Object 12"/>
          <p:cNvGraphicFramePr>
            <a:graphicFrameLocks noChangeAspect="1"/>
          </p:cNvGraphicFramePr>
          <p:nvPr/>
        </p:nvGraphicFramePr>
        <p:xfrm>
          <a:off x="3429000" y="3276600"/>
          <a:ext cx="685800" cy="966355"/>
        </p:xfrm>
        <a:graphic>
          <a:graphicData uri="http://schemas.openxmlformats.org/presentationml/2006/ole">
            <p:oleObj spid="_x0000_s1036" name="Equation" r:id="rId4" imgW="279360" imgH="393480" progId="Equation.3">
              <p:embed/>
            </p:oleObj>
          </a:graphicData>
        </a:graphic>
      </p:graphicFrame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85800" y="228600"/>
            <a:ext cx="5334000" cy="1143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002060"/>
                </a:solidFill>
                <a:latin typeface="Nikosh  Ban"/>
              </a:rPr>
              <a:t>জোড়ায়</a:t>
            </a:r>
            <a:r>
              <a:rPr lang="en-US" sz="4400" dirty="0" smtClean="0">
                <a:solidFill>
                  <a:srgbClr val="002060"/>
                </a:solidFill>
                <a:latin typeface="Nikosh  Ban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  Ban"/>
              </a:rPr>
              <a:t>কাজঃ</a:t>
            </a:r>
            <a:r>
              <a:rPr lang="en-US" sz="4400" dirty="0" smtClean="0">
                <a:solidFill>
                  <a:srgbClr val="002060"/>
                </a:solidFill>
                <a:latin typeface="Nikosh  Ban"/>
              </a:rPr>
              <a:t> </a:t>
            </a:r>
            <a:endParaRPr lang="en-US" sz="4400" dirty="0">
              <a:solidFill>
                <a:srgbClr val="002060"/>
              </a:solidFill>
              <a:latin typeface="Nikosh  Ban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381000" y="1828800"/>
            <a:ext cx="8610600" cy="40386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FFFF00"/>
                </a:solidFill>
                <a:latin typeface="Nikosh  Ban"/>
              </a:rPr>
              <a:t>বার্ষিক শতকরা মুনাফার হার কত হলে ৩০০০ টাকায়  ৩ বছরে সরল মুনাফা ৬৩০ টাকা হবে ?  </a:t>
            </a:r>
            <a:endParaRPr lang="en-US" sz="4000" dirty="0">
              <a:solidFill>
                <a:srgbClr val="FFFF00"/>
              </a:solidFill>
              <a:latin typeface="Nikosh  Ban"/>
            </a:endParaRP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304800" y="152400"/>
            <a:ext cx="4191000" cy="76200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bg1"/>
                </a:solidFill>
                <a:latin typeface="Nikosh  Ban"/>
              </a:rPr>
              <a:t>এসো মিলিয়ে নিই- </a:t>
            </a:r>
            <a:endParaRPr lang="en-US" sz="3200" dirty="0">
              <a:solidFill>
                <a:schemeClr val="bg1"/>
              </a:solidFill>
              <a:latin typeface="Nikosh  Ban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3400" y="1447800"/>
            <a:ext cx="8153400" cy="457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chemeClr val="tx1"/>
                </a:solidFill>
                <a:latin typeface="Nikosh  Ban"/>
              </a:rPr>
              <a:t>আমরা জানি,  </a:t>
            </a:r>
          </a:p>
          <a:p>
            <a:pPr algn="ctr"/>
            <a:r>
              <a:rPr lang="bn-IN" sz="2400" dirty="0" smtClean="0">
                <a:solidFill>
                  <a:schemeClr val="tx1"/>
                </a:solidFill>
                <a:latin typeface="Nikosh  Ban"/>
              </a:rPr>
              <a:t>মুনাফার হার (</a:t>
            </a:r>
            <a:r>
              <a:rPr lang="en-US" sz="2400" dirty="0" smtClean="0">
                <a:solidFill>
                  <a:schemeClr val="tx1"/>
                </a:solidFill>
                <a:latin typeface="Nikosh  Ban"/>
              </a:rPr>
              <a:t>r</a:t>
            </a:r>
            <a:r>
              <a:rPr lang="bn-IN" sz="2400" dirty="0" smtClean="0">
                <a:solidFill>
                  <a:schemeClr val="tx1"/>
                </a:solidFill>
                <a:latin typeface="Nikosh  Ban"/>
              </a:rPr>
              <a:t>) =</a:t>
            </a:r>
            <a:endParaRPr lang="en-US" sz="2400" dirty="0" smtClean="0">
              <a:solidFill>
                <a:schemeClr val="tx1"/>
              </a:solidFill>
              <a:latin typeface="Nikosh  Ban"/>
            </a:endParaRP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  Ban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Nikosh  Ban"/>
              </a:rPr>
              <a:t>  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  Ban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Nikosh  Ban"/>
              </a:rPr>
              <a:t>                          =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  Ban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Nikosh  Ban"/>
              </a:rPr>
              <a:t>           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  Ban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Nikosh  Ban"/>
              </a:rPr>
              <a:t>                           =</a:t>
            </a:r>
            <a:r>
              <a:rPr lang="bn-IN" sz="2400" dirty="0" smtClean="0">
                <a:solidFill>
                  <a:schemeClr val="tx1"/>
                </a:solidFill>
                <a:latin typeface="Nikosh  Ban"/>
              </a:rPr>
              <a:t>৭% </a:t>
            </a:r>
            <a:r>
              <a:rPr lang="en-US" sz="2400" dirty="0" smtClean="0">
                <a:solidFill>
                  <a:schemeClr val="tx1"/>
                </a:solidFill>
                <a:latin typeface="Nikosh  Ban"/>
              </a:rPr>
              <a:t> </a:t>
            </a:r>
            <a:r>
              <a:rPr lang="bn-IN" sz="2400" dirty="0" smtClean="0">
                <a:solidFill>
                  <a:schemeClr val="tx1"/>
                </a:solidFill>
                <a:latin typeface="Nikosh  Ban"/>
              </a:rPr>
              <a:t> </a:t>
            </a:r>
            <a:endParaRPr lang="en-US" sz="2400" dirty="0">
              <a:solidFill>
                <a:schemeClr val="tx1"/>
              </a:solidFill>
              <a:latin typeface="Nikosh  Ban"/>
            </a:endParaRPr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5791200" y="2743200"/>
          <a:ext cx="533400" cy="819856"/>
        </p:xfrm>
        <a:graphic>
          <a:graphicData uri="http://schemas.openxmlformats.org/presentationml/2006/ole">
            <p:oleObj spid="_x0000_s24580" name="Equation" r:id="rId3" imgW="241200" imgH="41904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514850" y="3352800"/>
          <a:ext cx="114300" cy="152400"/>
        </p:xfrm>
        <a:graphic>
          <a:graphicData uri="http://schemas.openxmlformats.org/presentationml/2006/ole">
            <p:oleObj spid="_x0000_s24581" name="Equation" r:id="rId4" imgW="114120" imgH="152280" progId="Equation.3">
              <p:embed/>
            </p:oleObj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/>
        </p:nvGraphicFramePr>
        <p:xfrm>
          <a:off x="6324600" y="2895600"/>
          <a:ext cx="457200" cy="457200"/>
        </p:xfrm>
        <a:graphic>
          <a:graphicData uri="http://schemas.openxmlformats.org/presentationml/2006/ole">
            <p:oleObj spid="_x0000_s24582" name="Equation" r:id="rId5" imgW="114120" imgH="126720" progId="Equation.3">
              <p:embed/>
            </p:oleObj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6781800" y="2819400"/>
          <a:ext cx="1600200" cy="533400"/>
        </p:xfrm>
        <a:graphic>
          <a:graphicData uri="http://schemas.openxmlformats.org/presentationml/2006/ole">
            <p:oleObj spid="_x0000_s24583" name="Equation" r:id="rId6" imgW="368280" imgH="177480" progId="Equation.3">
              <p:embed/>
            </p:oleObj>
          </a:graphicData>
        </a:graphic>
      </p:graphicFrame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5943600" y="3581400"/>
          <a:ext cx="914400" cy="616226"/>
        </p:xfrm>
        <a:graphic>
          <a:graphicData uri="http://schemas.openxmlformats.org/presentationml/2006/ole">
            <p:oleObj spid="_x0000_s24584" name="Equation" r:id="rId7" imgW="583920" imgH="393480" progId="Equation.3">
              <p:embed/>
            </p:oleObj>
          </a:graphicData>
        </a:graphic>
      </p:graphicFrame>
      <p:graphicFrame>
        <p:nvGraphicFramePr>
          <p:cNvPr id="24585" name="Object 9"/>
          <p:cNvGraphicFramePr>
            <a:graphicFrameLocks noChangeAspect="1"/>
          </p:cNvGraphicFramePr>
          <p:nvPr/>
        </p:nvGraphicFramePr>
        <p:xfrm>
          <a:off x="6858000" y="3657600"/>
          <a:ext cx="457200" cy="520700"/>
        </p:xfrm>
        <a:graphic>
          <a:graphicData uri="http://schemas.openxmlformats.org/presentationml/2006/ole">
            <p:oleObj spid="_x0000_s24585" name="Equation" r:id="rId8" imgW="114120" imgH="126720" progId="Equation.3">
              <p:embed/>
            </p:oleObj>
          </a:graphicData>
        </a:graphic>
      </p:graphicFrame>
      <p:graphicFrame>
        <p:nvGraphicFramePr>
          <p:cNvPr id="24586" name="Object 10"/>
          <p:cNvGraphicFramePr>
            <a:graphicFrameLocks noChangeAspect="1"/>
          </p:cNvGraphicFramePr>
          <p:nvPr/>
        </p:nvGraphicFramePr>
        <p:xfrm flipV="1">
          <a:off x="7239000" y="3657600"/>
          <a:ext cx="1447800" cy="482600"/>
        </p:xfrm>
        <a:graphic>
          <a:graphicData uri="http://schemas.openxmlformats.org/presentationml/2006/ole">
            <p:oleObj spid="_x0000_s24586" name="Equation" r:id="rId9" imgW="368280" imgH="177480" progId="Equation.3">
              <p:embed/>
            </p:oleObj>
          </a:graphicData>
        </a:graphic>
      </p:graphicFrame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/>
          <p:cNvSpPr/>
          <p:nvPr/>
        </p:nvSpPr>
        <p:spPr>
          <a:xfrm>
            <a:off x="381000" y="381000"/>
            <a:ext cx="3200400" cy="7620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FFFF00"/>
                </a:solidFill>
                <a:latin typeface="Nikosh  Ban"/>
              </a:rPr>
              <a:t>দলীয় কাজঃ </a:t>
            </a:r>
            <a:endParaRPr lang="en-US" sz="2800" dirty="0">
              <a:solidFill>
                <a:srgbClr val="FFFF00"/>
              </a:solidFill>
              <a:latin typeface="Nikosh  Ban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304800" y="1905000"/>
            <a:ext cx="8610600" cy="35814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rgbClr val="FFFF00"/>
                </a:solidFill>
                <a:latin typeface="Nikosh  Ban"/>
              </a:rPr>
              <a:t>৪% হার মুনাফায় ৪০০০ টাকার ৪ বছরের সরল মুনাফা নির্ণয় কর। </a:t>
            </a:r>
            <a:endParaRPr lang="en-US" sz="4400" dirty="0">
              <a:solidFill>
                <a:srgbClr val="FFFF00"/>
              </a:solidFill>
              <a:latin typeface="Nikosh  Ban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1 1"/>
          <p:cNvSpPr/>
          <p:nvPr/>
        </p:nvSpPr>
        <p:spPr>
          <a:xfrm>
            <a:off x="685800" y="0"/>
            <a:ext cx="3810000" cy="21336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rgbClr val="FFFF00"/>
                </a:solidFill>
                <a:latin typeface="Nikosh  Ban"/>
              </a:rPr>
              <a:t>বাড়ির কাজঃ </a:t>
            </a:r>
            <a:endParaRPr lang="en-US" sz="2400" dirty="0">
              <a:solidFill>
                <a:srgbClr val="FFFF00"/>
              </a:solidFill>
              <a:latin typeface="Nikosh  Ban"/>
            </a:endParaRPr>
          </a:p>
        </p:txBody>
      </p:sp>
      <p:sp>
        <p:nvSpPr>
          <p:cNvPr id="3" name="Snip Same Side Corner Rectangle 2"/>
          <p:cNvSpPr/>
          <p:nvPr/>
        </p:nvSpPr>
        <p:spPr>
          <a:xfrm>
            <a:off x="228600" y="2057400"/>
            <a:ext cx="8763000" cy="3733800"/>
          </a:xfrm>
          <a:prstGeom prst="snip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chemeClr val="tx1"/>
                </a:solidFill>
              </a:rPr>
              <a:t>৯% হার মুনাফায় ৫০০০ টাকার  ৫ বছরের সরল মুনাফা কত? 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_IMG_1461501230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05000"/>
            <a:ext cx="8382000" cy="4724400"/>
          </a:xfrm>
          <a:prstGeom prst="rect">
            <a:avLst/>
          </a:prstGeom>
        </p:spPr>
      </p:pic>
      <p:sp>
        <p:nvSpPr>
          <p:cNvPr id="3" name="Horizontal Scroll 2"/>
          <p:cNvSpPr/>
          <p:nvPr/>
        </p:nvSpPr>
        <p:spPr>
          <a:xfrm>
            <a:off x="533400" y="304800"/>
            <a:ext cx="7696200" cy="1295400"/>
          </a:xfrm>
          <a:prstGeom prst="horizontalScroll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i="1" dirty="0" smtClean="0">
                <a:latin typeface="Times New Roman" pitchFamily="18" charset="0"/>
                <a:cs typeface="Times New Roman" pitchFamily="18" charset="0"/>
              </a:rPr>
              <a:t>সকল কে ধন্যবাদ </a:t>
            </a:r>
            <a:endParaRPr lang="en-US" sz="4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335</Words>
  <Application>Microsoft Office PowerPoint</Application>
  <PresentationFormat>On-screen Show (4:3)</PresentationFormat>
  <Paragraphs>84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নীচের চিত্র গুলি দেখ…</vt:lpstr>
      <vt:lpstr>আজকের পাঠ…..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SHAMIM</dc:creator>
  <cp:lastModifiedBy>SHAMIM</cp:lastModifiedBy>
  <cp:revision>57</cp:revision>
  <dcterms:created xsi:type="dcterms:W3CDTF">2006-08-16T00:00:00Z</dcterms:created>
  <dcterms:modified xsi:type="dcterms:W3CDTF">2019-09-14T15:08:37Z</dcterms:modified>
</cp:coreProperties>
</file>