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87" r:id="rId2"/>
    <p:sldId id="288" r:id="rId3"/>
    <p:sldId id="291" r:id="rId4"/>
    <p:sldId id="256" r:id="rId5"/>
    <p:sldId id="289" r:id="rId6"/>
    <p:sldId id="257" r:id="rId7"/>
    <p:sldId id="259" r:id="rId8"/>
    <p:sldId id="260" r:id="rId9"/>
    <p:sldId id="293" r:id="rId10"/>
    <p:sldId id="258" r:id="rId11"/>
    <p:sldId id="261" r:id="rId12"/>
    <p:sldId id="262" r:id="rId13"/>
    <p:sldId id="263" r:id="rId14"/>
    <p:sldId id="266" r:id="rId15"/>
    <p:sldId id="264" r:id="rId16"/>
    <p:sldId id="265" r:id="rId17"/>
    <p:sldId id="292" r:id="rId18"/>
  </p:sldIdLst>
  <p:sldSz cx="14265275" cy="8120063"/>
  <p:notesSz cx="6858000" cy="9144000"/>
  <p:defaultTextStyle>
    <a:defPPr>
      <a:defRPr lang="en-US"/>
    </a:defPPr>
    <a:lvl1pPr marL="0" algn="l" defTabSz="127494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7474" algn="l" defTabSz="127494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74948" algn="l" defTabSz="127494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12422" algn="l" defTabSz="127494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49896" algn="l" defTabSz="127494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87370" algn="l" defTabSz="127494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24844" algn="l" defTabSz="127494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62318" algn="l" defTabSz="127494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099792" algn="l" defTabSz="1274948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558">
          <p15:clr>
            <a:srgbClr val="A4A3A4"/>
          </p15:clr>
        </p15:guide>
        <p15:guide id="2" pos="44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738" y="-84"/>
      </p:cViewPr>
      <p:guideLst>
        <p:guide orient="horz" pos="2558"/>
        <p:guide pos="449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00B33-2A06-4D45-AB6A-C171664DD136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43000"/>
            <a:ext cx="54229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060AB-15DD-4D90-A96F-C923FD8473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389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5DB5D-CE24-460E-BBAE-27CB3AFBE0E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421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50BF7-92C9-4431-8D88-1AEF3A81CA2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564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832141" y="1624013"/>
            <a:ext cx="12249116" cy="2165350"/>
          </a:xfrm>
          <a:ln>
            <a:noFill/>
          </a:ln>
        </p:spPr>
        <p:txBody>
          <a:bodyPr vert="horz" tIns="0" rIns="25583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78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832141" y="3822677"/>
            <a:ext cx="12253871" cy="2075127"/>
          </a:xfrm>
        </p:spPr>
        <p:txBody>
          <a:bodyPr lIns="0" rIns="25583"/>
          <a:lstStyle>
            <a:lvl1pPr marL="0" marR="63958" indent="0" algn="r">
              <a:buNone/>
              <a:defRPr>
                <a:solidFill>
                  <a:schemeClr val="tx1"/>
                </a:solidFill>
              </a:defRPr>
            </a:lvl1pPr>
            <a:lvl2pPr marL="639577" indent="0" algn="ctr">
              <a:buNone/>
            </a:lvl2pPr>
            <a:lvl3pPr marL="1279154" indent="0" algn="ctr">
              <a:buNone/>
            </a:lvl3pPr>
            <a:lvl4pPr marL="1918731" indent="0" algn="ctr">
              <a:buNone/>
            </a:lvl4pPr>
            <a:lvl5pPr marL="2558308" indent="0" algn="ctr">
              <a:buNone/>
            </a:lvl5pPr>
            <a:lvl6pPr marL="3197885" indent="0" algn="ctr">
              <a:buNone/>
            </a:lvl6pPr>
            <a:lvl7pPr marL="3837462" indent="0" algn="ctr">
              <a:buNone/>
            </a:lvl7pPr>
            <a:lvl8pPr marL="4477040" indent="0" algn="ctr">
              <a:buNone/>
            </a:lvl8pPr>
            <a:lvl9pPr marL="5116617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77CD6-106C-4CE7-8822-AC86155B0111}" type="datetime1">
              <a:rPr lang="en-US" smtClean="0"/>
              <a:t>10/15/2019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D0FE3-2F7E-49FD-B6CA-849134D53EDE}" type="datetime1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386" y="1559052"/>
            <a:ext cx="12125484" cy="161318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78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386" y="3202398"/>
            <a:ext cx="12125484" cy="1787541"/>
          </a:xfrm>
        </p:spPr>
        <p:txBody>
          <a:bodyPr lIns="63958" rIns="63958" anchor="t"/>
          <a:lstStyle>
            <a:lvl1pPr marL="0" indent="0">
              <a:buNone/>
              <a:defRPr sz="3100">
                <a:solidFill>
                  <a:schemeClr val="tx1"/>
                </a:solidFill>
              </a:defRPr>
            </a:lvl1pPr>
            <a:lvl2pPr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95FE-56D6-4AFC-A053-38B63968857C}" type="datetime1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64" y="833660"/>
            <a:ext cx="12838748" cy="1353344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64" y="2273434"/>
            <a:ext cx="6300496" cy="5250974"/>
          </a:xfrm>
        </p:spPr>
        <p:txBody>
          <a:bodyPr/>
          <a:lstStyle>
            <a:lvl1pPr>
              <a:defRPr sz="36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51515" y="2273434"/>
            <a:ext cx="6300496" cy="5250974"/>
          </a:xfrm>
        </p:spPr>
        <p:txBody>
          <a:bodyPr/>
          <a:lstStyle>
            <a:lvl1pPr>
              <a:defRPr sz="36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4A3F-F18F-4F32-A3CD-A4AD00C4F2E9}" type="datetime1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64" y="833660"/>
            <a:ext cx="12838748" cy="1353344"/>
          </a:xfrm>
        </p:spPr>
        <p:txBody>
          <a:bodyPr tIns="63958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3264" y="2196665"/>
            <a:ext cx="6302974" cy="780691"/>
          </a:xfrm>
        </p:spPr>
        <p:txBody>
          <a:bodyPr lIns="63958" tIns="0" rIns="63958" bIns="0" anchor="ctr">
            <a:noAutofit/>
          </a:bodyPr>
          <a:lstStyle>
            <a:lvl1pPr marL="0" indent="0">
              <a:buNone/>
              <a:defRPr sz="3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800" b="1"/>
            </a:lvl2pPr>
            <a:lvl3pPr>
              <a:buNone/>
              <a:defRPr sz="2500" b="1"/>
            </a:lvl3pPr>
            <a:lvl4pPr>
              <a:buNone/>
              <a:defRPr sz="2200" b="1"/>
            </a:lvl4pPr>
            <a:lvl5pPr>
              <a:buNone/>
              <a:defRPr sz="22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7246562" y="2202005"/>
            <a:ext cx="6305450" cy="775352"/>
          </a:xfrm>
        </p:spPr>
        <p:txBody>
          <a:bodyPr lIns="63958" tIns="0" rIns="63958" bIns="0" anchor="ctr"/>
          <a:lstStyle>
            <a:lvl1pPr marL="0" indent="0">
              <a:buNone/>
              <a:defRPr sz="3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800" b="1"/>
            </a:lvl2pPr>
            <a:lvl3pPr>
              <a:buNone/>
              <a:defRPr sz="2500" b="1"/>
            </a:lvl3pPr>
            <a:lvl4pPr>
              <a:buNone/>
              <a:defRPr sz="2200" b="1"/>
            </a:lvl4pPr>
            <a:lvl5pPr>
              <a:buNone/>
              <a:defRPr sz="22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713264" y="2977356"/>
            <a:ext cx="6302974" cy="4553440"/>
          </a:xfrm>
        </p:spPr>
        <p:txBody>
          <a:bodyPr tIns="0"/>
          <a:lstStyle>
            <a:lvl1pPr>
              <a:defRPr sz="31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46562" y="2977356"/>
            <a:ext cx="6305450" cy="4553440"/>
          </a:xfrm>
        </p:spPr>
        <p:txBody>
          <a:bodyPr tIns="0"/>
          <a:lstStyle>
            <a:lvl1pPr>
              <a:defRPr sz="31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171B5-00A5-4786-A4EF-DCE32583B548}" type="datetime1">
              <a:rPr lang="en-US" smtClean="0"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64" y="833660"/>
            <a:ext cx="12957625" cy="1353344"/>
          </a:xfrm>
        </p:spPr>
        <p:txBody>
          <a:bodyPr vert="horz" tIns="6395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7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59CA5-4D2A-4222-8FAC-4C3300FE56A7}" type="datetime1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3F796-F461-4C53-84A1-B635311BB1E1}" type="datetime1">
              <a:rPr lang="en-US" smtClean="0"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95" y="609007"/>
            <a:ext cx="4279583" cy="137590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3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069895" y="1984904"/>
            <a:ext cx="4279583" cy="5413375"/>
          </a:xfrm>
        </p:spPr>
        <p:txBody>
          <a:bodyPr lIns="25583" rIns="25583"/>
          <a:lstStyle>
            <a:lvl1pPr marL="0" indent="0" algn="l">
              <a:buNone/>
              <a:defRPr sz="2000"/>
            </a:lvl1pPr>
            <a:lvl2pPr indent="0" algn="l">
              <a:buNone/>
              <a:defRPr sz="1700"/>
            </a:lvl2pPr>
            <a:lvl3pPr indent="0" algn="l">
              <a:buNone/>
              <a:defRPr sz="1400"/>
            </a:lvl3pPr>
            <a:lvl4pPr indent="0" algn="l">
              <a:buNone/>
              <a:defRPr sz="1300"/>
            </a:lvl4pPr>
            <a:lvl5pPr indent="0" algn="l">
              <a:buNone/>
              <a:defRPr sz="13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5577326" y="1984904"/>
            <a:ext cx="7974685" cy="5413375"/>
          </a:xfrm>
        </p:spPr>
        <p:txBody>
          <a:bodyPr tIns="0"/>
          <a:lstStyle>
            <a:lvl1pPr>
              <a:defRPr sz="3900"/>
            </a:lvl1pPr>
            <a:lvl2pPr>
              <a:defRPr sz="3600"/>
            </a:lvl2pPr>
            <a:lvl3pPr>
              <a:defRPr sz="3400"/>
            </a:lvl3pPr>
            <a:lvl4pPr>
              <a:defRPr sz="2800"/>
            </a:lvl4pPr>
            <a:lvl5pPr>
              <a:defRPr sz="25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AAC38-BC50-49D7-9791-CB1B73B48E5B}" type="datetime1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938795" y="1311994"/>
            <a:ext cx="8202533" cy="4872038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15" tIns="63958" rIns="127915" bIns="63958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2487005" y="6346116"/>
            <a:ext cx="242510" cy="18405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7915" tIns="63958" rIns="127915" bIns="63958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1018" y="1393597"/>
            <a:ext cx="3452197" cy="1873867"/>
          </a:xfrm>
        </p:spPr>
        <p:txBody>
          <a:bodyPr vert="horz" lIns="63958" tIns="63958" rIns="63958" bIns="63958" anchor="b"/>
          <a:lstStyle>
            <a:lvl1pPr algn="l">
              <a:buNone/>
              <a:defRPr sz="28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1019" y="3349360"/>
            <a:ext cx="3447441" cy="2580376"/>
          </a:xfrm>
        </p:spPr>
        <p:txBody>
          <a:bodyPr lIns="89541" rIns="63958" bIns="63958" anchor="t"/>
          <a:lstStyle>
            <a:lvl1pPr marL="0" indent="0" algn="l">
              <a:spcBef>
                <a:spcPts val="350"/>
              </a:spcBef>
              <a:buFontTx/>
              <a:buNone/>
              <a:defRPr sz="18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EADBF-E02C-4235-9FEC-9C2FA87B3B8A}" type="datetime1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600993" y="7526096"/>
            <a:ext cx="951018" cy="43231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5438079" y="1420261"/>
            <a:ext cx="7203964" cy="4655503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45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4860" y="6887016"/>
            <a:ext cx="14294994" cy="123304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7915" tIns="63958" rIns="127915" bIns="63958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6835444" y="7364447"/>
            <a:ext cx="7429831" cy="75561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7915" tIns="63958" rIns="127915" bIns="63958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DAE0E-12AD-4615-A5F3-3B040B5932A1}" type="datetime1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42324" y="1082677"/>
            <a:ext cx="3209687" cy="617087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3264" y="1082677"/>
            <a:ext cx="9391306" cy="617087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0F37-EF44-4BCB-9B78-570B823131D6}" type="datetime1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4860" y="-8459"/>
            <a:ext cx="14294994" cy="123304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7915" tIns="63958" rIns="127915" bIns="63958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835444" y="-8458"/>
            <a:ext cx="7429831" cy="75561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7915" tIns="63958" rIns="127915" bIns="63958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713264" y="833660"/>
            <a:ext cx="12838748" cy="1353344"/>
          </a:xfrm>
          <a:prstGeom prst="rect">
            <a:avLst/>
          </a:prstGeom>
        </p:spPr>
        <p:txBody>
          <a:bodyPr vert="horz" lIns="0" tIns="63958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713264" y="2291662"/>
            <a:ext cx="12838748" cy="5196840"/>
          </a:xfrm>
          <a:prstGeom prst="rect">
            <a:avLst/>
          </a:prstGeom>
        </p:spPr>
        <p:txBody>
          <a:bodyPr vert="horz" lIns="127915" tIns="63958" rIns="127915" bIns="63958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713264" y="7526096"/>
            <a:ext cx="3328564" cy="432318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7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E30AAAB-5624-4FA5-85E4-4529AF939A4C}" type="datetime1">
              <a:rPr lang="en-US" smtClean="0"/>
              <a:t>10/15/2019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160705" y="7526096"/>
            <a:ext cx="5230601" cy="432318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7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2363238" y="7526096"/>
            <a:ext cx="1188773" cy="432318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7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9668" y="239657"/>
            <a:ext cx="14322292" cy="768699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l" rtl="0" eaLnBrk="1" latinLnBrk="0" hangingPunct="1">
        <a:spcBef>
          <a:spcPct val="0"/>
        </a:spcBef>
        <a:buNone/>
        <a:defRPr kumimoji="0" sz="7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83746" indent="-383746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95408" indent="-345372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154" indent="-345372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662900" indent="-29420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46647" indent="-29420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0393" indent="-29420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2686224" indent="-255831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2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069970" indent="-255831" algn="l" rtl="0" eaLnBrk="1" latinLnBrk="0" hangingPunct="1">
        <a:spcBef>
          <a:spcPct val="20000"/>
        </a:spcBef>
        <a:buClr>
          <a:schemeClr val="tx2"/>
        </a:buClr>
        <a:buChar char="•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53716" indent="-255831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395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2791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9187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55830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1978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8374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4770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11661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29854" y="2985095"/>
            <a:ext cx="957404" cy="1526617"/>
          </a:xfrm>
          <a:prstGeom prst="rect">
            <a:avLst/>
          </a:prstGeom>
          <a:noFill/>
        </p:spPr>
        <p:txBody>
          <a:bodyPr wrap="none" lIns="126410" tIns="63205" rIns="126410" bIns="63205">
            <a:spAutoFit/>
          </a:bodyPr>
          <a:lstStyle/>
          <a:p>
            <a:pPr algn="ctr"/>
            <a:r>
              <a:rPr lang="en-US" sz="9091" b="1" dirty="0">
                <a:ln w="1905"/>
                <a:pattFill prst="pct90">
                  <a:fgClr>
                    <a:srgbClr val="E7318C"/>
                  </a:fgClr>
                  <a:bgClr>
                    <a:schemeClr val="bg1"/>
                  </a:bgClr>
                </a:patt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23034" y="3005785"/>
            <a:ext cx="926948" cy="1526617"/>
          </a:xfrm>
          <a:prstGeom prst="rect">
            <a:avLst/>
          </a:prstGeom>
          <a:noFill/>
        </p:spPr>
        <p:txBody>
          <a:bodyPr wrap="none" lIns="126410" tIns="63205" rIns="126410" bIns="63205">
            <a:spAutoFit/>
          </a:bodyPr>
          <a:lstStyle/>
          <a:p>
            <a:pPr algn="ctr"/>
            <a:r>
              <a:rPr lang="en-US" sz="9091" b="1" dirty="0">
                <a:ln w="1905"/>
                <a:pattFill prst="pct90">
                  <a:fgClr>
                    <a:srgbClr val="E7318C"/>
                  </a:fgClr>
                  <a:bgClr>
                    <a:schemeClr val="bg1"/>
                  </a:bgClr>
                </a:patt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35477" y="2985095"/>
            <a:ext cx="1398231" cy="1526617"/>
          </a:xfrm>
          <a:prstGeom prst="rect">
            <a:avLst/>
          </a:prstGeom>
          <a:noFill/>
        </p:spPr>
        <p:txBody>
          <a:bodyPr wrap="none" lIns="126410" tIns="63205" rIns="126410" bIns="63205">
            <a:spAutoFit/>
          </a:bodyPr>
          <a:lstStyle/>
          <a:p>
            <a:pPr algn="ctr"/>
            <a:r>
              <a:rPr lang="en-US" sz="9091" b="1" dirty="0">
                <a:ln w="1905"/>
                <a:pattFill prst="pct90">
                  <a:fgClr>
                    <a:srgbClr val="E7318C"/>
                  </a:fgClr>
                  <a:bgClr>
                    <a:schemeClr val="bg1"/>
                  </a:bgClr>
                </a:patt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945137" y="2985095"/>
            <a:ext cx="1345331" cy="1526617"/>
          </a:xfrm>
          <a:prstGeom prst="rect">
            <a:avLst/>
          </a:prstGeom>
          <a:noFill/>
        </p:spPr>
        <p:txBody>
          <a:bodyPr wrap="none" lIns="126410" tIns="63205" rIns="126410" bIns="63205">
            <a:spAutoFit/>
          </a:bodyPr>
          <a:lstStyle/>
          <a:p>
            <a:pPr algn="ctr"/>
            <a:r>
              <a:rPr lang="en-US" sz="9091" b="1" dirty="0">
                <a:ln w="1905"/>
                <a:pattFill prst="pct90">
                  <a:fgClr>
                    <a:srgbClr val="E7318C"/>
                  </a:fgClr>
                  <a:bgClr>
                    <a:schemeClr val="bg1"/>
                  </a:bgClr>
                </a:patt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706610" y="3005786"/>
            <a:ext cx="1234288" cy="1526757"/>
          </a:xfrm>
          <a:prstGeom prst="rect">
            <a:avLst/>
          </a:prstGeom>
          <a:noFill/>
        </p:spPr>
        <p:txBody>
          <a:bodyPr wrap="none" lIns="126410" tIns="63205" rIns="126410" bIns="63205">
            <a:spAutoFit/>
          </a:bodyPr>
          <a:lstStyle/>
          <a:p>
            <a:pPr algn="ctr"/>
            <a:r>
              <a:rPr lang="en-US" sz="9091" b="1" dirty="0">
                <a:ln w="1905"/>
                <a:pattFill prst="pct90">
                  <a:fgClr>
                    <a:srgbClr val="E7318C"/>
                  </a:fgClr>
                  <a:bgClr>
                    <a:schemeClr val="bg1"/>
                  </a:bgClr>
                </a:patt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49673" y="3005785"/>
            <a:ext cx="1024730" cy="1526617"/>
          </a:xfrm>
          <a:prstGeom prst="rect">
            <a:avLst/>
          </a:prstGeom>
          <a:noFill/>
        </p:spPr>
        <p:txBody>
          <a:bodyPr wrap="none" lIns="126410" tIns="63205" rIns="126410" bIns="63205">
            <a:spAutoFit/>
          </a:bodyPr>
          <a:lstStyle/>
          <a:p>
            <a:pPr algn="ctr"/>
            <a:r>
              <a:rPr lang="en-US" sz="9091" b="1" dirty="0">
                <a:ln w="1905"/>
                <a:pattFill prst="pct90">
                  <a:fgClr>
                    <a:srgbClr val="E7318C"/>
                  </a:fgClr>
                  <a:bgClr>
                    <a:schemeClr val="bg1"/>
                  </a:bgClr>
                </a:patt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316383" y="2985095"/>
            <a:ext cx="957404" cy="1526617"/>
          </a:xfrm>
          <a:prstGeom prst="rect">
            <a:avLst/>
          </a:prstGeom>
          <a:noFill/>
        </p:spPr>
        <p:txBody>
          <a:bodyPr wrap="none" lIns="126410" tIns="63205" rIns="126410" bIns="63205">
            <a:spAutoFit/>
          </a:bodyPr>
          <a:lstStyle/>
          <a:p>
            <a:pPr algn="ctr"/>
            <a:r>
              <a:rPr lang="en-US" sz="9091" b="1" dirty="0">
                <a:ln w="1905"/>
                <a:pattFill prst="pct90">
                  <a:fgClr>
                    <a:srgbClr val="E7318C"/>
                  </a:fgClr>
                  <a:bgClr>
                    <a:schemeClr val="bg1"/>
                  </a:bgClr>
                </a:patt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FD061-C2DF-4304-A2B7-1633AE1D91F8}" type="datetime1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sz="2800" dirty="0" err="1" smtClean="0"/>
              <a:t>Nurul</a:t>
            </a:r>
            <a:r>
              <a:rPr lang="en-US" sz="2800" dirty="0" smtClean="0"/>
              <a:t> Huda Shamim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40998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rizontal Scroll 4"/>
          <p:cNvSpPr/>
          <p:nvPr/>
        </p:nvSpPr>
        <p:spPr>
          <a:xfrm>
            <a:off x="1417637" y="1088231"/>
            <a:ext cx="7162800" cy="1437725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6410" tIns="63205" rIns="126410" bIns="63205" anchor="ctr"/>
          <a:lstStyle/>
          <a:p>
            <a:pPr algn="ctr">
              <a:defRPr/>
            </a:pPr>
            <a:r>
              <a:rPr lang="en-US" sz="4941" b="1" dirty="0">
                <a:solidFill>
                  <a:srgbClr val="E7318C"/>
                </a:solidFill>
                <a:latin typeface="+mj-lt"/>
              </a:rPr>
              <a:t>Teacher’s Introduction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727" y="1650324"/>
            <a:ext cx="4203693" cy="5045323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contourClr>
              <a:srgbClr val="333333"/>
            </a:contourClr>
          </a:sp3d>
        </p:spPr>
      </p:pic>
      <p:sp>
        <p:nvSpPr>
          <p:cNvPr id="8" name="Rectangle 7"/>
          <p:cNvSpPr/>
          <p:nvPr/>
        </p:nvSpPr>
        <p:spPr>
          <a:xfrm>
            <a:off x="167842" y="2951136"/>
            <a:ext cx="8705380" cy="39704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6410" tIns="63205" rIns="126410" bIns="63205" rtlCol="0" anchor="ctr"/>
          <a:lstStyle/>
          <a:p>
            <a:pPr lvl="0">
              <a:defRPr/>
            </a:pPr>
            <a:r>
              <a:rPr lang="en-US" sz="7115" b="1" kern="0" dirty="0" err="1">
                <a:solidFill>
                  <a:sysClr val="windowText" lastClr="000000"/>
                </a:solidFill>
                <a:latin typeface="Candara" pitchFamily="34" charset="0"/>
              </a:rPr>
              <a:t>Nurul</a:t>
            </a:r>
            <a:r>
              <a:rPr lang="en-US" sz="7115" b="1" kern="0" dirty="0">
                <a:solidFill>
                  <a:sysClr val="windowText" lastClr="000000"/>
                </a:solidFill>
                <a:latin typeface="Candara" pitchFamily="34" charset="0"/>
              </a:rPr>
              <a:t> Huda Shamim</a:t>
            </a:r>
          </a:p>
          <a:p>
            <a:pPr marL="379218" indent="-379218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3953" b="1" i="1" dirty="0">
                <a:solidFill>
                  <a:schemeClr val="tx1"/>
                </a:solidFill>
              </a:rPr>
              <a:t>B. A</a:t>
            </a:r>
            <a:r>
              <a:rPr lang="en-US" sz="3953" dirty="0">
                <a:solidFill>
                  <a:schemeClr val="tx1"/>
                </a:solidFill>
              </a:rPr>
              <a:t> (</a:t>
            </a:r>
            <a:r>
              <a:rPr lang="en-US" sz="3953" dirty="0" err="1">
                <a:solidFill>
                  <a:schemeClr val="tx1"/>
                </a:solidFill>
              </a:rPr>
              <a:t>Hons</a:t>
            </a:r>
            <a:r>
              <a:rPr lang="en-US" sz="3953" dirty="0">
                <a:solidFill>
                  <a:schemeClr val="tx1"/>
                </a:solidFill>
              </a:rPr>
              <a:t>.);</a:t>
            </a:r>
            <a:r>
              <a:rPr lang="en-US" sz="3953" b="1" dirty="0">
                <a:solidFill>
                  <a:schemeClr val="tx1"/>
                </a:solidFill>
              </a:rPr>
              <a:t> </a:t>
            </a:r>
            <a:r>
              <a:rPr lang="en-US" sz="3953" b="1" i="1" dirty="0">
                <a:solidFill>
                  <a:schemeClr val="tx1"/>
                </a:solidFill>
              </a:rPr>
              <a:t>M. A</a:t>
            </a:r>
            <a:r>
              <a:rPr lang="en-US" sz="3953" dirty="0">
                <a:solidFill>
                  <a:schemeClr val="tx1"/>
                </a:solidFill>
              </a:rPr>
              <a:t> (English); </a:t>
            </a:r>
          </a:p>
          <a:p>
            <a:pPr marL="379218" indent="-379218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3953" b="1" dirty="0">
                <a:solidFill>
                  <a:schemeClr val="tx1"/>
                </a:solidFill>
              </a:rPr>
              <a:t>B. Ed </a:t>
            </a:r>
            <a:r>
              <a:rPr lang="en-US" sz="3953" dirty="0">
                <a:solidFill>
                  <a:schemeClr val="tx1"/>
                </a:solidFill>
              </a:rPr>
              <a:t>(1</a:t>
            </a:r>
            <a:r>
              <a:rPr lang="en-US" sz="3953" baseline="30000" dirty="0">
                <a:solidFill>
                  <a:schemeClr val="tx1"/>
                </a:solidFill>
              </a:rPr>
              <a:t>st</a:t>
            </a:r>
            <a:r>
              <a:rPr lang="en-US" sz="3953" dirty="0">
                <a:solidFill>
                  <a:schemeClr val="tx1"/>
                </a:solidFill>
              </a:rPr>
              <a:t> Class); </a:t>
            </a:r>
            <a:r>
              <a:rPr lang="en-US" sz="3953" b="1" dirty="0">
                <a:solidFill>
                  <a:schemeClr val="tx1"/>
                </a:solidFill>
              </a:rPr>
              <a:t>M. Ed </a:t>
            </a:r>
            <a:r>
              <a:rPr lang="en-US" sz="3953" dirty="0">
                <a:solidFill>
                  <a:schemeClr val="tx1"/>
                </a:solidFill>
              </a:rPr>
              <a:t>(1</a:t>
            </a:r>
            <a:r>
              <a:rPr lang="en-US" sz="3953" baseline="30000" dirty="0">
                <a:solidFill>
                  <a:schemeClr val="tx1"/>
                </a:solidFill>
              </a:rPr>
              <a:t>st</a:t>
            </a:r>
            <a:r>
              <a:rPr lang="en-US" sz="3953" dirty="0">
                <a:solidFill>
                  <a:schemeClr val="tx1"/>
                </a:solidFill>
              </a:rPr>
              <a:t> Class)</a:t>
            </a:r>
          </a:p>
          <a:p>
            <a:pPr marL="379218" indent="-379218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3953" dirty="0" smtClean="0">
                <a:solidFill>
                  <a:schemeClr val="tx1"/>
                </a:solidFill>
              </a:rPr>
              <a:t>Assistant </a:t>
            </a:r>
            <a:r>
              <a:rPr lang="en-US" sz="3953" dirty="0">
                <a:solidFill>
                  <a:schemeClr val="tx1"/>
                </a:solidFill>
              </a:rPr>
              <a:t>Teacher (English)</a:t>
            </a:r>
          </a:p>
          <a:p>
            <a:pPr marL="379218" indent="-379218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3953" dirty="0" err="1">
                <a:solidFill>
                  <a:schemeClr val="tx1"/>
                </a:solidFill>
              </a:rPr>
              <a:t>Pearapur</a:t>
            </a:r>
            <a:r>
              <a:rPr lang="en-US" sz="3953" dirty="0">
                <a:solidFill>
                  <a:schemeClr val="tx1"/>
                </a:solidFill>
              </a:rPr>
              <a:t> High School, </a:t>
            </a:r>
            <a:r>
              <a:rPr lang="en-US" sz="3953" dirty="0" smtClean="0">
                <a:solidFill>
                  <a:schemeClr val="tx1"/>
                </a:solidFill>
              </a:rPr>
              <a:t>Gaibandha</a:t>
            </a:r>
            <a:endParaRPr lang="en-US" sz="3953" dirty="0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F0AB8-7ECF-45A5-BF57-2032D70F846C}" type="datetime1">
              <a:rPr lang="en-US" smtClean="0"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450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07265" y="1926431"/>
            <a:ext cx="9272429" cy="404501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07442" tIns="53721" rIns="107442" bIns="53721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500" dirty="0">
                <a:latin typeface="Times New Roman" pitchFamily="18" charset="0"/>
                <a:cs typeface="Times New Roman" pitchFamily="18" charset="0"/>
              </a:rPr>
              <a:t>  English </a:t>
            </a:r>
            <a:r>
              <a:rPr lang="en-US" sz="85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8500" baseline="30000" dirty="0" smtClean="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8500" dirty="0" smtClean="0">
                <a:latin typeface="Times New Roman" pitchFamily="18" charset="0"/>
                <a:cs typeface="Times New Roman" pitchFamily="18" charset="0"/>
              </a:rPr>
              <a:t> Paper</a:t>
            </a:r>
            <a:r>
              <a:rPr lang="en-US" sz="85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en-US" sz="85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8500" dirty="0" smtClean="0">
                <a:latin typeface="Times New Roman" pitchFamily="18" charset="0"/>
                <a:cs typeface="Times New Roman" pitchFamily="18" charset="0"/>
              </a:rPr>
              <a:t>Class- Six</a:t>
            </a:r>
            <a:endParaRPr lang="en-US" sz="85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8500" dirty="0" smtClean="0">
                <a:latin typeface="Times New Roman" pitchFamily="18" charset="0"/>
                <a:cs typeface="Times New Roman" pitchFamily="18" charset="0"/>
              </a:rPr>
              <a:t>Time- 40 </a:t>
            </a:r>
            <a:r>
              <a:rPr lang="en-US" sz="8500" dirty="0">
                <a:latin typeface="Times New Roman" pitchFamily="18" charset="0"/>
                <a:cs typeface="Times New Roman" pitchFamily="18" charset="0"/>
              </a:rPr>
              <a:t>Minutes.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4A27B-3C50-4055-AF84-1291F8A3587C}" type="datetime1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225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637" y="707231"/>
            <a:ext cx="4343400" cy="27432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17000" b="1" dirty="0" smtClean="0">
                <a:solidFill>
                  <a:srgbClr val="7030A0"/>
                </a:solidFill>
                <a:latin typeface="Centaur" pitchFamily="18" charset="0"/>
                <a:cs typeface="Andalus" pitchFamily="2" charset="-78"/>
              </a:rPr>
              <a:t>Basis</a:t>
            </a:r>
            <a:endParaRPr lang="en-US" sz="17000" b="1" dirty="0">
              <a:solidFill>
                <a:srgbClr val="FF0000"/>
              </a:solidFill>
              <a:latin typeface="French Script MT" pitchFamily="66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618037" y="2612231"/>
            <a:ext cx="1981200" cy="2286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0" tIns="0" rIns="25583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78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800" dirty="0" smtClean="0">
                <a:solidFill>
                  <a:schemeClr val="bg1"/>
                </a:solidFill>
                <a:latin typeface="Colonna MT" pitchFamily="82" charset="0"/>
                <a:cs typeface="Andalus" pitchFamily="2" charset="-78"/>
              </a:rPr>
              <a:t> of</a:t>
            </a:r>
            <a:endParaRPr lang="en-US" sz="17000" dirty="0">
              <a:solidFill>
                <a:srgbClr val="FF0000"/>
              </a:solidFill>
              <a:latin typeface="French Script MT" pitchFamily="66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599237" y="3755231"/>
            <a:ext cx="7010400" cy="39674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0" tIns="0" rIns="25583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78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7000" dirty="0" smtClean="0">
                <a:solidFill>
                  <a:srgbClr val="FF0000"/>
                </a:solidFill>
                <a:latin typeface="French Script MT" pitchFamily="66" charset="0"/>
              </a:rPr>
              <a:t/>
            </a:r>
            <a:br>
              <a:rPr lang="en-US" sz="17000" dirty="0" smtClean="0">
                <a:solidFill>
                  <a:srgbClr val="FF0000"/>
                </a:solidFill>
                <a:latin typeface="French Script MT" pitchFamily="66" charset="0"/>
              </a:rPr>
            </a:br>
            <a:r>
              <a:rPr lang="en-US" sz="24500" dirty="0" smtClean="0">
                <a:solidFill>
                  <a:srgbClr val="FF0000"/>
                </a:solidFill>
                <a:latin typeface="French Script MT" pitchFamily="66" charset="0"/>
              </a:rPr>
              <a:t>English</a:t>
            </a:r>
            <a:endParaRPr lang="en-US" sz="24500" dirty="0">
              <a:solidFill>
                <a:srgbClr val="FF0000"/>
              </a:solidFill>
              <a:latin typeface="French Script MT" pitchFamily="66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BCE5D-FF7C-475B-80E0-42441FE15BEB}" type="datetime1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63897" y="1082675"/>
            <a:ext cx="8113375" cy="1311898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07442" tIns="53721" rIns="107442" bIns="53721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800" dirty="0">
                <a:latin typeface="Times New Roman" pitchFamily="18" charset="0"/>
                <a:cs typeface="Times New Roman" pitchFamily="18" charset="0"/>
              </a:rPr>
              <a:t>Learning outcomes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1579" y="3157802"/>
            <a:ext cx="12660432" cy="3340145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lIns="107442" tIns="53721" rIns="107442" bIns="53721" rtlCol="0">
            <a:spAutoFit/>
          </a:bodyPr>
          <a:lstStyle/>
          <a:p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After completing the lesson SS will  be able to –</a:t>
            </a:r>
          </a:p>
          <a:p>
            <a:pPr marL="335756" indent="-335756">
              <a:buFont typeface="Arial" charset="0"/>
              <a:buChar char="•"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know about subject, object, possessive, verb</a:t>
            </a:r>
            <a:endParaRPr lang="en-US" sz="4200" dirty="0">
              <a:latin typeface="Times New Roman" pitchFamily="18" charset="0"/>
              <a:cs typeface="Times New Roman" pitchFamily="18" charset="0"/>
            </a:endParaRPr>
          </a:p>
          <a:p>
            <a:pPr marL="335756" indent="-335756">
              <a:buFont typeface="Arial" charset="0"/>
              <a:buChar char="•"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identify 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subject, object, possessive, verb </a:t>
            </a:r>
            <a:endParaRPr lang="en-US" sz="4200" dirty="0" smtClean="0">
              <a:latin typeface="Times New Roman" pitchFamily="18" charset="0"/>
              <a:cs typeface="Times New Roman" pitchFamily="18" charset="0"/>
            </a:endParaRPr>
          </a:p>
          <a:p>
            <a:pPr marL="335756" indent="-335756">
              <a:buFont typeface="Arial" charset="0"/>
              <a:buChar char="•"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differ </a:t>
            </a:r>
            <a:r>
              <a:rPr lang="en-US" sz="4200" dirty="0">
                <a:latin typeface="Times New Roman" pitchFamily="18" charset="0"/>
                <a:cs typeface="Times New Roman" pitchFamily="18" charset="0"/>
              </a:rPr>
              <a:t>principal verb and helping verb</a:t>
            </a:r>
          </a:p>
          <a:p>
            <a:pPr marL="335756" indent="-335756">
              <a:buFont typeface="Arial" charset="0"/>
              <a:buChar char="•"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write using verb</a:t>
            </a:r>
            <a:endParaRPr lang="en-US" sz="4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C73F9-8FCE-4086-8FAF-D5D0CB73C511}" type="datetime1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33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4237" y="2241173"/>
            <a:ext cx="12496800" cy="21236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400" dirty="0" smtClean="0"/>
              <a:t>Sentence-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এর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verb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কে </a:t>
            </a:r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“কে/কারা”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দ্বারা প্রশ্ন করলে যে উত্তর পাওয়া যায়, তাকে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Subject</a:t>
            </a:r>
            <a:r>
              <a:rPr lang="bn-BD" sz="4400" dirty="0" smtClean="0">
                <a:latin typeface="Times New Roman" pitchFamily="18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বলে। </a:t>
            </a:r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“</a:t>
            </a:r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ী</a:t>
            </a:r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”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দিয়ে প্রশ্ন করলে অব্যক্তিবাচক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Subject</a:t>
            </a:r>
            <a:r>
              <a:rPr lang="bn-BD" sz="4400" dirty="0" smtClean="0"/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পাওয়া যায়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46637" y="926901"/>
            <a:ext cx="4724400" cy="10156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bliqueTopLeft"/>
              <a:lightRig rig="threePt" dir="t"/>
            </a:scene3d>
          </a:bodyPr>
          <a:lstStyle/>
          <a:p>
            <a:pPr algn="ctr"/>
            <a:r>
              <a:rPr lang="en-US" sz="6000" dirty="0">
                <a:latin typeface="NikoshBAN" pitchFamily="2" charset="0"/>
                <a:cs typeface="NikoshBAN" pitchFamily="2" charset="0"/>
              </a:rPr>
              <a:t>Subject (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কর্তা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)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12CD1-1616-483A-B44E-88BE081FC12C}" type="datetime1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884237" y="4652993"/>
            <a:ext cx="12496800" cy="2862322"/>
            <a:chOff x="884237" y="4652993"/>
            <a:chExt cx="12496800" cy="2862322"/>
          </a:xfrm>
        </p:grpSpPr>
        <p:sp>
          <p:nvSpPr>
            <p:cNvPr id="7" name="TextBox 6"/>
            <p:cNvSpPr txBox="1"/>
            <p:nvPr/>
          </p:nvSpPr>
          <p:spPr>
            <a:xfrm>
              <a:off x="884237" y="4652993"/>
              <a:ext cx="12496800" cy="2862322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endParaRPr lang="en-US" sz="100" dirty="0" smtClean="0">
                <a:latin typeface="NikoshBAN" pitchFamily="2" charset="0"/>
                <a:cs typeface="NikoshBAN" pitchFamily="2" charset="0"/>
              </a:endParaRPr>
            </a:p>
            <a:p>
              <a:pPr>
                <a:buFont typeface="Arial" charset="0"/>
                <a:buChar char="•"/>
              </a:pPr>
              <a:r>
                <a:rPr lang="en-US" sz="4400" u="sng" dirty="0" smtClean="0">
                  <a:latin typeface="Times New Roman" pitchFamily="18" charset="0"/>
                  <a:cs typeface="Times New Roman" pitchFamily="18" charset="0"/>
                </a:rPr>
                <a:t>They</a:t>
              </a:r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 are </a:t>
              </a:r>
              <a:r>
                <a:rPr lang="en-US" sz="4400" u="sng" dirty="0" smtClean="0">
                  <a:latin typeface="Times New Roman" pitchFamily="18" charset="0"/>
                  <a:cs typeface="Times New Roman" pitchFamily="18" charset="0"/>
                </a:rPr>
                <a:t>playing</a:t>
              </a:r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 cricket.</a:t>
              </a:r>
              <a:r>
                <a:rPr lang="bn-BD" sz="4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           </a:t>
              </a:r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(“কে/কারা” দ্বারা প্রশ্ন করলে</a:t>
              </a:r>
              <a:endParaRPr lang="en-US" sz="4400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just"/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   Sub </a:t>
              </a:r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         MV                             </a:t>
              </a:r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They &amp; Rahim </a:t>
              </a:r>
            </a:p>
            <a:p>
              <a:pPr>
                <a:buFont typeface="Arial" charset="0"/>
                <a:buChar char="•"/>
              </a:pPr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400" u="sng" dirty="0" err="1" smtClean="0">
                  <a:latin typeface="Times New Roman" pitchFamily="18" charset="0"/>
                  <a:cs typeface="Times New Roman" pitchFamily="18" charset="0"/>
                </a:rPr>
                <a:t>Rahim</a:t>
              </a:r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400" u="sng" dirty="0" smtClean="0">
                  <a:latin typeface="Times New Roman" pitchFamily="18" charset="0"/>
                  <a:cs typeface="Times New Roman" pitchFamily="18" charset="0"/>
                </a:rPr>
                <a:t>reads</a:t>
              </a:r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 the Holy Quran.</a:t>
              </a:r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dirty="0" smtClean="0">
                  <a:latin typeface="NikoshBAN" pitchFamily="2" charset="0"/>
                  <a:cs typeface="NikoshBAN" pitchFamily="2" charset="0"/>
                </a:rPr>
                <a:t>           </a:t>
              </a:r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পাওয়া যায়।</a:t>
              </a:r>
              <a:r>
                <a:rPr lang="en-US" sz="4400" dirty="0" smtClean="0">
                  <a:latin typeface="NikoshBAN" pitchFamily="2" charset="0"/>
                  <a:cs typeface="NikoshBAN" pitchFamily="2" charset="0"/>
                </a:rPr>
                <a:t>)</a:t>
              </a:r>
              <a:endParaRPr lang="en-US" sz="4400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    Sub     MV</a:t>
              </a:r>
              <a:endParaRPr lang="en-US" sz="44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 rot="5400000">
              <a:off x="7057231" y="6083360"/>
              <a:ext cx="22860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5637" y="1696105"/>
            <a:ext cx="12954000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word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সমূহ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কোনও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হওয়া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বুঝায়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verb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4EEBB-196B-476B-BE00-22C927776F20}" type="datetime1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922837" y="773164"/>
            <a:ext cx="373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 smtClean="0">
                <a:solidFill>
                  <a:srgbClr val="7030A0"/>
                </a:solidFill>
                <a:cs typeface="Andalus" pitchFamily="2" charset="-78"/>
              </a:rPr>
              <a:t>Verb </a:t>
            </a:r>
            <a:r>
              <a:rPr lang="en-US" sz="4800" b="1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4800" b="1" u="sng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ক্রিয়া</a:t>
            </a:r>
            <a:r>
              <a:rPr lang="en-US" sz="4800" b="1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)</a:t>
            </a:r>
            <a:endParaRPr lang="bn-BD" sz="4800" b="1" u="sng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437" y="3831431"/>
            <a:ext cx="1295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Tense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Voice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গঠনের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২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verb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চোখে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পড়ে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যথা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: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8037" y="5279231"/>
            <a:ext cx="4495800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Principal verb</a:t>
            </a:r>
          </a:p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মুখ্য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ক্রিয়া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0005" y="5300662"/>
            <a:ext cx="4341232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Auxiliary verb</a:t>
            </a:r>
          </a:p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সাহায্যকারী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ক্রিয়া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4237" y="1774031"/>
            <a:ext cx="12496800" cy="390876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Principal </a:t>
            </a:r>
            <a:r>
              <a:rPr lang="en-US" sz="5400" b="1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Verb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	যে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verb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ছাড়া বাক্যের অর্থ পুরোপুরি প্রকাশ পায় না, তাকে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Principal/ Main Verb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বলে।</a:t>
            </a: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*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He is </a:t>
            </a:r>
            <a:r>
              <a:rPr lang="en-US" sz="5400" u="sng" dirty="0" smtClean="0">
                <a:latin typeface="NikoshBAN" pitchFamily="2" charset="0"/>
                <a:cs typeface="NikoshBAN" pitchFamily="2" charset="0"/>
              </a:rPr>
              <a:t>reading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a novel.</a:t>
            </a:r>
            <a:endParaRPr lang="en-US" sz="54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E5ADF-C8B3-4694-8561-187663ABF8E5}" type="datetime1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9037" y="1393031"/>
            <a:ext cx="11811000" cy="55707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Helping </a:t>
            </a:r>
            <a:r>
              <a:rPr lang="en-US" sz="5400" b="1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Verb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	যে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verb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মূল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verb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-এর পূর্বে বসে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Tense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অনুসারে ঐ মূল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verb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কে অর্থ প্রকাশে সাহায্য করে, তাকে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Helping Verb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বলে।</a:t>
            </a:r>
          </a:p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He </a:t>
            </a:r>
            <a:r>
              <a:rPr lang="en-US" sz="5400" u="sng" dirty="0" smtClean="0">
                <a:latin typeface="NikoshBAN" pitchFamily="2" charset="0"/>
                <a:cs typeface="NikoshBAN" pitchFamily="2" charset="0"/>
              </a:rPr>
              <a:t>is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reading a novel.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Shila </a:t>
            </a:r>
            <a:r>
              <a:rPr lang="en-US" sz="5400" u="sng" dirty="0" smtClean="0">
                <a:latin typeface="NikoshBAN" pitchFamily="2" charset="0"/>
                <a:cs typeface="NikoshBAN" pitchFamily="2" charset="0"/>
              </a:rPr>
              <a:t>will be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singing a song.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4EEBB-196B-476B-BE00-22C927776F20}" type="datetime1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66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70437" y="723125"/>
            <a:ext cx="4648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bliqueTopLeft"/>
              <a:lightRig rig="threePt" dir="t"/>
            </a:scene3d>
          </a:bodyPr>
          <a:lstStyle/>
          <a:p>
            <a:pPr algn="ctr"/>
            <a:r>
              <a:rPr lang="en-US" sz="5400" b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Object </a:t>
            </a:r>
            <a:r>
              <a:rPr lang="en-US" sz="5400" b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5400" b="1" u="sng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কর্ম</a:t>
            </a:r>
            <a:r>
              <a:rPr lang="en-US" sz="5400" b="1" u="sng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en-US" sz="5400" b="1" u="sng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39774" y="3724959"/>
            <a:ext cx="12496800" cy="3108543"/>
            <a:chOff x="739774" y="3724959"/>
            <a:chExt cx="12496800" cy="3108543"/>
          </a:xfrm>
        </p:grpSpPr>
        <p:sp>
          <p:nvSpPr>
            <p:cNvPr id="2" name="TextBox 1"/>
            <p:cNvSpPr txBox="1"/>
            <p:nvPr/>
          </p:nvSpPr>
          <p:spPr>
            <a:xfrm>
              <a:off x="739774" y="3724959"/>
              <a:ext cx="12496800" cy="3108543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endParaRPr lang="en-US" sz="1800" dirty="0" smtClean="0">
                <a:latin typeface="NikoshBAN" pitchFamily="2" charset="0"/>
                <a:cs typeface="NikoshBAN" pitchFamily="2" charset="0"/>
              </a:endParaRPr>
            </a:p>
            <a:p>
              <a:pPr>
                <a:buFont typeface="Arial" charset="0"/>
                <a:buChar char="•"/>
              </a:pPr>
              <a:r>
                <a:rPr lang="en-US" sz="4400" u="sng" dirty="0" smtClean="0">
                  <a:latin typeface="Times New Roman" pitchFamily="18" charset="0"/>
                  <a:cs typeface="Times New Roman" pitchFamily="18" charset="0"/>
                </a:rPr>
                <a:t>They</a:t>
              </a:r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 are </a:t>
              </a:r>
              <a:r>
                <a:rPr lang="en-US" sz="4400" u="sng" dirty="0" smtClean="0">
                  <a:latin typeface="Times New Roman" pitchFamily="18" charset="0"/>
                  <a:cs typeface="Times New Roman" pitchFamily="18" charset="0"/>
                </a:rPr>
                <a:t>playing</a:t>
              </a:r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400" u="sng" dirty="0" smtClean="0">
                  <a:latin typeface="Times New Roman" pitchFamily="18" charset="0"/>
                  <a:cs typeface="Times New Roman" pitchFamily="18" charset="0"/>
                </a:rPr>
                <a:t>cricket</a:t>
              </a:r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.</a:t>
              </a:r>
              <a:r>
                <a:rPr lang="bn-BD" sz="4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          </a:t>
              </a:r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(</a:t>
              </a:r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verb</a:t>
              </a:r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 কে “</a:t>
              </a:r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ক</a:t>
              </a:r>
              <a:r>
                <a:rPr lang="en-US" sz="4400" dirty="0" smtClean="0">
                  <a:latin typeface="NikoshBAN" pitchFamily="2" charset="0"/>
                  <a:cs typeface="NikoshBAN" pitchFamily="2" charset="0"/>
                </a:rPr>
                <a:t>ী</a:t>
              </a:r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/কাকে</a:t>
              </a:r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” দ্বারা</a:t>
              </a:r>
              <a:endParaRPr lang="en-US" sz="4400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   Sub           MV     </a:t>
              </a:r>
              <a:r>
                <a:rPr lang="en-US" sz="4400" dirty="0" err="1" smtClean="0">
                  <a:latin typeface="Times New Roman" pitchFamily="18" charset="0"/>
                  <a:cs typeface="Times New Roman" pitchFamily="18" charset="0"/>
                </a:rPr>
                <a:t>Obj</a:t>
              </a:r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                </a:t>
              </a:r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প্রশ্ন করলে</a:t>
              </a:r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 cricket &amp; the</a:t>
              </a:r>
            </a:p>
            <a:p>
              <a:pPr>
                <a:buFont typeface="Arial" charset="0"/>
                <a:buChar char="•"/>
              </a:pPr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400" u="sng" dirty="0" err="1" smtClean="0">
                  <a:latin typeface="Times New Roman" pitchFamily="18" charset="0"/>
                  <a:cs typeface="Times New Roman" pitchFamily="18" charset="0"/>
                </a:rPr>
                <a:t>Rahim</a:t>
              </a:r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400" u="sng" dirty="0" smtClean="0">
                  <a:latin typeface="Times New Roman" pitchFamily="18" charset="0"/>
                  <a:cs typeface="Times New Roman" pitchFamily="18" charset="0"/>
                </a:rPr>
                <a:t>reads</a:t>
              </a:r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400" u="sng" dirty="0" smtClean="0">
                  <a:latin typeface="Times New Roman" pitchFamily="18" charset="0"/>
                  <a:cs typeface="Times New Roman" pitchFamily="18" charset="0"/>
                </a:rPr>
                <a:t>the Holy Quran</a:t>
              </a:r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.  </a:t>
              </a:r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Holy</a:t>
              </a:r>
              <a:r>
                <a:rPr lang="en-US" sz="4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Quran</a:t>
              </a:r>
              <a:r>
                <a:rPr lang="en-US" sz="4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পাওয়া যায়।</a:t>
              </a:r>
              <a:r>
                <a:rPr lang="en-US" sz="4400" dirty="0" smtClean="0">
                  <a:latin typeface="NikoshBAN" pitchFamily="2" charset="0"/>
                  <a:cs typeface="NikoshBAN" pitchFamily="2" charset="0"/>
                </a:rPr>
                <a:t>)</a:t>
              </a:r>
              <a:endParaRPr lang="en-US" sz="4400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4400" dirty="0" smtClean="0">
                  <a:latin typeface="Times New Roman" pitchFamily="18" charset="0"/>
                  <a:cs typeface="Times New Roman" pitchFamily="18" charset="0"/>
                </a:rPr>
                <a:t>    Sub     MV          </a:t>
              </a:r>
              <a:r>
                <a:rPr lang="en-US" sz="4400" dirty="0" err="1" smtClean="0">
                  <a:latin typeface="Times New Roman" pitchFamily="18" charset="0"/>
                  <a:cs typeface="Times New Roman" pitchFamily="18" charset="0"/>
                </a:rPr>
                <a:t>Obj</a:t>
              </a:r>
              <a:endParaRPr lang="en-US" sz="44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 rot="5400000">
              <a:off x="6752431" y="5278437"/>
              <a:ext cx="22860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1F909-9EB3-4B87-AF8F-964359DB11AA}" type="datetime1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12560" y="1850231"/>
            <a:ext cx="12496800" cy="144655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400" dirty="0" smtClean="0"/>
              <a:t>Sentence-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এর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verb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কে “</a:t>
            </a:r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ী</a:t>
            </a:r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/কাকে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” দ্বারা প্রশ্ন করলে যে উত্তর পাওয়া যায়, তাকে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Object</a:t>
            </a:r>
            <a:r>
              <a:rPr lang="bn-BD" sz="4400" dirty="0" smtClean="0">
                <a:latin typeface="Times New Roman" pitchFamily="18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7037" y="1316831"/>
            <a:ext cx="13411200" cy="58169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4400" dirty="0" smtClean="0"/>
          </a:p>
          <a:p>
            <a:endParaRPr lang="en-US" sz="2000" dirty="0" smtClean="0"/>
          </a:p>
          <a:p>
            <a:r>
              <a:rPr lang="en-US" sz="4400" dirty="0" smtClean="0"/>
              <a:t>Sentence-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এর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verb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কে “</a:t>
            </a:r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কে/কারা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ী</a:t>
            </a:r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/কাকে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” ব্যতিত অন্য কিছু দ্বারা প্রশ্ন করলে যে উত্তর পাওয়া যায়, তাকে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Extension/ Adverbial</a:t>
            </a:r>
            <a:r>
              <a:rPr lang="bn-BD" sz="4400" dirty="0" smtClean="0">
                <a:latin typeface="Times New Roman" pitchFamily="18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বলে।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Arial" charset="0"/>
              <a:buChar char="•"/>
            </a:pPr>
            <a:r>
              <a:rPr lang="en-US" sz="4400" u="sng" dirty="0" smtClean="0">
                <a:latin typeface="Times New Roman" pitchFamily="18" charset="0"/>
                <a:cs typeface="Times New Roman" pitchFamily="18" charset="0"/>
              </a:rPr>
              <a:t>He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u="sng" dirty="0" smtClean="0">
                <a:latin typeface="Times New Roman" pitchFamily="18" charset="0"/>
                <a:cs typeface="Times New Roman" pitchFamily="18" charset="0"/>
              </a:rPr>
              <a:t>helped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me </a:t>
            </a:r>
            <a:r>
              <a:rPr lang="en-US" sz="4400" u="sng" dirty="0" smtClean="0">
                <a:latin typeface="Times New Roman" pitchFamily="18" charset="0"/>
                <a:cs typeface="Times New Roman" pitchFamily="18" charset="0"/>
              </a:rPr>
              <a:t>willingly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bn-BD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verb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কে “কিভাবে/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  Sub           MV    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কেমনে”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প্রশ্ন করলে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u="sng" dirty="0" err="1" smtClean="0">
                <a:latin typeface="Times New Roman" pitchFamily="18" charset="0"/>
                <a:cs typeface="Times New Roman" pitchFamily="18" charset="0"/>
              </a:rPr>
              <a:t>Rahim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u="sng" dirty="0" smtClean="0">
                <a:latin typeface="Times New Roman" pitchFamily="18" charset="0"/>
                <a:cs typeface="Times New Roman" pitchFamily="18" charset="0"/>
              </a:rPr>
              <a:t>reads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u="sng" dirty="0" smtClean="0">
                <a:latin typeface="Times New Roman" pitchFamily="18" charset="0"/>
                <a:cs typeface="Times New Roman" pitchFamily="18" charset="0"/>
              </a:rPr>
              <a:t>the Holy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Quran sweetly. 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willingly &amp;</a:t>
            </a:r>
            <a:r>
              <a:rPr lang="en-US" sz="43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300" dirty="0" smtClean="0">
                <a:latin typeface="Times New Roman" pitchFamily="18" charset="0"/>
                <a:cs typeface="Times New Roman" pitchFamily="18" charset="0"/>
              </a:rPr>
              <a:t>sweetly</a:t>
            </a:r>
          </a:p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   Sub     MV         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পাওয়া যায়।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9537" y="1316831"/>
            <a:ext cx="3886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Extension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8200231" y="4821237"/>
            <a:ext cx="2286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3208F-567B-4BA2-A35A-B6A0ED4C1CA6}" type="datetime1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7037" y="1238190"/>
            <a:ext cx="13411200" cy="618630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cs typeface="Aharoni" pitchFamily="2" charset="-79"/>
              </a:rPr>
              <a:t>Possessive</a:t>
            </a:r>
            <a:endParaRPr lang="bn-BD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যে </a:t>
            </a:r>
            <a:r>
              <a:rPr lang="en-US" sz="4400" dirty="0" smtClean="0">
                <a:latin typeface="+mj-lt"/>
                <a:cs typeface="NikoshBAN" pitchFamily="2" charset="0"/>
              </a:rPr>
              <a:t>word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গুলো দ্বারা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অধিকার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/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মালিকানা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বুঝায়, তাদের </a:t>
            </a:r>
            <a:r>
              <a:rPr lang="en-US" sz="4400" dirty="0" smtClean="0">
                <a:latin typeface="+mj-lt"/>
                <a:cs typeface="NikoshBAN" pitchFamily="2" charset="0"/>
              </a:rPr>
              <a:t>Possessive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বলে।</a:t>
            </a:r>
          </a:p>
          <a:p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NikoshBAN" pitchFamily="2" charset="0"/>
              <a:buChar char="□"/>
            </a:pPr>
            <a:r>
              <a:rPr lang="bn-BD" sz="4400" dirty="0" smtClean="0">
                <a:latin typeface="Times New Roman" pitchFamily="18" charset="0"/>
                <a:cs typeface="NikoshBAN" pitchFamily="2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my, our, your, his, her, their, its,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karim’s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, of Dhaka, etc.</a:t>
            </a:r>
          </a:p>
          <a:p>
            <a:pPr>
              <a:buFont typeface="NikoshBAN" pitchFamily="2" charset="0"/>
              <a:buChar char="□"/>
            </a:pP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◊</a:t>
            </a:r>
            <a:r>
              <a:rPr lang="en-US" sz="4400" dirty="0" smtClean="0">
                <a:latin typeface="+mj-lt"/>
                <a:cs typeface="NikoshBAN" pitchFamily="2" charset="0"/>
              </a:rPr>
              <a:t> Possessive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প্রধানত ২ প্রকার। যথাঃ </a:t>
            </a:r>
          </a:p>
          <a:p>
            <a:pPr marL="742950" indent="-742950">
              <a:buAutoNum type="alphaLcParenR"/>
            </a:pPr>
            <a:r>
              <a:rPr lang="en-US" sz="4400" dirty="0" smtClean="0">
                <a:latin typeface="+mj-lt"/>
                <a:cs typeface="NikoshBAN" pitchFamily="2" charset="0"/>
              </a:rPr>
              <a:t>Noun Possessive</a:t>
            </a:r>
          </a:p>
          <a:p>
            <a:pPr marL="742950" indent="-742950">
              <a:buAutoNum type="alphaLcParenR"/>
            </a:pPr>
            <a:r>
              <a:rPr lang="en-US" sz="4400" dirty="0" smtClean="0">
                <a:latin typeface="+mj-lt"/>
                <a:cs typeface="NikoshBAN" pitchFamily="2" charset="0"/>
              </a:rPr>
              <a:t>Pronoun Possessive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BE733-F6CC-40AA-94A0-9E3B36BCFF72}" type="datetime1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5237" y="1240631"/>
            <a:ext cx="12115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just">
              <a:buAutoNum type="alphaLcParenR"/>
            </a:pPr>
            <a:r>
              <a:rPr lang="en-US" sz="4000" dirty="0" smtClean="0">
                <a:latin typeface="Berlin Sans FB" pitchFamily="34" charset="0"/>
                <a:cs typeface="Aharoni" pitchFamily="2" charset="-79"/>
              </a:rPr>
              <a:t>Noun Possessive: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Noun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থেকে গঠিত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Possessive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 এরা দুইভাবে গঠিত হয়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 smtClean="0">
              <a:latin typeface="Berlin Sans FB" pitchFamily="34" charset="0"/>
              <a:cs typeface="Aharoni" pitchFamily="2" charset="-79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407131"/>
              </p:ext>
            </p:extLst>
          </p:nvPr>
        </p:nvGraphicFramePr>
        <p:xfrm>
          <a:off x="3322637" y="4136231"/>
          <a:ext cx="7543800" cy="19202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771900"/>
                <a:gridCol w="37719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Noun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Noun Possessive</a:t>
                      </a:r>
                      <a:endParaRPr lang="en-US" sz="3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Rahim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Rahim’s</a:t>
                      </a:r>
                      <a:endParaRPr lang="en-US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My mother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My mother’s</a:t>
                      </a:r>
                      <a:endParaRPr lang="en-US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EB14-2CC8-4D4E-B080-67886E5B7590}" type="datetime1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36637" y="2558287"/>
            <a:ext cx="12115800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i)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ব্যক্তিবাচক 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Noun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থেকে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ব্যক্তিবাচক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Noun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-এর শেষে 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’s”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যোগ করতে হয়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 smtClean="0">
              <a:latin typeface="Berlin Sans FB" pitchFamily="34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551237" y="3907631"/>
          <a:ext cx="7391400" cy="19202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2766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Noun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Noun Possessive</a:t>
                      </a:r>
                      <a:endParaRPr lang="en-US" sz="36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Dhaka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of Dhaka</a:t>
                      </a:r>
                      <a:endParaRPr lang="en-US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People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of people</a:t>
                      </a:r>
                      <a:endParaRPr lang="en-US" sz="3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6F83-AA62-4F7A-873C-3B5491636DB4}" type="datetime1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55460" y="2078831"/>
            <a:ext cx="12268200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ii)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অব্যক্তিবাচক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Noun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থেকে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অব্যক্তিবাচক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Noun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-এর পূর্বে 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’of”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যোগ করতে হয়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437" y="1088231"/>
            <a:ext cx="131064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b) Pronoun Possessive:</a:t>
            </a:r>
            <a:r>
              <a:rPr lang="en-US" sz="4400" dirty="0" smtClean="0"/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Pronoun</a:t>
            </a:r>
            <a:r>
              <a:rPr lang="bn-BD" sz="4400" dirty="0" smtClean="0">
                <a:latin typeface="Times New Roman" pitchFamily="18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থেকে গঠিত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Possessive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endParaRPr lang="en-US" sz="4400" dirty="0" smtClean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786142"/>
              </p:ext>
            </p:extLst>
          </p:nvPr>
        </p:nvGraphicFramePr>
        <p:xfrm>
          <a:off x="2332037" y="2231231"/>
          <a:ext cx="9510184" cy="484632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755092"/>
                <a:gridCol w="47550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Pronoun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Pronoun Possessive</a:t>
                      </a:r>
                      <a:endParaRPr lang="en-US" sz="3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I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my</a:t>
                      </a:r>
                      <a:endParaRPr lang="en-US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We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Our</a:t>
                      </a:r>
                      <a:endParaRPr lang="en-US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12749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/>
                        <a:t>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49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/>
                        <a:t>Your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12749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/>
                        <a:t>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49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/>
                        <a:t>His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12749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/>
                        <a:t>She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7494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/>
                        <a:t>her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They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their</a:t>
                      </a:r>
                      <a:endParaRPr lang="en-US" sz="4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18161-8C93-4B13-8838-A1361B871D27}" type="datetime1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8037" y="1455122"/>
            <a:ext cx="12649200" cy="56938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 smtClean="0"/>
              <a:t>*** Possessive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কখনই</a:t>
            </a:r>
            <a:r>
              <a:rPr lang="bn-BD" sz="4400" dirty="0" smtClean="0">
                <a:latin typeface="+mj-lt"/>
                <a:cs typeface="NikoshBAN" pitchFamily="2" charset="0"/>
              </a:rPr>
              <a:t> </a:t>
            </a:r>
            <a:r>
              <a:rPr lang="en-US" sz="4400" dirty="0" smtClean="0">
                <a:latin typeface="+mj-lt"/>
                <a:cs typeface="NikoshBAN" pitchFamily="2" charset="0"/>
              </a:rPr>
              <a:t>Sentence</a:t>
            </a:r>
            <a:r>
              <a:rPr lang="bn-BD" sz="4400" dirty="0" smtClean="0">
                <a:latin typeface="+mj-lt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এর মধ্যে একা একা কোন কাজ করতে পারে না। তাই </a:t>
            </a:r>
            <a:r>
              <a:rPr lang="en-US" sz="4400" dirty="0" smtClean="0">
                <a:latin typeface="+mj-lt"/>
                <a:cs typeface="NikoshBAN" pitchFamily="2" charset="0"/>
              </a:rPr>
              <a:t>Possessive</a:t>
            </a:r>
            <a:r>
              <a:rPr lang="bn-BD" sz="4400" dirty="0" smtClean="0">
                <a:latin typeface="+mj-lt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এর পর সর্বদাই একটি </a:t>
            </a:r>
            <a:r>
              <a:rPr lang="en-US" sz="4400" dirty="0" smtClean="0">
                <a:latin typeface="+mj-lt"/>
                <a:cs typeface="NikoshBAN" pitchFamily="2" charset="0"/>
              </a:rPr>
              <a:t>Noun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বসে। তবে মাঝে মাঝে </a:t>
            </a:r>
            <a:r>
              <a:rPr lang="en-US" sz="4400" dirty="0" smtClean="0">
                <a:latin typeface="+mj-lt"/>
                <a:cs typeface="NikoshBAN" pitchFamily="2" charset="0"/>
              </a:rPr>
              <a:t>Adjective</a:t>
            </a:r>
            <a:r>
              <a:rPr lang="bn-BD" sz="4400" dirty="0" smtClean="0">
                <a:latin typeface="+mj-lt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বসে।</a:t>
            </a:r>
          </a:p>
          <a:p>
            <a:endParaRPr lang="bn-BD" sz="1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 3"/>
              <a:buChar char="u"/>
            </a:pPr>
            <a:r>
              <a:rPr lang="en-US" sz="4400" dirty="0" smtClean="0">
                <a:sym typeface="Wingdings 3"/>
              </a:rPr>
              <a:t>Possessive + Noun/ Possessive + Adjective+ Noun</a:t>
            </a:r>
          </a:p>
          <a:p>
            <a:pPr>
              <a:buFont typeface="Wingdings 3"/>
              <a:buChar char="u"/>
            </a:pPr>
            <a:endParaRPr lang="en-US" sz="4400" dirty="0" smtClean="0">
              <a:sym typeface="Wingdings 3"/>
            </a:endParaRPr>
          </a:p>
          <a:p>
            <a:pPr>
              <a:buFont typeface="Arial" charset="0"/>
              <a:buChar char="•"/>
            </a:pPr>
            <a:r>
              <a:rPr lang="en-US" sz="4400" dirty="0" smtClean="0">
                <a:sym typeface="Wingdings 3"/>
              </a:rPr>
              <a:t> </a:t>
            </a:r>
            <a:r>
              <a:rPr lang="en-US" sz="4400" u="sng" dirty="0" smtClean="0">
                <a:sym typeface="Wingdings 3"/>
              </a:rPr>
              <a:t>My mother</a:t>
            </a:r>
            <a:r>
              <a:rPr lang="en-US" sz="4400" dirty="0" smtClean="0">
                <a:sym typeface="Wingdings 3"/>
              </a:rPr>
              <a:t> is a home-maker.</a:t>
            </a:r>
          </a:p>
          <a:p>
            <a:r>
              <a:rPr lang="en-US" sz="4400" dirty="0" smtClean="0">
                <a:sym typeface="Wingdings 3"/>
              </a:rPr>
              <a:t>  Possessive</a:t>
            </a:r>
          </a:p>
          <a:p>
            <a:pPr>
              <a:buFont typeface="Arial" charset="0"/>
              <a:buChar char="•"/>
            </a:pPr>
            <a:r>
              <a:rPr lang="en-US" sz="4400" dirty="0" smtClean="0">
                <a:sym typeface="Wingdings 3"/>
              </a:rPr>
              <a:t> He will buy </a:t>
            </a:r>
            <a:r>
              <a:rPr lang="en-US" sz="4400" u="sng" dirty="0" smtClean="0">
                <a:sym typeface="Wingdings 3"/>
              </a:rPr>
              <a:t>your</a:t>
            </a:r>
            <a:r>
              <a:rPr lang="en-US" sz="4400" dirty="0" smtClean="0">
                <a:sym typeface="Wingdings 3"/>
              </a:rPr>
              <a:t> red car.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D18D-B2B7-4513-BA21-31988429C051}" type="datetime1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437" y="908684"/>
            <a:ext cx="10744200" cy="6961347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E11F8-9DB4-4353-905D-11433A0835D4}" type="datetime1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Nurul Huda Shamim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63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775</TotalTime>
  <Words>610</Words>
  <Application>Microsoft Office PowerPoint</Application>
  <PresentationFormat>Custom</PresentationFormat>
  <Paragraphs>153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Flow</vt:lpstr>
      <vt:lpstr>PowerPoint Presentation</vt:lpstr>
      <vt:lpstr>PowerPoint Presentation</vt:lpstr>
      <vt:lpstr>PowerPoint Presentation</vt:lpstr>
      <vt:lpstr>Basis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Basis of English</dc:title>
  <dc:creator>DELL</dc:creator>
  <cp:lastModifiedBy>Nuba Nur</cp:lastModifiedBy>
  <cp:revision>247</cp:revision>
  <dcterms:created xsi:type="dcterms:W3CDTF">2006-08-16T00:00:00Z</dcterms:created>
  <dcterms:modified xsi:type="dcterms:W3CDTF">2019-10-15T11:28:06Z</dcterms:modified>
</cp:coreProperties>
</file>