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" r:id="rId2"/>
    <p:sldId id="303" r:id="rId3"/>
    <p:sldId id="298" r:id="rId4"/>
    <p:sldId id="302" r:id="rId5"/>
    <p:sldId id="263" r:id="rId6"/>
    <p:sldId id="261" r:id="rId7"/>
    <p:sldId id="294" r:id="rId8"/>
    <p:sldId id="295" r:id="rId9"/>
    <p:sldId id="277" r:id="rId10"/>
    <p:sldId id="301" r:id="rId11"/>
    <p:sldId id="300" r:id="rId12"/>
    <p:sldId id="267" r:id="rId13"/>
    <p:sldId id="268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2" autoAdjust="0"/>
    <p:restoredTop sz="86894" autoAdjust="0"/>
  </p:normalViewPr>
  <p:slideViewPr>
    <p:cSldViewPr>
      <p:cViewPr varScale="1">
        <p:scale>
          <a:sx n="65" d="100"/>
          <a:sy n="65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75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3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3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7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5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26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7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457200"/>
            <a:ext cx="6934200" cy="60960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7050" y="2819400"/>
            <a:ext cx="3009900" cy="13716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3508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4163" y="112182"/>
            <a:ext cx="3581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রেনাল টিউব্যুল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92896" y="697392"/>
            <a:ext cx="4213108" cy="5627208"/>
            <a:chOff x="2133600" y="683584"/>
            <a:chExt cx="4213108" cy="56272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33600" y="990600"/>
              <a:ext cx="3352800" cy="48561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814" y="683584"/>
              <a:ext cx="1189894" cy="562720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352800" y="1219200"/>
            <a:ext cx="10668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83743" y="4571296"/>
            <a:ext cx="198997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২) হেনলির লুপ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4820" y="1219200"/>
            <a:ext cx="19415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১) নিকটবর্তী প্যাঁচানো 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41987" y="1828800"/>
            <a:ext cx="2419592" cy="830997"/>
          </a:xfrm>
          <a:prstGeom prst="wedgeRectCallout">
            <a:avLst>
              <a:gd name="adj1" fmla="val -104368"/>
              <a:gd name="adj2" fmla="val -10072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৩) প্রান্তীয় প্যাঁচানো 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9" grpId="0" animBg="1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80470" y="129469"/>
            <a:ext cx="5768130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এখন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নেফ্রনের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বৃক্কের কাজ ভিডিওতে দেখ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13. Nefr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1143000"/>
            <a:ext cx="7213600" cy="541020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4588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447800" y="228600"/>
            <a:ext cx="6096000" cy="5334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/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10মি.	</a:t>
              </a:r>
              <a:endParaRPr lang="en-US" sz="14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65033" y="3733800"/>
            <a:ext cx="6159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881445"/>
            <a:ext cx="3352800" cy="4856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98" y="533400"/>
            <a:ext cx="1219200" cy="5765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493401"/>
              </p:ext>
            </p:extLst>
          </p:nvPr>
        </p:nvGraphicFramePr>
        <p:xfrm>
          <a:off x="249738" y="4800600"/>
          <a:ext cx="6096000" cy="972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862">
                  <a:extLst>
                    <a:ext uri="{9D8B030D-6E8A-4147-A177-3AD203B41FA5}">
                      <a16:colId xmlns="" xmlns:a16="http://schemas.microsoft.com/office/drawing/2014/main" val="450888946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870628170"/>
                    </a:ext>
                  </a:extLst>
                </a:gridCol>
                <a:gridCol w="3526338">
                  <a:extLst>
                    <a:ext uri="{9D8B030D-6E8A-4147-A177-3AD203B41FA5}">
                      <a16:colId xmlns="" xmlns:a16="http://schemas.microsoft.com/office/drawing/2014/main" val="42582474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চিহ্নিত</a:t>
                      </a:r>
                      <a:r>
                        <a:rPr lang="en-US" sz="24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597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265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03057"/>
            <a:ext cx="35052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043146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নেফ্রন কী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119" y="1690654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নাইট্রোজেন গঠিত বর্জ্য-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।) ক্রিয়েটিনিন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।।) ইউরিক এসিড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।।।) বাই কার্বনেট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।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। ,।।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।, ।।, ।।।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23119" y="4699975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গ্লোমেরুলাস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119" y="5302278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রেনাল টিউব্যুল কয়টি অংশে বিভক্ত?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11" y="3689806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743200" y="469490"/>
            <a:ext cx="3657600" cy="6096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9099" y="2286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নেফ্রনের চিহ্নিত চিত্র আঁক।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4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76014"/>
            <a:ext cx="2781300" cy="3476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21336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411" y="31436"/>
            <a:ext cx="2818973" cy="882964"/>
            <a:chOff x="-1" y="0"/>
            <a:chExt cx="2970461" cy="997527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190" y="16662"/>
              <a:ext cx="2292108" cy="79973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1832" y="3089571"/>
            <a:ext cx="4723106" cy="3323987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1911"/>
            <a:ext cx="2528889" cy="25288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71800"/>
            <a:ext cx="3581400" cy="342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91200" y="32766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800" y="762000"/>
            <a:ext cx="4952095" cy="3683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426" y="5797369"/>
            <a:ext cx="884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৯০ ভাগ পানি, বিভিন্ন লবণ, ইউরিয়া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ইউরিক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,অ্যামোনিয়া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N2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গঠিত বর্জ্য নির্গত করে।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524000"/>
            <a:ext cx="2511552" cy="3962400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2068712" y="1864992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3228" y="2169792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19761" y="135548"/>
            <a:ext cx="4304476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9761" y="129555"/>
            <a:ext cx="4304476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এর কাজ বলতে পার?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404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1 0.03333 C 0.02362 0.03588 0.02778 0.03588 0.03178 0.04143 C 0.03421 0.05023 0.03733 0.0581 0.03924 0.06713 C 0.03976 0.0699 0.03976 0.07268 0.04063 0.07523 C 0.04132 0.07685 0.04271 0.07777 0.04375 0.07916 C 0.04428 0.08773 0.04566 0.09652 0.04514 0.10509 C 0.04462 0.11203 0.04063 0.125 0.04063 0.12523 C 0.04549 0.1493 0.03889 0.18032 0.04966 0.20231 C 0.04549 0.21828 0.05087 0.23564 0.04375 0.25 C 0.04167 0.27083 0.03959 0.28264 0.02882 0.29791 C 0.02934 0.30393 0.03056 0.30972 0.03021 0.31574 C 0.03004 0.31921 0.02726 0.32222 0.02726 0.32569 C 0.02726 0.32801 0.02952 0.32963 0.03021 0.33171 C 0.03143 0.33541 0.03334 0.34351 0.03334 0.34375 C 0.0323 0.3449 0.02987 0.34583 0.03021 0.34768 C 0.03073 0.34976 0.03351 0.34814 0.03473 0.34953 C 0.04289 0.35995 0.029 0.35254 0.04063 0.3574 C 0.04289 0.36041 0.04619 0.36226 0.04809 0.36551 C 0.05365 0.375 0.04462 0.36944 0.05417 0.37338 C 0.05643 0.38333 0.06077 0.39027 0.06615 0.39722 C 0.06806 0.40486 0.06893 0.40833 0.075 0.41111 C 0.07709 0.41875 0.0783 0.4206 0.08403 0.42291 C 0.08542 0.43148 0.09115 0.43773 0.0915 0.44676 C 0.09202 0.45949 0.0915 0.47199 0.0915 0.48472 " pathEditMode="relative" rAng="0" ptsTypes="AAAAAAAAAAAAAAAAAAAAAA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225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0.03704 C 0.01684 0.03889 0.01146 0.04144 0.0059 0.04306 C 0.00486 0.04514 0.00417 0.04746 0.00295 0.04908 C 0.00173 0.0507 -0.00052 0.05116 -0.00156 0.05301 C -0.00347 0.05625 -0.00347 0.06111 -0.00452 0.06505 C -0.00399 0.06713 -0.00261 0.06898 -0.00295 0.07107 C -0.0033 0.07292 -0.00538 0.07338 -0.00608 0.075 C -0.01111 0.08588 -0.00261 0.07685 -0.01198 0.08496 C -0.01285 0.09421 -0.01493 0.10347 -0.01493 0.11273 C -0.01493 0.12222 -0.01146 0.13519 -0.01042 0.14468 C -0.01146 0.17107 -0.01354 0.18472 -0.01493 0.2081 C -0.01719 0.24746 -0.01129 0.2338 -0.01945 0.24977 C -0.0224 0.26667 -0.01458 0.28357 -0.01042 0.29954 C -0.01146 0.30162 -0.0132 0.30324 -0.01354 0.30556 C -0.01389 0.30764 -0.0125 0.30949 -0.01198 0.31158 C -0.00972 0.32176 -0.00712 0.33125 -0.00452 0.34144 C -0.00538 0.35486 -0.00521 0.38148 -0.01788 0.38704 C -0.02118 0.39167 -0.02431 0.39537 -0.0283 0.39908 C -0.02882 0.40116 -0.02865 0.40371 -0.02986 0.40509 C -0.03108 0.40648 -0.03351 0.40509 -0.03438 0.40695 C -0.03924 0.41621 -0.03264 0.42685 -0.04323 0.43658 C -0.04688 0.45093 -0.04462 0.44514 -0.04931 0.45463 C -0.05347 0.47801 -0.04688 0.45093 -0.05521 0.46459 C -0.05625 0.46621 -0.06059 0.48704 -0.06129 0.49051 C -0.06077 0.49514 -0.05938 0.49977 -0.05972 0.5044 C -0.0599 0.50741 -0.06233 0.50926 -0.06267 0.51227 C -0.0632 0.51667 -0.0599 0.52222 -0.05677 0.52222 " pathEditMode="relative" rAng="0" ptsTypes="AAAAAAAAAAAAAAAAAAAAAAAA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8" grpId="1" animBg="1"/>
      <p:bldP spid="19" grpId="0" animBg="1"/>
      <p:bldP spid="19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68" y="1143000"/>
            <a:ext cx="4267200" cy="48768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79991">
            <a:off x="2629270" y="1405302"/>
            <a:ext cx="365580" cy="1211639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62195" y="47790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3497" y="51375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ক্যাপসুল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81488" y="426011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পেলভিস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911" y="4617260"/>
            <a:ext cx="151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রেনাল পিরামিড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934143" y="2009580"/>
            <a:ext cx="1803218" cy="79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18299" y="1778748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নেফ্রন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65813" y="4105365"/>
            <a:ext cx="1217012" cy="12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rved Down Arrow 23"/>
          <p:cNvSpPr/>
          <p:nvPr/>
        </p:nvSpPr>
        <p:spPr>
          <a:xfrm rot="21121809">
            <a:off x="6120072" y="422863"/>
            <a:ext cx="1734795" cy="602781"/>
          </a:xfrm>
          <a:prstGeom prst="curvedDownArrow">
            <a:avLst>
              <a:gd name="adj1" fmla="val 18477"/>
              <a:gd name="adj2" fmla="val 99979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78447" y="5928197"/>
            <a:ext cx="28208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বৃক্কের লম্বচ্ছেদ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76755" y="5087054"/>
            <a:ext cx="2967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প্রতি বৃক্কে ১০-১২ লক্ষ নেফ্রন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6027" y="816131"/>
            <a:ext cx="1707426" cy="37558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45504" y="173315"/>
            <a:ext cx="482395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কিডনি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কার্যিক একক হলো নেফ্রন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22025" y="1535418"/>
            <a:ext cx="1219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05556E-6 4.81481E-6 L 0.35018 -0.04584 " pathEditMode="relative" rAng="0" ptsTypes="AA">
                                      <p:cBhvr>
                                        <p:cTn id="27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29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8" grpId="0"/>
      <p:bldP spid="19" grpId="0" animBg="1"/>
      <p:bldP spid="22" grpId="0"/>
      <p:bldP spid="22" grpId="1"/>
      <p:bldP spid="2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1295400"/>
            <a:ext cx="6705600" cy="4504967"/>
            <a:chOff x="1828800" y="914400"/>
            <a:chExt cx="5638800" cy="3774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914400"/>
              <a:ext cx="5638800" cy="37748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879273" y="1616746"/>
              <a:ext cx="2051448" cy="593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নেফ্রনের গঠন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43200"/>
            <a:ext cx="3660127" cy="2840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9904" y="294075"/>
            <a:ext cx="4114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2548" y="2108044"/>
            <a:ext cx="5718904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নেফ্রন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তা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নেফ্রনের স্বচিত্র গঠন বর্ণনা 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 ব্যাখ্যা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8324" y="116793"/>
            <a:ext cx="4304476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নেফ্রনের গঠন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3063" y="284634"/>
            <a:ext cx="2206453" cy="4853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96" y="899478"/>
            <a:ext cx="2504638" cy="5958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24" y="1191487"/>
            <a:ext cx="1079500" cy="1460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2948" y="1072535"/>
            <a:ext cx="3352800" cy="48561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46" y="724490"/>
            <a:ext cx="1219200" cy="5765800"/>
          </a:xfrm>
          <a:prstGeom prst="rect">
            <a:avLst/>
          </a:prstGeom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080793" y="760876"/>
            <a:ext cx="18595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রেনাল করপাসল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13642" y="5897123"/>
            <a:ext cx="22720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রেনাল টিউব্যুল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62800" y="3878739"/>
            <a:ext cx="1799917" cy="523220"/>
          </a:xfrm>
          <a:prstGeom prst="wedgeRectCallout">
            <a:avLst>
              <a:gd name="adj1" fmla="val -91294"/>
              <a:gd name="adj2" fmla="val -158414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সংগ্রাহক নালী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564" y="1676400"/>
            <a:ext cx="5462436" cy="5112225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9525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3684" y="5736199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নেফ্রন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4660315"/>
            <a:ext cx="1413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হেনলির লুপ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79669" y="3891540"/>
            <a:ext cx="1413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মেডুলা অঞ্চল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89865" y="3236468"/>
            <a:ext cx="1809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কর্টেক্স অঞ্চল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2213" y="5884888"/>
            <a:ext cx="1799917" cy="523220"/>
          </a:xfrm>
          <a:prstGeom prst="wedgeRectCallout">
            <a:avLst>
              <a:gd name="adj1" fmla="val -35575"/>
              <a:gd name="adj2" fmla="val -135864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সংগ্রাহক নালী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815016"/>
            <a:ext cx="1830100" cy="461665"/>
          </a:xfrm>
          <a:prstGeom prst="wedgeRectCallout">
            <a:avLst>
              <a:gd name="adj1" fmla="val 17857"/>
              <a:gd name="adj2" fmla="val 26366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বোম্যান্স ক্যাপসুল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4576" y="1285894"/>
            <a:ext cx="274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নিকটবর্তী প্যাচানো 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87832" y="854806"/>
            <a:ext cx="1269069" cy="461665"/>
          </a:xfrm>
          <a:prstGeom prst="wedgeRectCallout">
            <a:avLst>
              <a:gd name="adj1" fmla="val -100610"/>
              <a:gd name="adj2" fmla="val 32555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গ্লুমেরুলাস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74187" y="4891147"/>
            <a:ext cx="2419592" cy="461665"/>
          </a:xfrm>
          <a:prstGeom prst="wedgeRectCallout">
            <a:avLst>
              <a:gd name="adj1" fmla="val -103759"/>
              <a:gd name="adj2" fmla="val -63103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প্রান্তীয় প্যাঁচানো 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3485" y="164898"/>
            <a:ext cx="65970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নেফ্রন রেনাল করপাসল ও রেনাল টিউব্যুল নিয়ে গঠিত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57764" y="2307492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0884" y="2431021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05200" y="2424425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057400" y="835756"/>
            <a:ext cx="3962399" cy="595946"/>
          </a:xfrm>
          <a:prstGeom prst="wedgeEllipseCallout">
            <a:avLst>
              <a:gd name="adj1" fmla="val 69293"/>
              <a:gd name="adj2" fmla="val 56528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52131" y="1197997"/>
            <a:ext cx="1859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রেনাল করপাসল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73" y="1521395"/>
            <a:ext cx="2833193" cy="2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7.40741E-7 L -0.00885 0.00023 C -0.01336 0.00116 -0.01788 0.00579 -0.02239 0.00393 C -0.02569 0.00231 -0.02569 -0.00486 -0.02829 -0.00833 C -0.03402 -0.01644 -0.03107 -0.01296 -0.03732 -0.01898 C -0.03836 -0.0206 -0.03923 -0.02292 -0.04027 -0.02477 C -0.04461 -0.03195 -0.04739 -0.03357 -0.05382 -0.03958 L -0.05833 -0.04352 C -0.05885 -0.0463 -0.05868 -0.04931 -0.05972 -0.05185 C -0.06597 -0.06366 -0.06632 -0.06296 -0.07326 -0.06597 C -0.07482 -0.06736 -0.07604 -0.06921 -0.07777 -0.07014 C -0.08055 -0.07199 -0.0868 -0.07407 -0.0868 -0.07384 C -0.09479 -0.07384 -0.10277 -0.07361 -0.11076 -0.07245 C -0.11215 -0.07222 -0.11423 -0.07199 -0.1151 -0.07014 C -0.11701 -0.06667 -0.11823 -0.05787 -0.11823 -0.05764 C -0.11875 -0.05301 -0.11909 -0.04815 -0.11961 -0.04352 C -0.12152 -0.03032 -0.12604 -0.03889 -0.11961 -0.01482 C -0.11892 -0.01111 -0.11527 -0.01065 -0.11371 -0.00833 C -0.11232 -0.00671 -0.11198 -0.0037 -0.11076 -0.00232 C -0.10937 -0.00093 -0.10746 -0.00116 -0.10625 7.40741E-7 C -0.10451 0.00093 -0.10312 0.00255 -0.10173 0.00393 C -0.10069 0.00579 -0.10034 0.00926 -0.09878 0.01018 C -0.09514 0.01273 -0.0868 0.01412 -0.0868 0.01435 C -0.08524 0.01551 -0.08385 0.01736 -0.08229 0.01829 C -0.08073 0.01944 -0.07864 0.01875 -0.07777 0.0206 C -0.07586 0.02384 -0.07482 0.0331 -0.07482 0.03333 C -0.0743 0.03889 -0.07395 0.04514 -0.07326 0.05139 C -0.07291 0.0537 -0.07152 0.05532 -0.0717 0.05764 C -0.07204 0.06713 -0.07482 0.08657 -0.07482 0.0868 C -0.07378 0.08819 -0.07309 0.09097 -0.0717 0.09259 C -0.07048 0.09398 -0.06875 0.09491 -0.06718 0.09491 C -0.06076 0.09491 -0.05434 0.09352 -0.04774 0.09259 C -0.03871 0.08935 -0.04375 0.0912 -0.03281 0.08657 C -0.03125 0.08565 -0.02968 0.08565 -0.02829 0.08426 L -0.02378 0.08009 C -0.01892 0.08102 -0.01389 0.08148 -0.00885 0.08241 C -0.00642 0.08287 -0.00329 0.08218 -0.00139 0.08426 C 0.00139 0.08727 0.00469 0.09676 0.00469 0.09699 C 0.00504 0.09884 0.00539 0.10093 0.00608 0.10301 C 0.00695 0.10509 0.00886 0.10671 0.00903 0.10903 C 0.01146 0.13449 0.01059 0.16042 0.01355 0.18542 L 0.01511 0.19792 C 0.01563 0.27523 0.01476 0.35324 0.01667 0.43079 C 0.01667 0.43356 0.01945 0.43495 0.02101 0.43704 C 0.025 0.44143 0.02552 0.44097 0.03004 0.44352 C 0.03455 0.44259 0.03941 0.44305 0.04358 0.4412 C 0.04844 0.43889 0.04809 0.43333 0.04948 0.42893 C 0.05052 0.42593 0.05174 0.42338 0.05261 0.4206 C 0.05782 0.40185 0.05278 0.41366 0.05851 0.40162 C 0.05799 0.35718 0.05851 0.3125 0.05695 0.26805 C 0.05677 0.26366 0.05504 0.25995 0.054 0.25555 L 0.05261 0.24907 C 0.05209 0.24745 0.05157 0.24537 0.05105 0.24329 C 0.04775 0.22454 0.04931 0.23194 0.04653 0.22037 C 0.04705 0.20116 0.04723 0.18194 0.04809 0.16273 C 0.04827 0.16065 0.04914 0.1588 0.04948 0.15671 C 0.0507 0.15185 0.05139 0.14676 0.05261 0.1419 C 0.05452 0.13426 0.05608 0.13055 0.05851 0.12361 C 0.05868 0.12292 0.06077 0.11042 0.06146 0.10903 C 0.06424 0.1044 0.0665 0.09861 0.07049 0.09676 C 0.07344 0.09537 0.07657 0.09352 0.07952 0.09259 L 0.08698 0.09051 C 0.08993 0.08958 0.09306 0.08912 0.09601 0.08819 C 0.09757 0.08773 0.09896 0.08704 0.10052 0.08657 C 0.10434 0.07106 0.10452 0.07268 0.10052 0.04514 C 0.10018 0.04213 0.09323 0.03634 0.0915 0.03472 C 0.09046 0.0331 0.08976 0.03055 0.08855 0.0287 C 0.07674 0.0125 0.09184 0.03866 0.07952 0.01829 C 0.0691 0.00116 0.08507 0.02384 0.07205 0.00579 C 0.06754 -0.0132 0.06962 -0.00208 0.06598 -0.02708 C 0.0665 -0.03241 0.0665 -0.0382 0.06754 -0.04352 C 0.06823 -0.04653 0.07344 -0.0544 0.075 -0.05602 C 0.07639 -0.05718 0.07796 -0.05741 0.07952 -0.05787 C 0.08993 -0.05741 0.10052 -0.05833 0.11094 -0.05602 C 0.11302 -0.05532 0.11355 -0.05093 0.11546 -0.04954 C 0.11771 -0.04815 0.12049 -0.04815 0.12292 -0.04769 C 0.1349 -0.03681 0.12986 -0.04352 0.13785 -0.02708 L 0.1408 -0.0206 C 0.14132 -0.01806 0.14167 -0.01528 0.14236 -0.0125 C 0.14323 -0.00949 0.1448 -0.00718 0.14532 -0.00417 C 0.14636 -0.00023 0.14636 0.00393 0.14688 0.0081 C 0.1474 0.01111 0.14792 0.01366 0.14844 0.01643 C 0.14931 0.0206 0.15139 0.0287 0.15139 0.02893 C 0.15191 0.03565 0.15243 0.04259 0.15278 0.0493 C 0.1533 0.0537 0.15434 0.05741 0.15434 0.0618 C 0.15782 0.16343 0.15591 0.39051 0.15591 0.43287 L 0.15591 0.4331 " pathEditMode="relative" rAng="0" ptsTypes="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00023 C -0.00452 0.00116 -0.00903 0.00579 -0.01354 0.00394 C -0.01684 0.00232 -0.01684 -0.00486 -0.01945 -0.00833 C -0.02518 -0.01643 -0.02223 -0.01296 -0.02848 -0.01898 C -0.02952 -0.0206 -0.03039 -0.02291 -0.03143 -0.02477 C -0.03577 -0.03194 -0.03854 -0.03356 -0.04497 -0.03958 L -0.04948 -0.04352 C -0.05 -0.04629 -0.04983 -0.0493 -0.05087 -0.05185 C -0.05712 -0.06365 -0.05747 -0.06296 -0.06441 -0.06597 C -0.06598 -0.06736 -0.06719 -0.06921 -0.06893 -0.07014 C -0.0717 -0.07199 -0.07795 -0.07407 -0.07795 -0.07384 C -0.08594 -0.07384 -0.09393 -0.07361 -0.10191 -0.07245 C -0.1033 -0.07222 -0.10539 -0.07199 -0.10625 -0.07014 C -0.10816 -0.06666 -0.10938 -0.05787 -0.10938 -0.05764 C -0.1099 -0.05301 -0.11025 -0.04814 -0.11077 -0.04352 C -0.11268 -0.03032 -0.11719 -0.03889 -0.11077 -0.01481 C -0.11007 -0.01111 -0.10643 -0.01064 -0.10486 -0.00833 C -0.10348 -0.00671 -0.10313 -0.0037 -0.10191 -0.00231 C -0.10052 -0.00092 -0.09861 -0.00115 -0.0974 -3.33333E-6 C -0.09566 0.00093 -0.09427 0.00255 -0.09289 0.00394 C -0.09184 0.00579 -0.0915 0.00926 -0.08993 0.01019 C -0.08629 0.01273 -0.07795 0.01412 -0.07795 0.01436 C -0.07639 0.01551 -0.075 0.01736 -0.07344 0.01829 C -0.07188 0.01945 -0.06979 0.01875 -0.06893 0.02061 C -0.06702 0.02385 -0.06598 0.03311 -0.06598 0.03334 C -0.06545 0.03889 -0.06511 0.04514 -0.06441 0.05139 C -0.06407 0.05371 -0.06268 0.05533 -0.06285 0.05764 C -0.0632 0.06713 -0.06598 0.08658 -0.06598 0.08681 C -0.06493 0.0882 -0.06424 0.09098 -0.06285 0.0926 C -0.06164 0.09398 -0.0599 0.09491 -0.05834 0.09491 C -0.05191 0.09491 -0.04549 0.09352 -0.03889 0.0926 C -0.02986 0.08936 -0.0349 0.09121 -0.02396 0.08658 C -0.0224 0.08565 -0.02084 0.08565 -0.01945 0.08426 L -0.01493 0.0801 C -0.01007 0.08102 -0.00504 0.08148 3.33333E-6 0.08241 C 0.00243 0.08287 0.00555 0.08218 0.00746 0.08426 C 0.01024 0.08727 0.01354 0.09676 0.01354 0.09699 C 0.01389 0.09885 0.01423 0.10093 0.01493 0.10301 C 0.0158 0.1051 0.01771 0.10672 0.01788 0.10903 C 0.02031 0.13449 0.01944 0.16042 0.02239 0.18542 L 0.02396 0.19792 C 0.02448 0.27523 0.02361 0.35324 0.02552 0.43079 C 0.02552 0.43357 0.0283 0.43496 0.02986 0.43704 C 0.03385 0.44144 0.03437 0.44098 0.03889 0.44352 C 0.0434 0.4426 0.04826 0.44306 0.05243 0.44121 C 0.05729 0.43889 0.05694 0.43334 0.05833 0.42894 C 0.05937 0.42593 0.06059 0.42338 0.06146 0.42061 C 0.06666 0.40186 0.06163 0.41366 0.06736 0.40162 C 0.06684 0.35718 0.06736 0.3125 0.0658 0.26806 C 0.06562 0.26366 0.06389 0.25996 0.06284 0.25556 L 0.06146 0.24908 C 0.06093 0.24746 0.06041 0.24537 0.05989 0.24329 C 0.05659 0.22454 0.05816 0.23195 0.05538 0.22037 C 0.0559 0.20116 0.05607 0.18195 0.05694 0.16273 C 0.05711 0.16065 0.05798 0.1588 0.05833 0.15672 C 0.05955 0.15186 0.06024 0.14676 0.06146 0.1419 C 0.06336 0.13426 0.06493 0.13056 0.06736 0.12361 C 0.06753 0.12292 0.06961 0.11042 0.07031 0.10903 C 0.07309 0.1044 0.07534 0.09861 0.07934 0.09676 C 0.08229 0.09537 0.08541 0.09352 0.08836 0.0926 L 0.09583 0.09051 C 0.09878 0.08959 0.10191 0.08912 0.10486 0.0882 C 0.10642 0.08773 0.10781 0.08704 0.10937 0.08658 C 0.11319 0.07107 0.11336 0.07269 0.10937 0.04514 C 0.10902 0.04213 0.10208 0.03635 0.10034 0.03473 C 0.0993 0.03311 0.09861 0.03056 0.09739 0.02871 C 0.08559 0.0125 0.10069 0.03866 0.08836 0.01829 C 0.07795 0.00116 0.09392 0.02385 0.0809 0.00579 C 0.07639 -0.01319 0.07847 -0.00208 0.07482 -0.02708 C 0.07534 -0.0324 0.07534 -0.03819 0.07639 -0.04352 C 0.07708 -0.04652 0.08229 -0.05439 0.08385 -0.05602 C 0.08524 -0.05717 0.0868 -0.0574 0.08836 -0.05787 C 0.09878 -0.0574 0.10937 -0.05833 0.11979 -0.05602 C 0.12187 -0.05532 0.12239 -0.05092 0.1243 -0.04953 C 0.12656 -0.04814 0.12934 -0.04814 0.13177 -0.04768 C 0.14375 -0.0368 0.13871 -0.04352 0.1467 -0.02708 L 0.14965 -0.0206 C 0.15017 -0.01805 0.15052 -0.01527 0.15121 -0.0125 C 0.15208 -0.00949 0.15364 -0.00717 0.15416 -0.00416 C 0.15521 -0.00023 0.15521 0.00394 0.15573 0.00811 C 0.15625 0.01111 0.15677 0.01366 0.15729 0.01644 C 0.15816 0.02061 0.16024 0.02871 0.16024 0.02894 C 0.16076 0.03565 0.16128 0.0426 0.16163 0.04931 C 0.16215 0.05371 0.16319 0.05741 0.16319 0.06181 C 0.16666 0.16343 0.16475 0.39051 0.16475 0.43287 L 0.16475 0.43311 " pathEditMode="relative" rAng="0" ptsTypes="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7" grpId="0" animBg="1"/>
      <p:bldP spid="18" grpId="0" animBg="1"/>
      <p:bldP spid="20" grpId="1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95400" y="722625"/>
            <a:ext cx="4259064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41139" y="152400"/>
            <a:ext cx="3276600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নেফ্রনের গঠন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261184"/>
            <a:ext cx="71628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ধমনি থেকে সৃষ্ট অ্যাফারেন্ট আর্টারিওল ক্যাপসুলের ভিতর ৫০ টি কৈশিকনালিকা তৈরি 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5374926"/>
            <a:ext cx="78486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আবার কৈশিক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নালিগুলো মিলিত হয়ে ইফারেন্ট আর্টারিওল সৃষ্টি করে এবং ক্যাপসুল থেকে বের 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2861" y="814480"/>
            <a:ext cx="1905000" cy="222250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41139" y="3642511"/>
            <a:ext cx="5029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বোম্যান্স ক্যাপসুল দ্বিস্তর বিশিষ্ট পেয়ালার মত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Pictures\images-gif-ss-20tea-pic05-500x500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7" y="75262"/>
            <a:ext cx="2703011" cy="1611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88889E-6 0.00046 L 3.88889E-6 0.00023 C 0.01493 0.0037 0.03107 0.00486 0.04618 0.00902 C 0.05277 0.01018 0.07291 0.02037 0.07899 0.02477 C 0.08281 0.02708 0.08593 0.03055 0.08958 0.03287 C 0.09843 0.03727 0.10555 0.0368 0.11527 0.04074 C 0.11996 0.04259 0.12448 0.04606 0.12968 0.04861 C 0.13281 0.05 0.13715 0.05092 0.14027 0.05277 C 0.14531 0.05486 0.14965 0.05833 0.15451 0.06065 C 0.16163 0.06365 0.16979 0.06458 0.17621 0.06852 C 0.18437 0.07291 0.20034 0.08194 0.2092 0.08449 C 0.22309 0.08796 0.23767 0.08981 0.25243 0.09236 C 0.26059 0.09375 0.26875 0.09606 0.27743 0.09652 C 0.29409 0.09722 0.31111 0.09652 0.32864 0.09652 L 0.32864 0.09606 " pathEditMode="relative" rAng="0" ptsTypes="AAAAAAAAAAAAAAA">
                                      <p:cBhvr>
                                        <p:cTn id="11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312</Words>
  <Application>Microsoft Office PowerPoint</Application>
  <PresentationFormat>On-screen Show (4:3)</PresentationFormat>
  <Paragraphs>87</Paragraphs>
  <Slides>15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Abul Hasem</dc:creator>
  <cp:lastModifiedBy>Windows User</cp:lastModifiedBy>
  <cp:revision>845</cp:revision>
  <dcterms:created xsi:type="dcterms:W3CDTF">2006-08-16T00:00:00Z</dcterms:created>
  <dcterms:modified xsi:type="dcterms:W3CDTF">2019-08-21T14:25:30Z</dcterms:modified>
</cp:coreProperties>
</file>