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61" r:id="rId2"/>
    <p:sldId id="294" r:id="rId3"/>
    <p:sldId id="262" r:id="rId4"/>
    <p:sldId id="263" r:id="rId5"/>
    <p:sldId id="266" r:id="rId6"/>
    <p:sldId id="265" r:id="rId7"/>
    <p:sldId id="292" r:id="rId8"/>
    <p:sldId id="293" r:id="rId9"/>
    <p:sldId id="270" r:id="rId10"/>
    <p:sldId id="281" r:id="rId11"/>
    <p:sldId id="267" r:id="rId12"/>
    <p:sldId id="273" r:id="rId13"/>
    <p:sldId id="289" r:id="rId14"/>
    <p:sldId id="274" r:id="rId15"/>
    <p:sldId id="271" r:id="rId16"/>
    <p:sldId id="272" r:id="rId17"/>
    <p:sldId id="275" r:id="rId18"/>
    <p:sldId id="276" r:id="rId19"/>
    <p:sldId id="278" r:id="rId20"/>
    <p:sldId id="279" r:id="rId21"/>
    <p:sldId id="280" r:id="rId22"/>
    <p:sldId id="285"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6604A-1B45-4AE0-84CA-2D5A24F68FCC}" type="datetimeFigureOut">
              <a:rPr lang="en-US" smtClean="0"/>
              <a:pPr/>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791C-611B-4ECD-8A98-13C4886B2E6B}" type="slidenum">
              <a:rPr lang="en-US" smtClean="0"/>
              <a:pPr/>
              <a:t>‹#›</a:t>
            </a:fld>
            <a:endParaRPr lang="en-US"/>
          </a:p>
        </p:txBody>
      </p:sp>
    </p:spTree>
    <p:extLst>
      <p:ext uri="{BB962C8B-B14F-4D97-AF65-F5344CB8AC3E}">
        <p14:creationId xmlns:p14="http://schemas.microsoft.com/office/powerpoint/2010/main" val="14201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1</a:t>
            </a:fld>
            <a:endParaRPr lang="en-US"/>
          </a:p>
        </p:txBody>
      </p:sp>
    </p:spTree>
    <p:extLst>
      <p:ext uri="{BB962C8B-B14F-4D97-AF65-F5344CB8AC3E}">
        <p14:creationId xmlns:p14="http://schemas.microsoft.com/office/powerpoint/2010/main" val="136626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n-BD" baseline="0"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15</a:t>
            </a:fld>
            <a:endParaRPr lang="en-US"/>
          </a:p>
        </p:txBody>
      </p:sp>
    </p:spTree>
    <p:extLst>
      <p:ext uri="{BB962C8B-B14F-4D97-AF65-F5344CB8AC3E}">
        <p14:creationId xmlns:p14="http://schemas.microsoft.com/office/powerpoint/2010/main" val="418616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17</a:t>
            </a:fld>
            <a:endParaRPr lang="en-US"/>
          </a:p>
        </p:txBody>
      </p:sp>
    </p:spTree>
    <p:extLst>
      <p:ext uri="{BB962C8B-B14F-4D97-AF65-F5344CB8AC3E}">
        <p14:creationId xmlns:p14="http://schemas.microsoft.com/office/powerpoint/2010/main" val="111051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20</a:t>
            </a:fld>
            <a:endParaRPr lang="en-US"/>
          </a:p>
        </p:txBody>
      </p:sp>
    </p:spTree>
    <p:extLst>
      <p:ext uri="{BB962C8B-B14F-4D97-AF65-F5344CB8AC3E}">
        <p14:creationId xmlns:p14="http://schemas.microsoft.com/office/powerpoint/2010/main" val="411328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21</a:t>
            </a:fld>
            <a:endParaRPr lang="en-US"/>
          </a:p>
        </p:txBody>
      </p:sp>
    </p:spTree>
    <p:extLst>
      <p:ext uri="{BB962C8B-B14F-4D97-AF65-F5344CB8AC3E}">
        <p14:creationId xmlns:p14="http://schemas.microsoft.com/office/powerpoint/2010/main" val="371153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9</a:t>
            </a:fld>
            <a:endParaRPr lang="en-US"/>
          </a:p>
        </p:txBody>
      </p:sp>
    </p:spTree>
    <p:extLst>
      <p:ext uri="{BB962C8B-B14F-4D97-AF65-F5344CB8AC3E}">
        <p14:creationId xmlns:p14="http://schemas.microsoft.com/office/powerpoint/2010/main" val="131198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a:t>
            </a:r>
          </a:p>
          <a:p>
            <a:endParaRPr lang="bn-BD" baseline="0" dirty="0" smtClean="0"/>
          </a:p>
        </p:txBody>
      </p:sp>
      <p:sp>
        <p:nvSpPr>
          <p:cNvPr id="4" name="Slide Number Placeholder 3"/>
          <p:cNvSpPr>
            <a:spLocks noGrp="1"/>
          </p:cNvSpPr>
          <p:nvPr>
            <p:ph type="sldNum" sz="quarter" idx="10"/>
          </p:nvPr>
        </p:nvSpPr>
        <p:spPr/>
        <p:txBody>
          <a:bodyPr/>
          <a:lstStyle/>
          <a:p>
            <a:fld id="{6682791C-611B-4ECD-8A98-13C4886B2E6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4A7FF-54F6-47DF-8071-EDF9108C25D8}" type="datetime1">
              <a:rPr lang="en-US" smtClean="0"/>
              <a:t>8/22/2019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63073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7C557-99B7-4E4E-98C3-92FD757D5A3E}" type="datetime1">
              <a:rPr lang="en-US" smtClean="0"/>
              <a:t>8/22/2019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427829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BCF12-FD89-4BE7-9F29-E476FF912E54}" type="datetime1">
              <a:rPr lang="en-US" smtClean="0"/>
              <a:t>8/22/2019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78114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D66C-7F5B-4D9E-AFD8-B16DFA41130F}" type="datetime1">
              <a:rPr lang="en-US" smtClean="0"/>
              <a:t>8/22/2019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5871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E1E71-86F5-4144-854C-EEEF505B4926}" type="datetime1">
              <a:rPr lang="en-US" smtClean="0"/>
              <a:t>8/22/2019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73106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6DDC4-00DC-4F8B-A8E8-7B8B660DE0BC}" type="datetime1">
              <a:rPr lang="en-US" smtClean="0"/>
              <a:t>8/22/2019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3983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839653-CC13-4545-A714-4BF56F8F22A1}" type="datetime1">
              <a:rPr lang="en-US" smtClean="0"/>
              <a:t>8/22/2019</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9" name="Slide Number Placeholder 8"/>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416909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31B44-F386-4651-A5B0-B05576A47852}" type="datetime1">
              <a:rPr lang="en-US" smtClean="0"/>
              <a:t>8/22/2019</a:t>
            </a:fld>
            <a:endParaRPr lang="en-US"/>
          </a:p>
        </p:txBody>
      </p:sp>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64880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213B6-8681-4610-85C1-17BFFDCEFA2C}" type="datetime1">
              <a:rPr lang="en-US" smtClean="0"/>
              <a:t>8/22/2019</a:t>
            </a:fld>
            <a:endParaRPr lang="en-US"/>
          </a:p>
        </p:txBody>
      </p:sp>
      <p:sp>
        <p:nvSpPr>
          <p:cNvPr id="3" name="Footer Placeholder 2"/>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58815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BEA68-5574-4BE3-B273-9ED672607498}" type="datetime1">
              <a:rPr lang="en-US" smtClean="0"/>
              <a:t>8/22/2019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19506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2A0EE-EA04-4B5E-8503-5E50A818FBD4}" type="datetime1">
              <a:rPr lang="en-US" smtClean="0"/>
              <a:t>8/22/2019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75612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B3572-1D33-4F90-BACC-E8DA4B1C307B}" type="datetime1">
              <a:rPr lang="en-US" smtClean="0"/>
              <a:t>8/22/2019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DCB80-3730-4552-B5D3-4F14A43468BF}" type="slidenum">
              <a:rPr lang="en-US" smtClean="0"/>
              <a:pPr/>
              <a:t>‹#›</a:t>
            </a:fld>
            <a:endParaRPr lang="en-US"/>
          </a:p>
        </p:txBody>
      </p:sp>
    </p:spTree>
    <p:extLst>
      <p:ext uri="{BB962C8B-B14F-4D97-AF65-F5344CB8AC3E}">
        <p14:creationId xmlns:p14="http://schemas.microsoft.com/office/powerpoint/2010/main" val="3338314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এক মুঠো লাল শাকের ছবি"/>
          <p:cNvPicPr>
            <a:picLocks noChangeAspect="1"/>
          </p:cNvPicPr>
          <p:nvPr/>
        </p:nvPicPr>
        <p:blipFill>
          <a:blip r:embed="rId3"/>
          <a:stretch>
            <a:fillRect/>
          </a:stretch>
        </p:blipFill>
        <p:spPr>
          <a:xfrm>
            <a:off x="564673" y="228601"/>
            <a:ext cx="7862254" cy="5943599"/>
          </a:xfrm>
          <a:prstGeom prst="roundRect">
            <a:avLst/>
          </a:prstGeom>
          <a:ln>
            <a:noFill/>
          </a:ln>
          <a:effectLst>
            <a:softEdge rad="112500"/>
          </a:effectLst>
        </p:spPr>
      </p:pic>
      <p:sp>
        <p:nvSpPr>
          <p:cNvPr id="2" name="TextBox 1"/>
          <p:cNvSpPr txBox="1"/>
          <p:nvPr/>
        </p:nvSpPr>
        <p:spPr>
          <a:xfrm>
            <a:off x="1447800" y="2773740"/>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gradFill>
                  <a:gsLst>
                    <a:gs pos="0">
                      <a:srgbClr val="FFEFD1"/>
                    </a:gs>
                    <a:gs pos="64999">
                      <a:srgbClr val="F0EBD5"/>
                    </a:gs>
                    <a:gs pos="100000">
                      <a:srgbClr val="D1C39F"/>
                    </a:gs>
                  </a:gsLst>
                  <a:lin ang="5400000" scaled="0"/>
                </a:gradFill>
                <a:effectLst>
                  <a:outerShdw blurRad="63500" dir="3600000" algn="tl" rotWithShape="0">
                    <a:srgbClr val="000000">
                      <a:alpha val="70000"/>
                    </a:srgbClr>
                  </a:outerShdw>
                </a:effectLst>
                <a:latin typeface="NikoshBAN" pitchFamily="2" charset="0"/>
                <a:cs typeface="NikoshBAN" pitchFamily="2" charset="0"/>
              </a:rPr>
              <a:t>স্বাগতম</a:t>
            </a:r>
            <a:r>
              <a:rPr lang="bn-BD" sz="19900" dirty="0" smtClean="0">
                <a:ln>
                  <a:solidFill>
                    <a:sysClr val="windowText" lastClr="000000"/>
                  </a:solidFill>
                </a:ln>
                <a:blipFill>
                  <a:blip r:embed="rId4"/>
                  <a:tile tx="0" ty="0" sx="100000" sy="100000" flip="none" algn="tl"/>
                </a:blipFill>
                <a:latin typeface="NikoshBAN" pitchFamily="2" charset="0"/>
                <a:cs typeface="NikoshBAN" pitchFamily="2" charset="0"/>
              </a:rPr>
              <a:t> </a:t>
            </a:r>
            <a:endParaRPr lang="en-US" sz="19900" dirty="0">
              <a:ln>
                <a:solidFill>
                  <a:sysClr val="windowText" lastClr="000000"/>
                </a:solidFill>
              </a:ln>
              <a:blipFill>
                <a:blip r:embed="rId4"/>
                <a:tile tx="0" ty="0" sx="100000" sy="100000" flip="none" algn="tl"/>
              </a:blipFill>
              <a:latin typeface="NikoshBAN" pitchFamily="2" charset="0"/>
              <a:cs typeface="NikoshBAN" pitchFamily="2" charset="0"/>
            </a:endParaRPr>
          </a:p>
        </p:txBody>
      </p:sp>
      <p:sp>
        <p:nvSpPr>
          <p:cNvPr id="4" name="Rectangle 3" hidden="1"/>
          <p:cNvSpPr/>
          <p:nvPr/>
        </p:nvSpPr>
        <p:spPr>
          <a:xfrm>
            <a:off x="1600200" y="6382886"/>
            <a:ext cx="51816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457200"/>
            <a:ext cx="7696200" cy="1752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r>
              <a:rPr lang="bn-BD"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6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8" name="Rectangle 7"/>
          <p:cNvSpPr/>
          <p:nvPr/>
        </p:nvSpPr>
        <p:spPr>
          <a:xfrm>
            <a:off x="685800" y="3487711"/>
            <a:ext cx="76962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defRPr/>
            </a:pPr>
            <a:r>
              <a:rPr lang="bn-BD" sz="3600" dirty="0">
                <a:latin typeface="NikoshBAN" pitchFamily="2" charset="0"/>
                <a:cs typeface="NikoshBAN" pitchFamily="2" charset="0"/>
              </a:rPr>
              <a:t>বৈশিষ্ট্য সহ লালশাক চাষের বিভিন্ন জাতের নাম লেখ</a:t>
            </a:r>
          </a:p>
        </p:txBody>
      </p:sp>
      <p:sp>
        <p:nvSpPr>
          <p:cNvPr id="9" name="Rectangle 8" hidden="1"/>
          <p:cNvSpPr/>
          <p:nvPr/>
        </p:nvSpPr>
        <p:spPr>
          <a:xfrm>
            <a:off x="1981200" y="5791200"/>
            <a:ext cx="51816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63976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bn-BD" dirty="0" smtClean="0">
                <a:latin typeface="NikoshBAN" pitchFamily="2" charset="0"/>
                <a:cs typeface="NikoshBAN" pitchFamily="2" charset="0"/>
              </a:rPr>
              <a:t>জমি তৈরি</a:t>
            </a:r>
            <a:endParaRPr lang="en-US" dirty="0">
              <a:latin typeface="NikoshBAN" pitchFamily="2" charset="0"/>
              <a:cs typeface="NikoshBAN" pitchFamily="2" charset="0"/>
            </a:endParaRPr>
          </a:p>
        </p:txBody>
      </p:sp>
      <p:pic>
        <p:nvPicPr>
          <p:cNvPr id="3" name="Picture 2" descr="প্রথম ছবিতে ট্রাক্টর দিয়ে জমিতে চাষ দেয়া হচ্ছে।"/>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3550" y="1295400"/>
            <a:ext cx="4176584" cy="2971800"/>
          </a:xfrm>
          <a:prstGeom prst="roundRect">
            <a:avLst/>
          </a:prstGeom>
          <a:ln>
            <a:solidFill>
              <a:srgbClr val="7030A0"/>
            </a:solidFill>
          </a:ln>
        </p:spPr>
      </p:pic>
      <p:pic>
        <p:nvPicPr>
          <p:cNvPr id="2" name="Picture 1" descr="দ্বিতীয় ছবিতে গরু দিয়ে জমিতে চাষ দেয়া হচ্ছে&#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282908"/>
            <a:ext cx="4176584" cy="2971800"/>
          </a:xfrm>
          <a:prstGeom prst="roundRect">
            <a:avLst/>
          </a:prstGeom>
          <a:ln>
            <a:solidFill>
              <a:srgbClr val="7030A0"/>
            </a:solidFill>
          </a:ln>
        </p:spPr>
      </p:pic>
      <p:sp>
        <p:nvSpPr>
          <p:cNvPr id="9" name="Rectangle 8" hidden="1"/>
          <p:cNvSpPr/>
          <p:nvPr/>
        </p:nvSpPr>
        <p:spPr>
          <a:xfrm>
            <a:off x="2499156" y="48122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পূর্বে ৪-৫ টি চাষ দিয়ে জমি ঝুরঝুরা করতে হবে।</a:t>
            </a:r>
            <a:endParaRPr lang="en-US" sz="3200" dirty="0">
              <a:latin typeface="NikoshBAN" pitchFamily="2" charset="0"/>
              <a:cs typeface="NikoshBAN" pitchFamily="2" charset="0"/>
            </a:endParaRPr>
          </a:p>
        </p:txBody>
      </p:sp>
      <p:sp>
        <p:nvSpPr>
          <p:cNvPr id="8" name="Rectangle 7" hidden="1"/>
          <p:cNvSpPr/>
          <p:nvPr/>
        </p:nvSpPr>
        <p:spPr>
          <a:xfrm>
            <a:off x="2514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95400" y="504111"/>
            <a:ext cx="6477000" cy="71508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লালশাকের জমিতে সার প্রয়োগের পরিমান </a:t>
            </a:r>
            <a:endParaRPr lang="en-US" sz="3600" b="1" dirty="0">
              <a:latin typeface="NikoshBAN" pitchFamily="2" charset="0"/>
              <a:cs typeface="NikoshBAN" pitchFamily="2" charset="0"/>
            </a:endParaRPr>
          </a:p>
        </p:txBody>
      </p:sp>
      <p:graphicFrame>
        <p:nvGraphicFramePr>
          <p:cNvPr id="2" name="Table 1"/>
          <p:cNvGraphicFramePr>
            <a:graphicFrameLocks noGrp="1"/>
          </p:cNvGraphicFramePr>
          <p:nvPr/>
        </p:nvGraphicFramePr>
        <p:xfrm>
          <a:off x="609600" y="1517244"/>
          <a:ext cx="8001001" cy="4426356"/>
        </p:xfrm>
        <a:graphic>
          <a:graphicData uri="http://schemas.openxmlformats.org/drawingml/2006/table">
            <a:tbl>
              <a:tblPr firstRow="1" firstCol="1" lastRow="1" lastCol="1" bandRow="1" bandCol="1">
                <a:tableStyleId>{5A111915-BE36-4E01-A7E5-04B1672EAD32}</a:tableStyleId>
              </a:tblPr>
              <a:tblGrid>
                <a:gridCol w="2286000"/>
                <a:gridCol w="2057400"/>
                <a:gridCol w="3657601"/>
              </a:tblGrid>
              <a:tr h="533399">
                <a:tc>
                  <a:txBody>
                    <a:bodyPr/>
                    <a:lstStyle/>
                    <a:p>
                      <a:pPr algn="ctr"/>
                      <a:r>
                        <a:rPr lang="bn-BD" sz="3200" b="1" dirty="0" smtClean="0">
                          <a:solidFill>
                            <a:schemeClr val="tx1"/>
                          </a:solidFill>
                          <a:latin typeface="NikoshBAN" pitchFamily="2" charset="0"/>
                          <a:cs typeface="NikoshBAN" pitchFamily="2" charset="0"/>
                        </a:rPr>
                        <a:t>সারের নাম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সারের পরিমান / শতক</a:t>
                      </a:r>
                      <a:r>
                        <a:rPr lang="bn-BD"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সময় </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563396">
                <a:tc>
                  <a:txBody>
                    <a:bodyPr/>
                    <a:lstStyle/>
                    <a:p>
                      <a:pPr algn="ctr"/>
                      <a:r>
                        <a:rPr lang="bn-BD" sz="3200" b="1" dirty="0" smtClean="0">
                          <a:solidFill>
                            <a:schemeClr val="tx1"/>
                          </a:solidFill>
                          <a:latin typeface="NikoshBAN" pitchFamily="2" charset="0"/>
                          <a:cs typeface="NikoshBAN" pitchFamily="2" charset="0"/>
                        </a:rPr>
                        <a:t>গোবর সার</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৪০ কেজি</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563396">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ইউরিয়া</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৪০০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এবং</a:t>
                      </a:r>
                    </a:p>
                    <a:p>
                      <a:pPr algn="ctr"/>
                      <a:r>
                        <a:rPr lang="bn-BD" sz="3200" b="1" dirty="0" smtClean="0">
                          <a:solidFill>
                            <a:schemeClr val="tx1"/>
                          </a:solidFill>
                          <a:latin typeface="NikoshBAN" pitchFamily="2" charset="0"/>
                          <a:cs typeface="NikoshBAN" pitchFamily="2" charset="0"/>
                        </a:rPr>
                        <a:t>চারা</a:t>
                      </a:r>
                      <a:r>
                        <a:rPr lang="bn-BD" sz="3200" b="1" baseline="0" dirty="0" smtClean="0">
                          <a:solidFill>
                            <a:schemeClr val="tx1"/>
                          </a:solidFill>
                          <a:latin typeface="NikoshBAN" pitchFamily="2" charset="0"/>
                          <a:cs typeface="NikoshBAN" pitchFamily="2" charset="0"/>
                        </a:rPr>
                        <a:t> গজানোর ৭দিন পরপর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43458">
                <a:tc>
                  <a:txBody>
                    <a:bodyPr/>
                    <a:lstStyle/>
                    <a:p>
                      <a:pPr algn="ctr"/>
                      <a:r>
                        <a:rPr lang="bn-BD" sz="3200" b="1" dirty="0" smtClean="0">
                          <a:solidFill>
                            <a:schemeClr val="tx1"/>
                          </a:solidFill>
                          <a:latin typeface="NikoshBAN" pitchFamily="2" charset="0"/>
                          <a:cs typeface="NikoshBAN" pitchFamily="2" charset="0"/>
                        </a:rPr>
                        <a:t>টিএসপি</a:t>
                      </a:r>
                      <a:r>
                        <a:rPr lang="bn-BD" sz="3200" b="1" baseline="0"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৩০০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43458">
                <a:tc>
                  <a:txBody>
                    <a:bodyPr/>
                    <a:lstStyle/>
                    <a:p>
                      <a:pPr algn="ctr"/>
                      <a:r>
                        <a:rPr lang="bn-BD" sz="3200" b="1" dirty="0" smtClean="0">
                          <a:solidFill>
                            <a:schemeClr val="tx1"/>
                          </a:solidFill>
                          <a:latin typeface="NikoshBAN" pitchFamily="2" charset="0"/>
                          <a:cs typeface="NikoshBAN" pitchFamily="2" charset="0"/>
                        </a:rPr>
                        <a:t>এমপি</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২৫০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3" name="Rectangle 2" hidden="1"/>
          <p:cNvSpPr/>
          <p:nvPr/>
        </p:nvSpPr>
        <p:spPr>
          <a:xfrm>
            <a:off x="22479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25000" lnSpcReduction="20000"/>
          </a:bodyPr>
          <a:lstStyle/>
          <a:p>
            <a:pPr algn="ctr">
              <a:spcBef>
                <a:spcPct val="0"/>
              </a:spcBef>
              <a:defRPr/>
            </a:pPr>
            <a:r>
              <a:rPr lang="bn-BD" sz="1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16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1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 </a:t>
            </a:r>
          </a:p>
        </p:txBody>
      </p:sp>
      <p:sp>
        <p:nvSpPr>
          <p:cNvPr id="2" name="Rounded Rectangle 1"/>
          <p:cNvSpPr/>
          <p:nvPr/>
        </p:nvSpPr>
        <p:spPr>
          <a:xfrm>
            <a:off x="838200" y="2667000"/>
            <a:ext cx="7620000" cy="2057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4400" dirty="0">
                <a:solidFill>
                  <a:schemeClr val="tx1"/>
                </a:solidFill>
                <a:latin typeface="NikoshBAN" pitchFamily="2" charset="0"/>
                <a:cs typeface="NikoshBAN" pitchFamily="2" charset="0"/>
              </a:rPr>
              <a:t>লালশাকের জমি কীভাবে তৈরি করা হয়?</a:t>
            </a:r>
          </a:p>
        </p:txBody>
      </p:sp>
      <p:sp>
        <p:nvSpPr>
          <p:cNvPr id="5" name="Rectangle 4" hidden="1"/>
          <p:cNvSpPr/>
          <p:nvPr/>
        </p:nvSpPr>
        <p:spPr>
          <a:xfrm>
            <a:off x="2476500" y="5791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a:t>
            </a:r>
            <a:endParaRPr lang="en-US" sz="3200" dirty="0">
              <a:latin typeface="NikoshBAN" pitchFamily="2" charset="0"/>
              <a:cs typeface="NikoshBAN" pitchFamily="2" charset="0"/>
            </a:endParaRPr>
          </a:p>
        </p:txBody>
      </p:sp>
      <p:pic>
        <p:nvPicPr>
          <p:cNvPr id="3" name="Picture 2" descr="প্রথম ছবিতে একজন চাষী  জমিতে হাত দিয়ে বালতি থেকে বীজ ছিটিয়ে দিচ্ছেন"/>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752600"/>
            <a:ext cx="4191000" cy="2971800"/>
          </a:xfrm>
          <a:prstGeom prst="roundRect">
            <a:avLst/>
          </a:prstGeom>
          <a:ln>
            <a:solidFill>
              <a:srgbClr val="7030A0"/>
            </a:solidFill>
          </a:ln>
        </p:spPr>
      </p:pic>
      <p:pic>
        <p:nvPicPr>
          <p:cNvPr id="2" name="Picture 1" descr="দ্বিটীয় ছবিতে সারিতে বীয বোনা হচ্ছে"/>
          <p:cNvPicPr>
            <a:picLocks noChangeAspect="1"/>
          </p:cNvPicPr>
          <p:nvPr/>
        </p:nvPicPr>
        <p:blipFill>
          <a:blip r:embed="rId4"/>
          <a:stretch>
            <a:fillRect/>
          </a:stretch>
        </p:blipFill>
        <p:spPr>
          <a:xfrm>
            <a:off x="4586416" y="1752600"/>
            <a:ext cx="4176584" cy="2971800"/>
          </a:xfrm>
          <a:prstGeom prst="roundRect">
            <a:avLst/>
          </a:prstGeom>
          <a:ln>
            <a:solidFill>
              <a:srgbClr val="7030A0"/>
            </a:solidFill>
          </a:ln>
        </p:spPr>
      </p:pic>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লালশাকের বীজ ছিটিয়ে বা সারিতে বপন করা যায় </a:t>
            </a:r>
            <a:endParaRPr lang="en-US" sz="3200" dirty="0">
              <a:latin typeface="NikoshBAN" pitchFamily="2" charset="0"/>
              <a:cs typeface="NikoshBAN" pitchFamily="2" charset="0"/>
            </a:endParaRPr>
          </a:p>
        </p:txBody>
      </p:sp>
      <p:sp>
        <p:nvSpPr>
          <p:cNvPr id="8" name="Rectangle 7" hidden="1"/>
          <p:cNvSpPr/>
          <p:nvPr/>
        </p:nvSpPr>
        <p:spPr>
          <a:xfrm>
            <a:off x="2071478"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বীজ বপন</a:t>
            </a:r>
            <a:endParaRPr lang="en-US" sz="3200" dirty="0">
              <a:latin typeface="NikoshBAN" pitchFamily="2" charset="0"/>
              <a:cs typeface="NikoshBAN" pitchFamily="2" charset="0"/>
            </a:endParaRPr>
          </a:p>
        </p:txBody>
      </p:sp>
      <p:pic>
        <p:nvPicPr>
          <p:cNvPr id="2" name="Picture 1" descr="ছবিতে বর্ষাকালে বীজ বপন করার জন্য অনেকগুলো তৈরি বেড দেখা যাচ্ছে"/>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8870" y="1676400"/>
            <a:ext cx="7350730" cy="3410340"/>
          </a:xfrm>
          <a:prstGeom prst="roundRect">
            <a:avLst/>
          </a:prstGeom>
          <a:ln>
            <a:solidFill>
              <a:srgbClr val="7030A0"/>
            </a:solidFill>
          </a:ln>
        </p:spPr>
      </p:pic>
      <p:sp>
        <p:nvSpPr>
          <p:cNvPr id="8" name="Rectangle 7" hidden="1"/>
          <p:cNvSpPr/>
          <p:nvPr/>
        </p:nvSpPr>
        <p:spPr>
          <a:xfrm>
            <a:off x="2481391" y="5093199"/>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4" name="TextBox 3"/>
          <p:cNvSpPr txBox="1"/>
          <p:nvPr/>
        </p:nvSpPr>
        <p:spPr>
          <a:xfrm>
            <a:off x="1447800" y="5449014"/>
            <a:ext cx="63246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বেড তৈরি করে বীজ বপন করতে হয়।</a:t>
            </a:r>
            <a:endParaRPr lang="en-US" sz="3200" dirty="0">
              <a:latin typeface="NikoshBAN" pitchFamily="2" charset="0"/>
              <a:cs typeface="NikoshBAN" pitchFamily="2" charset="0"/>
            </a:endParaRPr>
          </a:p>
        </p:txBody>
      </p:sp>
      <p:sp>
        <p:nvSpPr>
          <p:cNvPr id="7" name="Rectangle 6" hidden="1"/>
          <p:cNvSpPr/>
          <p:nvPr/>
        </p:nvSpPr>
        <p:spPr>
          <a:xfrm>
            <a:off x="2667000" y="621454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0" y="800814"/>
            <a:ext cx="4525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বেড তৈরি</a:t>
            </a:r>
            <a:endParaRPr lang="en-US" sz="3200" dirty="0">
              <a:latin typeface="NikoshBAN" pitchFamily="2" charset="0"/>
              <a:cs typeface="NikoshBAN" pitchFamily="2" charset="0"/>
            </a:endParaRPr>
          </a:p>
        </p:txBody>
      </p:sp>
      <p:pic>
        <p:nvPicPr>
          <p:cNvPr id="1026" name="Picture 2" descr="বেডের উচ্চতা ১৫ সেন্টি মিটার হতে হবে। এবং দুই বেডের মাঝে ৩০ সেন্টি মিটার সেচ নালা থাকবে।প্রথম ছবিতে ১৫ সেন্টি মিটার উচুঁ বেড দেখানো হয়েছে।"/>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352800"/>
            <a:ext cx="3248025" cy="762000"/>
          </a:xfrm>
          <a:prstGeom prst="trapezoid">
            <a:avLst>
              <a:gd name="adj" fmla="val 62556"/>
            </a:avLst>
          </a:prstGeom>
          <a:noFill/>
        </p:spPr>
      </p:pic>
      <p:cxnSp>
        <p:nvCxnSpPr>
          <p:cNvPr id="12" name="Straight Arrow Connector 11"/>
          <p:cNvCxnSpPr/>
          <p:nvPr/>
        </p:nvCxnSpPr>
        <p:spPr>
          <a:xfrm rot="5400000" flipH="1" flipV="1">
            <a:off x="570706" y="3695700"/>
            <a:ext cx="838200" cy="158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3429000"/>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১৫ সেমি </a:t>
            </a:r>
          </a:p>
          <a:p>
            <a:pPr algn="ctr"/>
            <a:r>
              <a:rPr lang="bn-BD" sz="2000" b="1" dirty="0" smtClean="0">
                <a:latin typeface="NikoshBAN" pitchFamily="2" charset="0"/>
                <a:cs typeface="NikoshBAN" pitchFamily="2" charset="0"/>
              </a:rPr>
              <a:t>উঁচু </a:t>
            </a:r>
            <a:endParaRPr lang="en-US" sz="2000" b="1" dirty="0">
              <a:latin typeface="NikoshBAN" pitchFamily="2" charset="0"/>
              <a:cs typeface="NikoshBAN" pitchFamily="2" charset="0"/>
            </a:endParaRPr>
          </a:p>
        </p:txBody>
      </p:sp>
      <p:cxnSp>
        <p:nvCxnSpPr>
          <p:cNvPr id="3" name="Straight Connector 2"/>
          <p:cNvCxnSpPr/>
          <p:nvPr/>
        </p:nvCxnSpPr>
        <p:spPr>
          <a:xfrm>
            <a:off x="989012" y="4123428"/>
            <a:ext cx="7697788"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দ্বিতীয় ছবিতে  ১৫ সেন্টি মিটার উচুঁ আর একটি বেড দেখানো হয়েছে। প্রথম ও দ্বিতীয় বেডের মাঝে ৩০ সেন্তি মিটার সেচ নালা আছে&#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8775" y="3352800"/>
            <a:ext cx="3248025" cy="762000"/>
          </a:xfrm>
          <a:prstGeom prst="trapezoid">
            <a:avLst>
              <a:gd name="adj" fmla="val 62556"/>
            </a:avLst>
          </a:prstGeom>
          <a:noFill/>
        </p:spPr>
      </p:pic>
      <p:cxnSp>
        <p:nvCxnSpPr>
          <p:cNvPr id="16" name="Straight Arrow Connector 15"/>
          <p:cNvCxnSpPr/>
          <p:nvPr/>
        </p:nvCxnSpPr>
        <p:spPr>
          <a:xfrm>
            <a:off x="4191000" y="4038600"/>
            <a:ext cx="1295400" cy="1588"/>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80875" y="3277394"/>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৩০ সেমি </a:t>
            </a:r>
          </a:p>
          <a:p>
            <a:pPr algn="ctr"/>
            <a:r>
              <a:rPr lang="bn-BD" sz="2000" b="1" dirty="0" smtClean="0">
                <a:latin typeface="NikoshBAN" pitchFamily="2" charset="0"/>
                <a:cs typeface="NikoshBAN" pitchFamily="2" charset="0"/>
              </a:rPr>
              <a:t>সেচ নালা</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p:sp>
        <p:nvSpPr>
          <p:cNvPr id="2" name="Rectangle 1" hidden="1"/>
          <p:cNvSpPr/>
          <p:nvPr/>
        </p:nvSpPr>
        <p:spPr>
          <a:xfrm>
            <a:off x="2286000" y="5410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সেচ প্রদান </a:t>
            </a:r>
            <a:endParaRPr lang="en-US" sz="3200" dirty="0">
              <a:latin typeface="NikoshBAN" pitchFamily="2" charset="0"/>
              <a:cs typeface="NikoshBAN" pitchFamily="2" charset="0"/>
            </a:endParaRPr>
          </a:p>
        </p:txBody>
      </p:sp>
      <p:pic>
        <p:nvPicPr>
          <p:cNvPr id="2" name="Picture 1" descr="ছবিতে সেচঁ যন্ত্রের সাহায্যে মাঠে সেচঁ দেয়া হচ্ছে"/>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676400"/>
            <a:ext cx="4495800" cy="3401518"/>
          </a:xfrm>
          <a:prstGeom prst="roundRect">
            <a:avLst/>
          </a:prstGeom>
          <a:ln>
            <a:solidFill>
              <a:srgbClr val="7030A0"/>
            </a:solidFill>
          </a:ln>
        </p:spPr>
      </p:pic>
      <p:sp>
        <p:nvSpPr>
          <p:cNvPr id="7" name="Rounded Rectangle 6"/>
          <p:cNvSpPr/>
          <p:nvPr/>
        </p:nvSpPr>
        <p:spPr>
          <a:xfrm>
            <a:off x="5486400" y="1676400"/>
            <a:ext cx="32004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জমিতে পর্যাপ্ত জো বা রস না থাকলে বীজ বপনের পর সেচ দিতে হবে। </a:t>
            </a:r>
            <a:endParaRPr lang="en-US" sz="3600" dirty="0">
              <a:latin typeface="NikoshBAN" pitchFamily="2" charset="0"/>
              <a:cs typeface="NikoshBAN" pitchFamily="2" charset="0"/>
            </a:endParaRPr>
          </a:p>
        </p:txBody>
      </p:sp>
      <p:sp>
        <p:nvSpPr>
          <p:cNvPr id="4" name="Rectangle 3"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দুইজন  কৃষক লাল শাকের চারা গজানোর পর আগাছা তুলে ফেলছেন"/>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424" y="1066800"/>
            <a:ext cx="6741130" cy="3665352"/>
          </a:xfrm>
          <a:prstGeom prst="roundRect">
            <a:avLst/>
          </a:prstGeom>
          <a:ln>
            <a:solidFill>
              <a:srgbClr val="7030A0"/>
            </a:solidFill>
          </a:ln>
        </p:spPr>
      </p:pic>
      <p:sp>
        <p:nvSpPr>
          <p:cNvPr id="7" name="Rectangle 6" hidden="1"/>
          <p:cNvSpPr/>
          <p:nvPr/>
        </p:nvSpPr>
        <p:spPr>
          <a:xfrm>
            <a:off x="2285999" y="49444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171182"/>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চারা পাতলা করা </a:t>
            </a:r>
            <a:endParaRPr lang="en-US" sz="3200" dirty="0">
              <a:latin typeface="NikoshBAN" pitchFamily="2" charset="0"/>
              <a:cs typeface="NikoshBAN" pitchFamily="2" charset="0"/>
            </a:endParaRPr>
          </a:p>
        </p:txBody>
      </p:sp>
      <p:sp>
        <p:nvSpPr>
          <p:cNvPr id="4" name="TextBox 3"/>
          <p:cNvSpPr txBox="1"/>
          <p:nvPr/>
        </p:nvSpPr>
        <p:spPr>
          <a:xfrm>
            <a:off x="624254" y="5360020"/>
            <a:ext cx="78486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গজানোর এক সপ্তাহ পর ৫সেমি অন্তর অন্তর গাছ রেখে অন্যান্য গাছ তুলে ফেলতে হবে। </a:t>
            </a:r>
            <a:endParaRPr lang="en-US" sz="3200" dirty="0">
              <a:latin typeface="NikoshBAN" pitchFamily="2" charset="0"/>
              <a:cs typeface="NikoshBAN" pitchFamily="2" charset="0"/>
            </a:endParaRPr>
          </a:p>
        </p:txBody>
      </p:sp>
      <p:sp>
        <p:nvSpPr>
          <p:cNvPr id="8" name="Rectangle 7" hidden="1"/>
          <p:cNvSpPr/>
          <p:nvPr/>
        </p:nvSpPr>
        <p:spPr>
          <a:xfrm>
            <a:off x="2362200" y="6586742"/>
            <a:ext cx="4572000" cy="276999"/>
          </a:xfrm>
          <a:prstGeom prst="rect">
            <a:avLst/>
          </a:prstGeom>
        </p:spPr>
        <p:txBody>
          <a:bodyPr>
            <a:spAutoFit/>
          </a:bodyPr>
          <a:lstStyle/>
          <a:p>
            <a:r>
              <a:rPr lang="bn-BD" sz="1200" dirty="0"/>
              <a:t>পরের </a:t>
            </a:r>
            <a:r>
              <a:rPr lang="en-US" sz="1200" dirty="0"/>
              <a:t>Slide </a:t>
            </a:r>
            <a:r>
              <a:rPr lang="bn-BD" sz="1200" dirty="0"/>
              <a:t> এর জন্য একবার </a:t>
            </a:r>
            <a:r>
              <a:rPr lang="en-US" sz="1200" dirty="0"/>
              <a:t> spacebar </a:t>
            </a:r>
            <a:r>
              <a:rPr lang="bn-BD" sz="1200" dirty="0"/>
              <a:t> চাপুন</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আগাছা পরিষ্কার</a:t>
            </a:r>
            <a:endParaRPr lang="en-US" sz="3200" dirty="0">
              <a:latin typeface="NikoshBAN" pitchFamily="2" charset="0"/>
              <a:cs typeface="NikoshBAN" pitchFamily="2" charset="0"/>
            </a:endParaRPr>
          </a:p>
        </p:txBody>
      </p:sp>
      <p:pic>
        <p:nvPicPr>
          <p:cNvPr id="3" name="Picture 2" descr="নিড়ানির ছবি"/>
          <p:cNvPicPr>
            <a:picLocks noChangeAspect="1"/>
          </p:cNvPicPr>
          <p:nvPr/>
        </p:nvPicPr>
        <p:blipFill>
          <a:blip r:embed="rId2"/>
          <a:stretch>
            <a:fillRect/>
          </a:stretch>
        </p:blipFill>
        <p:spPr>
          <a:xfrm rot="5400000">
            <a:off x="-420349" y="2401548"/>
            <a:ext cx="3431495" cy="1371600"/>
          </a:xfrm>
          <a:prstGeom prst="roundRect">
            <a:avLst/>
          </a:prstGeom>
          <a:ln>
            <a:noFill/>
          </a:ln>
        </p:spPr>
      </p:pic>
      <p:pic>
        <p:nvPicPr>
          <p:cNvPr id="2" name="Picture 1" descr="মাঠে বসে কৃষকেরা জমি পরিস্কার করছেন"/>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1435308"/>
            <a:ext cx="5729416" cy="3353616"/>
          </a:xfrm>
          <a:prstGeom prst="roundRect">
            <a:avLst/>
          </a:prstGeom>
          <a:ln>
            <a:solidFill>
              <a:srgbClr val="7030A0"/>
            </a:solidFill>
          </a:ln>
        </p:spPr>
      </p:pic>
      <p:sp>
        <p:nvSpPr>
          <p:cNvPr id="5" name="TextBox 4"/>
          <p:cNvSpPr txBox="1"/>
          <p:nvPr/>
        </p:nvSpPr>
        <p:spPr>
          <a:xfrm>
            <a:off x="533400" y="5029200"/>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নিড়ানি দিয়ে আগাছা পরিষ্কার করতে হবে এবং সেচের পর মাটির চটা ভেঙ্গে দিতে হবে। </a:t>
            </a:r>
            <a:endParaRPr lang="en-US" sz="3200" dirty="0">
              <a:latin typeface="NikoshBAN" pitchFamily="2" charset="0"/>
              <a:cs typeface="NikoshBAN" pitchFamily="2" charset="0"/>
            </a:endParaRPr>
          </a:p>
        </p:txBody>
      </p:sp>
      <p:sp>
        <p:nvSpPr>
          <p:cNvPr id="8" name="Rectangle 7"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6200" y="76200"/>
            <a:ext cx="2819400" cy="882650"/>
            <a:chOff x="-1" y="0"/>
            <a:chExt cx="2970461" cy="997527"/>
          </a:xfrm>
        </p:grpSpPr>
        <p:sp>
          <p:nvSpPr>
            <p:cNvPr id="5" name="Pentagon 4"/>
            <p:cNvSpPr>
              <a:spLocks noChangeArrowheads="1"/>
            </p:cNvSpPr>
            <p:nvPr/>
          </p:nvSpPr>
          <p:spPr bwMode="auto">
            <a:xfrm>
              <a:off x="-1" y="0"/>
              <a:ext cx="2970461" cy="997527"/>
            </a:xfrm>
            <a:prstGeom prst="homePlate">
              <a:avLst>
                <a:gd name="adj" fmla="val 50003"/>
              </a:avLst>
            </a:prstGeom>
            <a:solidFill>
              <a:srgbClr val="00B0F0"/>
            </a:solidFill>
            <a:ln>
              <a:noFill/>
            </a:ln>
            <a:effectLst>
              <a:outerShdw blurRad="44450" dist="27940" dir="5400000" algn="ctr" rotWithShape="0">
                <a:srgbClr val="000000">
                  <a:alpha val="31999"/>
                </a:srgbClr>
              </a:outerShdw>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Lst>
          </p:spPr>
          <p:txBody>
            <a:bodyPr anchor="ctr"/>
            <a:lstStyle>
              <a:defPPr>
                <a:defRPr lang="en-US"/>
              </a:defPPr>
              <a:lvl1pPr algn="l" rtl="0" fontAlgn="base">
                <a:spcBef>
                  <a:spcPct val="0"/>
                </a:spcBef>
                <a:spcAft>
                  <a:spcPct val="0"/>
                </a:spcAft>
                <a:defRPr kern="1200">
                  <a:solidFill>
                    <a:schemeClr val="tx1"/>
                  </a:solidFill>
                  <a:latin typeface="Calibri" charset="0"/>
                  <a:ea typeface="+mn-ea"/>
                  <a:cs typeface="Calibri" charset="0"/>
                </a:defRPr>
              </a:lvl1pPr>
              <a:lvl2pPr marL="457200" algn="l" rtl="0" fontAlgn="base">
                <a:spcBef>
                  <a:spcPct val="0"/>
                </a:spcBef>
                <a:spcAft>
                  <a:spcPct val="0"/>
                </a:spcAft>
                <a:defRPr kern="1200">
                  <a:solidFill>
                    <a:schemeClr val="tx1"/>
                  </a:solidFill>
                  <a:latin typeface="Calibri" charset="0"/>
                  <a:ea typeface="+mn-ea"/>
                  <a:cs typeface="Calibri" charset="0"/>
                </a:defRPr>
              </a:lvl2pPr>
              <a:lvl3pPr marL="914400" algn="l" rtl="0" fontAlgn="base">
                <a:spcBef>
                  <a:spcPct val="0"/>
                </a:spcBef>
                <a:spcAft>
                  <a:spcPct val="0"/>
                </a:spcAft>
                <a:defRPr kern="1200">
                  <a:solidFill>
                    <a:schemeClr val="tx1"/>
                  </a:solidFill>
                  <a:latin typeface="Calibri" charset="0"/>
                  <a:ea typeface="+mn-ea"/>
                  <a:cs typeface="Calibri" charset="0"/>
                </a:defRPr>
              </a:lvl3pPr>
              <a:lvl4pPr marL="1371600" algn="l" rtl="0" fontAlgn="base">
                <a:spcBef>
                  <a:spcPct val="0"/>
                </a:spcBef>
                <a:spcAft>
                  <a:spcPct val="0"/>
                </a:spcAft>
                <a:defRPr kern="1200">
                  <a:solidFill>
                    <a:schemeClr val="tx1"/>
                  </a:solidFill>
                  <a:latin typeface="Calibri" charset="0"/>
                  <a:ea typeface="+mn-ea"/>
                  <a:cs typeface="Calibri" charset="0"/>
                </a:defRPr>
              </a:lvl4pPr>
              <a:lvl5pPr marL="1828800" algn="l" rtl="0" fontAlgn="base">
                <a:spcBef>
                  <a:spcPct val="0"/>
                </a:spcBef>
                <a:spcAft>
                  <a:spcPct val="0"/>
                </a:spcAft>
                <a:defRPr kern="1200">
                  <a:solidFill>
                    <a:schemeClr val="tx1"/>
                  </a:solidFill>
                  <a:latin typeface="Calibri" charset="0"/>
                  <a:ea typeface="+mn-ea"/>
                  <a:cs typeface="Calibri" charset="0"/>
                </a:defRPr>
              </a:lvl5pPr>
              <a:lvl6pPr marL="2286000" algn="l" defTabSz="914400" rtl="0" eaLnBrk="1" latinLnBrk="0" hangingPunct="1">
                <a:defRPr kern="1200">
                  <a:solidFill>
                    <a:schemeClr val="tx1"/>
                  </a:solidFill>
                  <a:latin typeface="Calibri" charset="0"/>
                  <a:ea typeface="+mn-ea"/>
                  <a:cs typeface="Calibri" charset="0"/>
                </a:defRPr>
              </a:lvl6pPr>
              <a:lvl7pPr marL="2743200" algn="l" defTabSz="914400" rtl="0" eaLnBrk="1" latinLnBrk="0" hangingPunct="1">
                <a:defRPr kern="1200">
                  <a:solidFill>
                    <a:schemeClr val="tx1"/>
                  </a:solidFill>
                  <a:latin typeface="Calibri" charset="0"/>
                  <a:ea typeface="+mn-ea"/>
                  <a:cs typeface="Calibri" charset="0"/>
                </a:defRPr>
              </a:lvl7pPr>
              <a:lvl8pPr marL="3200400" algn="l" defTabSz="914400" rtl="0" eaLnBrk="1" latinLnBrk="0" hangingPunct="1">
                <a:defRPr kern="1200">
                  <a:solidFill>
                    <a:schemeClr val="tx1"/>
                  </a:solidFill>
                  <a:latin typeface="Calibri" charset="0"/>
                  <a:ea typeface="+mn-ea"/>
                  <a:cs typeface="Calibri" charset="0"/>
                </a:defRPr>
              </a:lvl8pPr>
              <a:lvl9pPr marL="3657600" algn="l" defTabSz="914400" rtl="0" eaLnBrk="1" latinLnBrk="0" hangingPunct="1">
                <a:defRPr kern="1200">
                  <a:solidFill>
                    <a:schemeClr val="tx1"/>
                  </a:solidFill>
                  <a:latin typeface="Calibri" charset="0"/>
                  <a:ea typeface="+mn-ea"/>
                  <a:cs typeface="Calibri" charset="0"/>
                </a:defRPr>
              </a:lvl9pPr>
            </a:lstStyle>
            <a:p>
              <a:pPr algn="ctr"/>
              <a:endParaRPr lang="en-US"/>
            </a:p>
          </p:txBody>
        </p:sp>
        <p:sp>
          <p:nvSpPr>
            <p:cNvPr id="6" name="Rectangle 5"/>
            <p:cNvSpPr>
              <a:spLocks noChangeArrowheads="1"/>
            </p:cNvSpPr>
            <p:nvPr/>
          </p:nvSpPr>
          <p:spPr bwMode="auto">
            <a:xfrm>
              <a:off x="50190" y="16662"/>
              <a:ext cx="2292108" cy="799733"/>
            </a:xfrm>
            <a:prstGeom prst="rect">
              <a:avLst/>
            </a:prstGeom>
            <a:noFill/>
            <a:ln>
              <a:noFill/>
            </a:ln>
            <a:effectLst>
              <a:outerShdw blurRad="44450" dist="27940" dir="5400000" algn="ctr" rotWithShape="0">
                <a:srgbClr val="000000">
                  <a:alpha val="3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charset="0"/>
                  <a:ea typeface="+mn-ea"/>
                  <a:cs typeface="Calibri" charset="0"/>
                </a:defRPr>
              </a:lvl1pPr>
              <a:lvl2pPr marL="457200" algn="l" rtl="0" fontAlgn="base">
                <a:spcBef>
                  <a:spcPct val="0"/>
                </a:spcBef>
                <a:spcAft>
                  <a:spcPct val="0"/>
                </a:spcAft>
                <a:defRPr kern="1200">
                  <a:solidFill>
                    <a:schemeClr val="tx1"/>
                  </a:solidFill>
                  <a:latin typeface="Calibri" charset="0"/>
                  <a:ea typeface="+mn-ea"/>
                  <a:cs typeface="Calibri" charset="0"/>
                </a:defRPr>
              </a:lvl2pPr>
              <a:lvl3pPr marL="914400" algn="l" rtl="0" fontAlgn="base">
                <a:spcBef>
                  <a:spcPct val="0"/>
                </a:spcBef>
                <a:spcAft>
                  <a:spcPct val="0"/>
                </a:spcAft>
                <a:defRPr kern="1200">
                  <a:solidFill>
                    <a:schemeClr val="tx1"/>
                  </a:solidFill>
                  <a:latin typeface="Calibri" charset="0"/>
                  <a:ea typeface="+mn-ea"/>
                  <a:cs typeface="Calibri" charset="0"/>
                </a:defRPr>
              </a:lvl3pPr>
              <a:lvl4pPr marL="1371600" algn="l" rtl="0" fontAlgn="base">
                <a:spcBef>
                  <a:spcPct val="0"/>
                </a:spcBef>
                <a:spcAft>
                  <a:spcPct val="0"/>
                </a:spcAft>
                <a:defRPr kern="1200">
                  <a:solidFill>
                    <a:schemeClr val="tx1"/>
                  </a:solidFill>
                  <a:latin typeface="Calibri" charset="0"/>
                  <a:ea typeface="+mn-ea"/>
                  <a:cs typeface="Calibri" charset="0"/>
                </a:defRPr>
              </a:lvl4pPr>
              <a:lvl5pPr marL="1828800" algn="l" rtl="0" fontAlgn="base">
                <a:spcBef>
                  <a:spcPct val="0"/>
                </a:spcBef>
                <a:spcAft>
                  <a:spcPct val="0"/>
                </a:spcAft>
                <a:defRPr kern="1200">
                  <a:solidFill>
                    <a:schemeClr val="tx1"/>
                  </a:solidFill>
                  <a:latin typeface="Calibri" charset="0"/>
                  <a:ea typeface="+mn-ea"/>
                  <a:cs typeface="Calibri" charset="0"/>
                </a:defRPr>
              </a:lvl5pPr>
              <a:lvl6pPr marL="2286000" algn="l" defTabSz="914400" rtl="0" eaLnBrk="1" latinLnBrk="0" hangingPunct="1">
                <a:defRPr kern="1200">
                  <a:solidFill>
                    <a:schemeClr val="tx1"/>
                  </a:solidFill>
                  <a:latin typeface="Calibri" charset="0"/>
                  <a:ea typeface="+mn-ea"/>
                  <a:cs typeface="Calibri" charset="0"/>
                </a:defRPr>
              </a:lvl6pPr>
              <a:lvl7pPr marL="2743200" algn="l" defTabSz="914400" rtl="0" eaLnBrk="1" latinLnBrk="0" hangingPunct="1">
                <a:defRPr kern="1200">
                  <a:solidFill>
                    <a:schemeClr val="tx1"/>
                  </a:solidFill>
                  <a:latin typeface="Calibri" charset="0"/>
                  <a:ea typeface="+mn-ea"/>
                  <a:cs typeface="Calibri" charset="0"/>
                </a:defRPr>
              </a:lvl7pPr>
              <a:lvl8pPr marL="3200400" algn="l" defTabSz="914400" rtl="0" eaLnBrk="1" latinLnBrk="0" hangingPunct="1">
                <a:defRPr kern="1200">
                  <a:solidFill>
                    <a:schemeClr val="tx1"/>
                  </a:solidFill>
                  <a:latin typeface="Calibri" charset="0"/>
                  <a:ea typeface="+mn-ea"/>
                  <a:cs typeface="Calibri" charset="0"/>
                </a:defRPr>
              </a:lvl8pPr>
              <a:lvl9pPr marL="3657600" algn="l" defTabSz="914400" rtl="0" eaLnBrk="1" latinLnBrk="0" hangingPunct="1">
                <a:defRPr kern="1200">
                  <a:solidFill>
                    <a:schemeClr val="tx1"/>
                  </a:solidFill>
                  <a:latin typeface="Calibri" charset="0"/>
                  <a:ea typeface="+mn-ea"/>
                  <a:cs typeface="Calibri" charset="0"/>
                </a:defRPr>
              </a:lvl9pPr>
            </a:lstStyle>
            <a:p>
              <a:pPr algn="ctr"/>
              <a:r>
                <a:rPr lang="bn-BD" sz="4000" b="1">
                  <a:solidFill>
                    <a:schemeClr val="bg1"/>
                  </a:solidFill>
                  <a:latin typeface="NikoshBAN" pitchFamily="2" charset="0"/>
                  <a:cs typeface="NikoshBAN" pitchFamily="2" charset="0"/>
                </a:rPr>
                <a:t>পরিচিতি</a:t>
              </a:r>
            </a:p>
          </p:txBody>
        </p:sp>
      </p:grpSp>
      <p:sp>
        <p:nvSpPr>
          <p:cNvPr id="7" name="TextBox 4"/>
          <p:cNvSpPr>
            <a:spLocks noChangeArrowheads="1"/>
          </p:cNvSpPr>
          <p:nvPr/>
        </p:nvSpPr>
        <p:spPr bwMode="auto">
          <a:xfrm>
            <a:off x="299214" y="2971800"/>
            <a:ext cx="4722813" cy="3324225"/>
          </a:xfrm>
          <a:prstGeom prst="rect">
            <a:avLst/>
          </a:prstGeom>
          <a:noFill/>
          <a:ln w="130175" cmpd="dbl"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Calibri" charset="0"/>
                <a:ea typeface="+mn-ea"/>
                <a:cs typeface="Calibri" charset="0"/>
              </a:defRPr>
            </a:lvl1pPr>
            <a:lvl2pPr marL="457200" algn="l" rtl="0" fontAlgn="base">
              <a:spcBef>
                <a:spcPct val="0"/>
              </a:spcBef>
              <a:spcAft>
                <a:spcPct val="0"/>
              </a:spcAft>
              <a:defRPr kern="1200">
                <a:solidFill>
                  <a:schemeClr val="tx1"/>
                </a:solidFill>
                <a:latin typeface="Calibri" charset="0"/>
                <a:ea typeface="+mn-ea"/>
                <a:cs typeface="Calibri" charset="0"/>
              </a:defRPr>
            </a:lvl2pPr>
            <a:lvl3pPr marL="914400" algn="l" rtl="0" fontAlgn="base">
              <a:spcBef>
                <a:spcPct val="0"/>
              </a:spcBef>
              <a:spcAft>
                <a:spcPct val="0"/>
              </a:spcAft>
              <a:defRPr kern="1200">
                <a:solidFill>
                  <a:schemeClr val="tx1"/>
                </a:solidFill>
                <a:latin typeface="Calibri" charset="0"/>
                <a:ea typeface="+mn-ea"/>
                <a:cs typeface="Calibri" charset="0"/>
              </a:defRPr>
            </a:lvl3pPr>
            <a:lvl4pPr marL="1371600" algn="l" rtl="0" fontAlgn="base">
              <a:spcBef>
                <a:spcPct val="0"/>
              </a:spcBef>
              <a:spcAft>
                <a:spcPct val="0"/>
              </a:spcAft>
              <a:defRPr kern="1200">
                <a:solidFill>
                  <a:schemeClr val="tx1"/>
                </a:solidFill>
                <a:latin typeface="Calibri" charset="0"/>
                <a:ea typeface="+mn-ea"/>
                <a:cs typeface="Calibri" charset="0"/>
              </a:defRPr>
            </a:lvl4pPr>
            <a:lvl5pPr marL="1828800" algn="l" rtl="0" fontAlgn="base">
              <a:spcBef>
                <a:spcPct val="0"/>
              </a:spcBef>
              <a:spcAft>
                <a:spcPct val="0"/>
              </a:spcAft>
              <a:defRPr kern="1200">
                <a:solidFill>
                  <a:schemeClr val="tx1"/>
                </a:solidFill>
                <a:latin typeface="Calibri" charset="0"/>
                <a:ea typeface="+mn-ea"/>
                <a:cs typeface="Calibri" charset="0"/>
              </a:defRPr>
            </a:lvl5pPr>
            <a:lvl6pPr marL="2286000" algn="l" defTabSz="914400" rtl="0" eaLnBrk="1" latinLnBrk="0" hangingPunct="1">
              <a:defRPr kern="1200">
                <a:solidFill>
                  <a:schemeClr val="tx1"/>
                </a:solidFill>
                <a:latin typeface="Calibri" charset="0"/>
                <a:ea typeface="+mn-ea"/>
                <a:cs typeface="Calibri" charset="0"/>
              </a:defRPr>
            </a:lvl6pPr>
            <a:lvl7pPr marL="2743200" algn="l" defTabSz="914400" rtl="0" eaLnBrk="1" latinLnBrk="0" hangingPunct="1">
              <a:defRPr kern="1200">
                <a:solidFill>
                  <a:schemeClr val="tx1"/>
                </a:solidFill>
                <a:latin typeface="Calibri" charset="0"/>
                <a:ea typeface="+mn-ea"/>
                <a:cs typeface="Calibri" charset="0"/>
              </a:defRPr>
            </a:lvl7pPr>
            <a:lvl8pPr marL="3200400" algn="l" defTabSz="914400" rtl="0" eaLnBrk="1" latinLnBrk="0" hangingPunct="1">
              <a:defRPr kern="1200">
                <a:solidFill>
                  <a:schemeClr val="tx1"/>
                </a:solidFill>
                <a:latin typeface="Calibri" charset="0"/>
                <a:ea typeface="+mn-ea"/>
                <a:cs typeface="Calibri" charset="0"/>
              </a:defRPr>
            </a:lvl8pPr>
            <a:lvl9pPr marL="3657600" algn="l" defTabSz="914400" rtl="0" eaLnBrk="1" latinLnBrk="0" hangingPunct="1">
              <a:defRPr kern="1200">
                <a:solidFill>
                  <a:schemeClr val="tx1"/>
                </a:solidFill>
                <a:latin typeface="Calibri" charset="0"/>
                <a:ea typeface="+mn-ea"/>
                <a:cs typeface="Calibri" charset="0"/>
              </a:defRPr>
            </a:lvl9pPr>
          </a:lstStyle>
          <a:p>
            <a:pPr algn="ctr"/>
            <a:r>
              <a:rPr lang="bn-IN" sz="2400" b="1" dirty="0">
                <a:solidFill>
                  <a:srgbClr val="0000CC"/>
                </a:solidFill>
                <a:latin typeface="NikoshBAN" pitchFamily="2" charset="0"/>
                <a:cs typeface="NikoshBAN" pitchFamily="2" charset="0"/>
              </a:rPr>
              <a:t>মোঃ আবুল হাশেম </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বিএসসি (অনার্স), এমএসসি (প্রাণিবিদ্যা)</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সহকারী শিক্ষক</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ছদাহা কেঁওচিয়া উচ্চ বিদ্যালয়</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সাতকানিয়া, চট্রগ্রাম।</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ইনডেক্স নং- ১১৪৪৯৩৯</a:t>
            </a:r>
            <a:endParaRPr lang="en-US" sz="2400" b="1" dirty="0">
              <a:solidFill>
                <a:srgbClr val="0000CC"/>
              </a:solidFill>
              <a:latin typeface="NikoshBAN" pitchFamily="2" charset="0"/>
              <a:cs typeface="NikoshBAN" pitchFamily="2" charset="0"/>
            </a:endParaRPr>
          </a:p>
          <a:p>
            <a:pPr algn="ctr"/>
            <a:r>
              <a:rPr lang="bn-IN" sz="2400" b="1" dirty="0">
                <a:solidFill>
                  <a:srgbClr val="0000CC"/>
                </a:solidFill>
                <a:latin typeface="NikoshBAN" pitchFamily="2" charset="0"/>
                <a:cs typeface="NikoshBAN" pitchFamily="2" charset="0"/>
              </a:rPr>
              <a:t>ই-মেইলঃ </a:t>
            </a:r>
            <a:r>
              <a:rPr lang="en-US" sz="2000" b="1" dirty="0">
                <a:solidFill>
                  <a:srgbClr val="0000CC"/>
                </a:solidFill>
                <a:latin typeface="Times New Roman" pitchFamily="18" charset="0"/>
                <a:cs typeface="Times New Roman" pitchFamily="18" charset="0"/>
              </a:rPr>
              <a:t>m.a.hasem7181@gmail.com</a:t>
            </a:r>
          </a:p>
          <a:p>
            <a:pPr algn="ctr"/>
            <a:r>
              <a:rPr lang="bn-IN" sz="2400" b="1" dirty="0">
                <a:solidFill>
                  <a:srgbClr val="0000CC"/>
                </a:solidFill>
                <a:latin typeface="NikoshBAN" pitchFamily="2" charset="0"/>
                <a:cs typeface="NikoshBAN" pitchFamily="2" charset="0"/>
              </a:rPr>
              <a:t>মোবাইল নং- ০১৭১৭-৫৩৮৩১০</a:t>
            </a:r>
            <a:endParaRPr lang="en-US" sz="2400" b="1" dirty="0">
              <a:solidFill>
                <a:srgbClr val="0000CC"/>
              </a:solidFill>
              <a:latin typeface="NikoshBAN" pitchFamily="2" charset="0"/>
              <a:cs typeface="NikoshBAN" pitchFamily="2" charset="0"/>
            </a:endParaRPr>
          </a:p>
          <a:p>
            <a:pPr algn="ctr"/>
            <a:endParaRPr lang="en-US" dirty="0">
              <a:latin typeface="NikoshBAN" pitchFamily="2" charset="0"/>
              <a:cs typeface="NikoshBAN" pitchFamily="2"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9912" y="61913"/>
            <a:ext cx="2528888" cy="2528887"/>
          </a:xfrm>
          <a:prstGeom prst="rect">
            <a:avLst/>
          </a:prstGeom>
          <a:noFill/>
          <a:ln>
            <a:noFill/>
          </a:ln>
          <a:effectLst>
            <a:outerShdw blurRad="44450" dist="27940" dir="5400000" algn="ctr" rotWithShape="0">
              <a:srgbClr val="000000">
                <a:alpha val="3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8"/>
          <p:cNvSpPr txBox="1"/>
          <p:nvPr/>
        </p:nvSpPr>
        <p:spPr>
          <a:xfrm>
            <a:off x="5022027" y="3048000"/>
            <a:ext cx="3969573" cy="296251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000" b="1" dirty="0" smtClean="0">
                <a:solidFill>
                  <a:srgbClr val="002060"/>
                </a:solidFill>
                <a:latin typeface="NikoshBAN" pitchFamily="2" charset="0"/>
                <a:cs typeface="NikoshBAN" pitchFamily="2" charset="0"/>
              </a:rPr>
              <a:t>কৃষি শিক্ষা</a:t>
            </a:r>
          </a:p>
          <a:p>
            <a:pPr algn="ctr"/>
            <a:r>
              <a:rPr lang="bn-BD" sz="3200" b="1" dirty="0" smtClean="0">
                <a:solidFill>
                  <a:srgbClr val="002060"/>
                </a:solidFill>
                <a:latin typeface="NikoshBAN" pitchFamily="2" charset="0"/>
                <a:cs typeface="NikoshBAN" pitchFamily="2" charset="0"/>
              </a:rPr>
              <a:t>ষষ্ঠ শ্রেণি</a:t>
            </a:r>
            <a:endParaRPr lang="bn-BD"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পঞ্চম অধ্যায় </a:t>
            </a:r>
          </a:p>
          <a:p>
            <a:pPr algn="ctr"/>
            <a:r>
              <a:rPr lang="bn-BD" sz="3200" b="1" dirty="0" smtClean="0">
                <a:solidFill>
                  <a:srgbClr val="002060"/>
                </a:solidFill>
                <a:latin typeface="NikoshBAN" pitchFamily="2" charset="0"/>
                <a:cs typeface="NikoshBAN" pitchFamily="2" charset="0"/>
              </a:rPr>
              <a:t>কৃষিজ উৎপাদন</a:t>
            </a:r>
            <a:endParaRPr lang="bn-BD" sz="3200" b="1" dirty="0">
              <a:solidFill>
                <a:srgbClr val="002060"/>
              </a:solidFill>
              <a:latin typeface="NikoshBAN" pitchFamily="2" charset="0"/>
              <a:cs typeface="NikoshBAN" pitchFamily="2" charset="0"/>
            </a:endParaRPr>
          </a:p>
          <a:p>
            <a:pPr algn="ctr"/>
            <a:r>
              <a:rPr lang="en-US" sz="3200" b="1" dirty="0" err="1" smtClean="0">
                <a:solidFill>
                  <a:srgbClr val="002060"/>
                </a:solidFill>
                <a:latin typeface="NikoshBAN" pitchFamily="2" charset="0"/>
                <a:cs typeface="NikoshBAN" pitchFamily="2" charset="0"/>
              </a:rPr>
              <a:t>পাঠ</a:t>
            </a:r>
            <a:r>
              <a:rPr lang="en-US" sz="3200" b="1" dirty="0" smtClean="0">
                <a:solidFill>
                  <a:srgbClr val="002060"/>
                </a:solidFill>
                <a:latin typeface="NikoshBAN" pitchFamily="2" charset="0"/>
                <a:cs typeface="NikoshBAN" pitchFamily="2" charset="0"/>
              </a:rPr>
              <a:t>-</a:t>
            </a:r>
            <a:r>
              <a:rPr lang="bn-BD" sz="3200" b="1" dirty="0" smtClean="0">
                <a:solidFill>
                  <a:srgbClr val="002060"/>
                </a:solidFill>
                <a:latin typeface="NikoshBAN" pitchFamily="2" charset="0"/>
                <a:cs typeface="NikoshBAN" pitchFamily="2" charset="0"/>
              </a:rPr>
              <a:t>3</a:t>
            </a:r>
            <a:r>
              <a:rPr lang="en-US" sz="3200" b="1" dirty="0" smtClean="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57765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মাঠ থেকে চারজন কৃষক  ফসল সংগ্রহ করছেন।ফসল সংগ্রহ করার জন্য  লাল শাকের গোড়া সহ মাটি থেকে তুলতে হবে। তারপর পানিতে ভালো করে ধুয়ে মাটি আলাদা করে  পরিস্কার  পানি দিয়ে  ধুয়ে  বাজারে বিক্রি করার ব্যবস্থা করতে হবে।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760" y="990600"/>
            <a:ext cx="7482549" cy="4991488"/>
          </a:xfrm>
          <a:prstGeom prst="roundRect">
            <a:avLst/>
          </a:prstGeom>
          <a:ln>
            <a:solidFill>
              <a:srgbClr val="7030A0"/>
            </a:solidFill>
          </a:ln>
        </p:spPr>
      </p:pic>
      <p:sp>
        <p:nvSpPr>
          <p:cNvPr id="4" name="Rectangle 3" hidden="1"/>
          <p:cNvSpPr/>
          <p:nvPr/>
        </p:nvSpPr>
        <p:spPr>
          <a:xfrm>
            <a:off x="381631" y="6172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20121"/>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ফসল সংগ্রহ</a:t>
            </a:r>
            <a:endParaRPr lang="en-US" sz="3200" dirty="0">
              <a:latin typeface="NikoshBAN" pitchFamily="2" charset="0"/>
              <a:cs typeface="NikoshBAN" pitchFamily="2" charset="0"/>
            </a:endParaRPr>
          </a:p>
        </p:txBody>
      </p:sp>
      <p:sp>
        <p:nvSpPr>
          <p:cNvPr id="6" name="Rectangle 5" hidden="1"/>
          <p:cNvSpPr/>
          <p:nvPr/>
        </p:nvSpPr>
        <p:spPr>
          <a:xfrm>
            <a:off x="2133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এক মুঠো লাল শাক"/>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28800"/>
            <a:ext cx="4495800" cy="3886200"/>
          </a:xfrm>
          <a:prstGeom prst="roundRect">
            <a:avLst/>
          </a:prstGeom>
          <a:ln>
            <a:solidFill>
              <a:srgbClr val="7030A0"/>
            </a:solidFill>
          </a:ln>
        </p:spPr>
      </p:pic>
      <p:sp>
        <p:nvSpPr>
          <p:cNvPr id="8" name="Rectangle 7" hidden="1"/>
          <p:cNvSpPr/>
          <p:nvPr/>
        </p:nvSpPr>
        <p:spPr>
          <a:xfrm>
            <a:off x="1524000" y="6027003"/>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533400"/>
            <a:ext cx="3001108"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ফলন</a:t>
            </a:r>
            <a:endParaRPr lang="en-US" sz="4400" dirty="0">
              <a:latin typeface="NikoshBAN" pitchFamily="2" charset="0"/>
              <a:cs typeface="NikoshBAN" pitchFamily="2" charset="0"/>
            </a:endParaRPr>
          </a:p>
        </p:txBody>
      </p:sp>
      <p:sp>
        <p:nvSpPr>
          <p:cNvPr id="4" name="TextBox 3"/>
          <p:cNvSpPr txBox="1"/>
          <p:nvPr/>
        </p:nvSpPr>
        <p:spPr>
          <a:xfrm>
            <a:off x="5334000" y="1905000"/>
            <a:ext cx="3429000" cy="378059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উন্নত পদ্ধতিতে চাষ করলে শতক প্রতি ৪৫-৫৫ কেজি লালশাক পাওয়া যায়। </a:t>
            </a:r>
            <a:endParaRPr lang="en-US" sz="4400" dirty="0">
              <a:latin typeface="NikoshBAN" pitchFamily="2" charset="0"/>
              <a:cs typeface="NikoshBAN" pitchFamily="2" charset="0"/>
            </a:endParaRPr>
          </a:p>
        </p:txBody>
      </p:sp>
      <p:sp>
        <p:nvSpPr>
          <p:cNvPr id="7" name="Rectangle 6" hidden="1"/>
          <p:cNvSpPr/>
          <p:nvPr/>
        </p:nvSpPr>
        <p:spPr>
          <a:xfrm>
            <a:off x="1981200" y="6396335"/>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লালশাকের জমিপ্রস্তুতের সময় শতক প্রতি কত কেজি গোবর দিতে হয়? </a:t>
            </a:r>
            <a:endParaRPr lang="en-US" sz="2400" dirty="0">
              <a:latin typeface="NikoshBAN" pitchFamily="2" charset="0"/>
              <a:cs typeface="NikoshBAN" pitchFamily="2" charset="0"/>
            </a:endParaRPr>
          </a:p>
        </p:txBody>
      </p:sp>
      <p:sp>
        <p:nvSpPr>
          <p:cNvPr id="21" name="TextBox 20"/>
          <p:cNvSpPr txBox="1"/>
          <p:nvPr/>
        </p:nvSpPr>
        <p:spPr>
          <a:xfrm>
            <a:off x="990600" y="2055167"/>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বর্ষাকালে লালশাকের বেড কত সেমি উঁচু করতে হয়? </a:t>
            </a:r>
            <a:endParaRPr lang="en-US" sz="2400" dirty="0">
              <a:latin typeface="NikoshBAN" pitchFamily="2" charset="0"/>
              <a:cs typeface="NikoshBAN" pitchFamily="2" charset="0"/>
            </a:endParaRPr>
          </a:p>
        </p:txBody>
      </p:sp>
      <p:sp>
        <p:nvSpPr>
          <p:cNvPr id="20" name="TextBox 19"/>
          <p:cNvSpPr txBox="1"/>
          <p:nvPr/>
        </p:nvSpPr>
        <p:spPr>
          <a:xfrm>
            <a:off x="955623" y="2762815"/>
            <a:ext cx="716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লালশাকের বীজ বপনের সময় বালির সাথে মিশিয়ে বীজ বপন করা হয় কেন?</a:t>
            </a:r>
          </a:p>
        </p:txBody>
      </p:sp>
      <p:sp>
        <p:nvSpPr>
          <p:cNvPr id="26" name="TextBox 25"/>
          <p:cNvSpPr txBox="1"/>
          <p:nvPr/>
        </p:nvSpPr>
        <p:spPr>
          <a:xfrm>
            <a:off x="998095" y="3812498"/>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লালশাক চাষের জন্য কোন মাটি উত্তম?</a:t>
            </a:r>
            <a:endParaRPr lang="en-US" sz="2400" dirty="0">
              <a:latin typeface="NikoshBAN" pitchFamily="2" charset="0"/>
              <a:cs typeface="NikoshBAN" pitchFamily="2" charset="0"/>
            </a:endParaRPr>
          </a:p>
        </p:txBody>
      </p:sp>
      <p:sp>
        <p:nvSpPr>
          <p:cNvPr id="3" name="Rectangle 2" hidden="1"/>
          <p:cNvSpPr/>
          <p:nvPr/>
        </p:nvSpPr>
        <p:spPr>
          <a:xfrm>
            <a:off x="2218544" y="58674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একজন মহিলা জমি থেকে শাক তুলছেন&#10;"/>
          <p:cNvPicPr>
            <a:picLocks noChangeAspect="1"/>
          </p:cNvPicPr>
          <p:nvPr/>
        </p:nvPicPr>
        <p:blipFill>
          <a:blip r:embed="rId3"/>
          <a:stretch>
            <a:fillRect/>
          </a:stretch>
        </p:blipFill>
        <p:spPr>
          <a:xfrm>
            <a:off x="304800" y="304800"/>
            <a:ext cx="8461116" cy="6345839"/>
          </a:xfrm>
          <a:prstGeom prst="rect">
            <a:avLst/>
          </a:prstGeom>
        </p:spPr>
      </p:pic>
      <p:sp>
        <p:nvSpPr>
          <p:cNvPr id="2" name="TextBox 1"/>
          <p:cNvSpPr txBox="1"/>
          <p:nvPr/>
        </p:nvSpPr>
        <p:spPr>
          <a:xfrm>
            <a:off x="328119" y="4191000"/>
            <a:ext cx="8686800" cy="8512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দুই জন চাষী মাঠে চারা লাল শাক গাছের পরিচর্যা করছেন"/>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 y="1905000"/>
            <a:ext cx="385572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চারা লাল শাক গাছ গুলো বড় হয়েছে।"/>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1905000"/>
            <a:ext cx="3886200" cy="2379751"/>
          </a:xfrm>
          <a:prstGeom prst="rect">
            <a:avLst/>
          </a:prstGeom>
          <a:ln w="28575">
            <a:solidFill>
              <a:schemeClr val="tx1"/>
            </a:solidFill>
          </a:ln>
        </p:spPr>
      </p:pic>
      <p:sp>
        <p:nvSpPr>
          <p:cNvPr id="2" name="Rectangle 1" hidden="1"/>
          <p:cNvSpPr/>
          <p:nvPr/>
        </p:nvSpPr>
        <p:spPr>
          <a:xfrm>
            <a:off x="2499156" y="4648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আমরা কী বুঝতে পারছি </a:t>
            </a:r>
            <a:endParaRPr lang="en-US" sz="2800" dirty="0">
              <a:latin typeface="NikoshBAN" pitchFamily="2" charset="0"/>
              <a:cs typeface="NikoshBAN" pitchFamily="2" charset="0"/>
            </a:endParaRPr>
          </a:p>
        </p:txBody>
      </p:sp>
      <p:sp>
        <p:nvSpPr>
          <p:cNvPr id="4" name="Rectangle 3" hidden="1"/>
          <p:cNvSpPr/>
          <p:nvPr/>
        </p:nvSpPr>
        <p:spPr>
          <a:xfrm>
            <a:off x="25908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450" decel="100000" fill="hold"/>
                                        <p:tgtEl>
                                          <p:spTgt spid="3"/>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style>
          <a:lnRef idx="1">
            <a:schemeClr val="accent3"/>
          </a:lnRef>
          <a:fillRef idx="2">
            <a:schemeClr val="accent3"/>
          </a:fillRef>
          <a:effectRef idx="1">
            <a:schemeClr val="accent3"/>
          </a:effectRef>
          <a:fontRef idx="minor">
            <a:schemeClr val="dk1"/>
          </a:fontRef>
        </p:style>
        <p:txBody>
          <a:bodyPr>
            <a:noAutofit/>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এই  ছবিগুলো দেখে আমরা কী বুঝতে পারছি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pic>
        <p:nvPicPr>
          <p:cNvPr id="11" name="Content Placeholder 10" descr="মাঠে প্রচুর লাল শাক উৎপন্ন হয়েছে।"/>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2571" y="1524000"/>
            <a:ext cx="4170829" cy="2904344"/>
          </a:xfrm>
        </p:spPr>
      </p:pic>
      <p:pic>
        <p:nvPicPr>
          <p:cNvPr id="12" name="Content Placeholder 11" descr="দ্বিতিয় ছবিতে চারজন মিলে লাল শাক তুলছেন"/>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14234" y="1600200"/>
            <a:ext cx="4076174" cy="2819400"/>
          </a:xfrm>
        </p:spPr>
      </p:pic>
      <p:sp>
        <p:nvSpPr>
          <p:cNvPr id="2" name="Rectangle 1" hidden="1"/>
          <p:cNvSpPr/>
          <p:nvPr/>
        </p:nvSpPr>
        <p:spPr>
          <a:xfrm>
            <a:off x="2270556" y="43434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1143000" y="48768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লালশাক উৎপাদন</a:t>
            </a:r>
            <a:endParaRPr lang="en-US" sz="4800" dirty="0">
              <a:latin typeface="NikoshBAN" pitchFamily="2" charset="0"/>
              <a:cs typeface="NikoshBAN" pitchFamily="2" charset="0"/>
            </a:endParaRPr>
          </a:p>
        </p:txBody>
      </p:sp>
      <p:sp>
        <p:nvSpPr>
          <p:cNvPr id="13" name="Rectangle 12" hidden="1"/>
          <p:cNvSpPr/>
          <p:nvPr/>
        </p:nvSpPr>
        <p:spPr>
          <a:xfrm>
            <a:off x="23622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2" name="TextBox 1"/>
          <p:cNvSpPr txBox="1"/>
          <p:nvPr/>
        </p:nvSpPr>
        <p:spPr>
          <a:xfrm>
            <a:off x="762000" y="3505200"/>
            <a:ext cx="7620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latin typeface="NikoshBAN" pitchFamily="2" charset="0"/>
                <a:cs typeface="NikoshBAN" pitchFamily="2" charset="0"/>
              </a:rPr>
              <a:t>লালশাক উৎপাদন পদ্ধতি </a:t>
            </a:r>
            <a:endParaRPr lang="en-US" sz="6600" dirty="0">
              <a:solidFill>
                <a:schemeClr val="tx1"/>
              </a:solidFill>
              <a:latin typeface="NikoshBAN" pitchFamily="2" charset="0"/>
              <a:cs typeface="NikoshBAN" pitchFamily="2" charset="0"/>
            </a:endParaRPr>
          </a:p>
        </p:txBody>
      </p:sp>
      <p:sp>
        <p:nvSpPr>
          <p:cNvPr id="3" name="Rectangle 2" hidden="1"/>
          <p:cNvSpPr/>
          <p:nvPr/>
        </p:nvSpPr>
        <p:spPr>
          <a:xfrm>
            <a:off x="1828800" y="6198220"/>
            <a:ext cx="5867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শিখনফল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sp>
        <p:nvSpPr>
          <p:cNvPr id="11" name="Content Placeholder 10"/>
          <p:cNvSpPr>
            <a:spLocks noGrp="1"/>
          </p:cNvSpPr>
          <p:nvPr>
            <p:ph idx="1"/>
          </p:nvPr>
        </p:nvSpPr>
        <p:spPr/>
        <p:txBody>
          <a:bodyPr/>
          <a:lstStyle/>
          <a:p>
            <a:pPr marL="0" indent="0">
              <a:buNone/>
            </a:pPr>
            <a:r>
              <a:rPr lang="en-US" dirty="0" err="1" smtClean="0">
                <a:solidFill>
                  <a:srgbClr val="002060"/>
                </a:solidFill>
                <a:latin typeface="NikoshBAN" pitchFamily="2" charset="0"/>
                <a:cs typeface="NikoshBAN" pitchFamily="2" charset="0"/>
              </a:rPr>
              <a:t>এই</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marL="0" indent="0">
              <a:buNone/>
            </a:pPr>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লালশাক উৎপাদনের মাটি ও জাত সম্পর্কে বলতে পারবে।  </a:t>
            </a:r>
          </a:p>
          <a:p>
            <a:pPr marL="0" indent="0">
              <a:buNone/>
            </a:pPr>
            <a:r>
              <a:rPr lang="bn-BD" dirty="0" smtClean="0">
                <a:solidFill>
                  <a:srgbClr val="7030A0"/>
                </a:solidFill>
                <a:latin typeface="NikoshBAN" pitchFamily="2" charset="0"/>
                <a:cs typeface="NikoshBAN" pitchFamily="2" charset="0"/>
              </a:rPr>
              <a:t>২।</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ইহা উৎপাদনে জমি তৈরি সম্পর্কে বর্ণনা করতে  পারবে। </a:t>
            </a:r>
          </a:p>
          <a:p>
            <a:pPr marL="0" indent="0">
              <a:buNone/>
            </a:pPr>
            <a:r>
              <a:rPr lang="bn-BD" dirty="0" smtClean="0">
                <a:solidFill>
                  <a:srgbClr val="7030A0"/>
                </a:solidFill>
                <a:latin typeface="NikoshBAN" pitchFamily="2" charset="0"/>
                <a:cs typeface="NikoshBAN" pitchFamily="2" charset="0"/>
              </a:rPr>
              <a:t>৩।</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ইহার </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বীজ বপন ও আন্তঃপরিচর্যা পদ্ধতি সম্পর্কে ব্যাখ্যা করতে পারবে।</a:t>
            </a:r>
          </a:p>
          <a:p>
            <a:pPr marL="0" indent="0">
              <a:buNone/>
            </a:pPr>
            <a:r>
              <a:rPr lang="bn-BD" dirty="0" smtClean="0">
                <a:solidFill>
                  <a:srgbClr val="7030A0"/>
                </a:solidFill>
                <a:latin typeface="NikoshBAN" pitchFamily="2" charset="0"/>
                <a:cs typeface="NikoshBAN" pitchFamily="2" charset="0"/>
              </a:rPr>
              <a:t>৪।</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লাল শাকের ফসল সংগ্রহ ও ফলন সম্পর্কে বর্ণনা করতে  পারবে।   </a:t>
            </a:r>
          </a:p>
          <a:p>
            <a:endParaRPr lang="en-US" dirty="0"/>
          </a:p>
        </p:txBody>
      </p:sp>
      <p:sp>
        <p:nvSpPr>
          <p:cNvPr id="12" name="Rectangle 11" hidden="1"/>
          <p:cNvSpPr/>
          <p:nvPr/>
        </p:nvSpPr>
        <p:spPr>
          <a:xfrm>
            <a:off x="2669498" y="6324600"/>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bn-BD" b="1" dirty="0" smtClean="0">
                <a:latin typeface="NikoshBAN" pitchFamily="2" charset="0"/>
                <a:cs typeface="NikoshBAN" pitchFamily="2" charset="0"/>
              </a:rPr>
              <a:t/>
            </a:r>
            <a:br>
              <a:rPr lang="bn-BD" b="1" dirty="0" smtClean="0">
                <a:latin typeface="NikoshBAN" pitchFamily="2" charset="0"/>
                <a:cs typeface="NikoshBAN" pitchFamily="2" charset="0"/>
              </a:rPr>
            </a:br>
            <a:r>
              <a:rPr lang="bn-BD" b="1" dirty="0" smtClean="0">
                <a:latin typeface="NikoshBAN" pitchFamily="2" charset="0"/>
                <a:cs typeface="NikoshBAN" pitchFamily="2" charset="0"/>
              </a:rPr>
              <a:t>লালশাক</a:t>
            </a:r>
            <a:r>
              <a:rPr lang="en-US" b="1" dirty="0" smtClean="0">
                <a:latin typeface="NikoshBAN" pitchFamily="2" charset="0"/>
                <a:cs typeface="NikoshBAN" pitchFamily="2" charset="0"/>
              </a:rPr>
              <a:t/>
            </a:r>
            <a:br>
              <a:rPr lang="en-US" b="1" dirty="0" smtClean="0">
                <a:latin typeface="NikoshBAN" pitchFamily="2" charset="0"/>
                <a:cs typeface="NikoshBAN" pitchFamily="2" charset="0"/>
              </a:rPr>
            </a:br>
            <a:endParaRPr lang="en-US" dirty="0"/>
          </a:p>
        </p:txBody>
      </p:sp>
      <p:pic>
        <p:nvPicPr>
          <p:cNvPr id="7" name="Content Placeholder 6" descr="মাঠে লাল শাক"/>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99803" y="1752600"/>
            <a:ext cx="4038600" cy="3065603"/>
          </a:xfrm>
        </p:spPr>
      </p:pic>
      <p:pic>
        <p:nvPicPr>
          <p:cNvPr id="8" name="Content Placeholder 7" descr="রান্না করা লাল শাক"/>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21967" y="1752600"/>
            <a:ext cx="4038600" cy="3054986"/>
          </a:xfrm>
        </p:spPr>
      </p:pic>
      <p:sp>
        <p:nvSpPr>
          <p:cNvPr id="3" name="Rectangle 2" hidden="1"/>
          <p:cNvSpPr/>
          <p:nvPr/>
        </p:nvSpPr>
        <p:spPr>
          <a:xfrm>
            <a:off x="2478716" y="4937931"/>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9" name="TextBox 8"/>
          <p:cNvSpPr txBox="1"/>
          <p:nvPr/>
        </p:nvSpPr>
        <p:spPr>
          <a:xfrm>
            <a:off x="507167" y="5307263"/>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 আমাদের দেশের একটি জনপ্রিয় শাক। এতে প্রচুর ভিটামিন আছে। </a:t>
            </a:r>
            <a:endParaRPr lang="en-US" sz="3200" dirty="0">
              <a:latin typeface="NikoshBAN" pitchFamily="2" charset="0"/>
              <a:cs typeface="NikoshBAN" pitchFamily="2" charset="0"/>
            </a:endParaRPr>
          </a:p>
        </p:txBody>
      </p:sp>
      <p:sp>
        <p:nvSpPr>
          <p:cNvPr id="10" name="Rectangle 9" hidden="1"/>
          <p:cNvSpPr/>
          <p:nvPr/>
        </p:nvSpPr>
        <p:spPr>
          <a:xfrm>
            <a:off x="2052403" y="6501577"/>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2118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লালশাক চাষের মাটি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pic>
        <p:nvPicPr>
          <p:cNvPr id="7" name="Content Placeholder 6" descr="প্রথম ছবি লাল শাক চাষের উপযোগী দোঁআশ মাটি"/>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42900" y="1524000"/>
            <a:ext cx="4038600" cy="3093526"/>
          </a:xfrm>
        </p:spPr>
      </p:pic>
      <p:pic>
        <p:nvPicPr>
          <p:cNvPr id="8" name="Content Placeholder 7" descr="দ্বিতীয় ছবিতে  কিছু  বেলে দোঁআশ মাটি দেখা যাচ্ছে"/>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11974" y="1600200"/>
            <a:ext cx="4038600" cy="3054986"/>
          </a:xfrm>
        </p:spPr>
      </p:pic>
      <p:sp>
        <p:nvSpPr>
          <p:cNvPr id="13" name="Rectangle 12" hidden="1"/>
          <p:cNvSpPr/>
          <p:nvPr/>
        </p:nvSpPr>
        <p:spPr>
          <a:xfrm>
            <a:off x="2203554" y="4712732"/>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10" name="TextBox 9" descr="প্রথম ছবিতে কিছু দোঁআশ মাটি দেখা যাচ্ছে&#10;"/>
          <p:cNvSpPr txBox="1"/>
          <p:nvPr/>
        </p:nvSpPr>
        <p:spPr>
          <a:xfrm>
            <a:off x="1060554" y="5130247"/>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দোঁআশ মাটি </a:t>
            </a:r>
            <a:endParaRPr lang="en-US" sz="2400" dirty="0">
              <a:latin typeface="NikoshBAN" pitchFamily="2" charset="0"/>
              <a:cs typeface="NikoshBAN" pitchFamily="2" charset="0"/>
            </a:endParaRPr>
          </a:p>
        </p:txBody>
      </p:sp>
      <p:sp>
        <p:nvSpPr>
          <p:cNvPr id="11" name="TextBox 10"/>
          <p:cNvSpPr txBox="1"/>
          <p:nvPr/>
        </p:nvSpPr>
        <p:spPr>
          <a:xfrm>
            <a:off x="5476407" y="514829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বেলে-দোঁআশ মাটি </a:t>
            </a:r>
            <a:endParaRPr lang="en-US" sz="2400" dirty="0">
              <a:latin typeface="NikoshBAN" pitchFamily="2" charset="0"/>
              <a:cs typeface="NikoshBAN" pitchFamily="2" charset="0"/>
            </a:endParaRPr>
          </a:p>
        </p:txBody>
      </p:sp>
      <p:sp>
        <p:nvSpPr>
          <p:cNvPr id="9" name="TextBox 8"/>
          <p:cNvSpPr txBox="1"/>
          <p:nvPr/>
        </p:nvSpPr>
        <p:spPr>
          <a:xfrm>
            <a:off x="497174" y="5921115"/>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দোঁআশ ও বেলে-দোঁআশ মাটি লালশাক চাষের জন্য উত্তম</a:t>
            </a:r>
            <a:endParaRPr lang="en-US" sz="3200" dirty="0">
              <a:latin typeface="NikoshBAN" pitchFamily="2" charset="0"/>
              <a:cs typeface="NikoshBAN" pitchFamily="2" charset="0"/>
            </a:endParaRPr>
          </a:p>
        </p:txBody>
      </p:sp>
      <p:sp>
        <p:nvSpPr>
          <p:cNvPr id="12" name="Rectangle 11" hidden="1"/>
          <p:cNvSpPr/>
          <p:nvPr/>
        </p:nvSpPr>
        <p:spPr>
          <a:xfrm>
            <a:off x="2819400" y="6585962"/>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8188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লাল শাক দুই ধরনের। ১। আলতাপাটি ২। বারি লাল শাক।প্রথম ছবিতে  কিছু আলতাপাটি  লাল শাক রয়েছে।  জাতটির পাতা ও কান্ড সিদুর লাল।"/>
          <p:cNvPicPr>
            <a:picLocks noChangeAspect="1"/>
          </p:cNvPicPr>
          <p:nvPr/>
        </p:nvPicPr>
        <p:blipFill>
          <a:blip r:embed="rId3"/>
          <a:stretch>
            <a:fillRect/>
          </a:stretch>
        </p:blipFill>
        <p:spPr>
          <a:xfrm>
            <a:off x="457201" y="3619506"/>
            <a:ext cx="3809998" cy="2857494"/>
          </a:xfrm>
          <a:prstGeom prst="roundRect">
            <a:avLst/>
          </a:prstGeom>
          <a:ln w="28575">
            <a:solidFill>
              <a:srgbClr val="7030A0"/>
            </a:solidFill>
          </a:ln>
        </p:spPr>
      </p:pic>
      <p:pic>
        <p:nvPicPr>
          <p:cNvPr id="11" name="Picture 10" descr="দ্বিতীয় ছবিতে বারি  লাল শাক আছে। বারি  লালশাকের পাতা ও কান্ড লাল হয়।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9690" y="3657600"/>
            <a:ext cx="3768958" cy="2819400"/>
          </a:xfrm>
          <a:prstGeom prst="roundRect">
            <a:avLst/>
          </a:prstGeom>
          <a:ln w="28575">
            <a:solidFill>
              <a:srgbClr val="7030A0"/>
            </a:solidFill>
          </a:ln>
        </p:spPr>
      </p:pic>
      <p:sp>
        <p:nvSpPr>
          <p:cNvPr id="2" name="Rectangle 1" hidden="1"/>
          <p:cNvSpPr/>
          <p:nvPr/>
        </p:nvSpPr>
        <p:spPr>
          <a:xfrm>
            <a:off x="2499156" y="3244334"/>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23" name="TextBox 22"/>
          <p:cNvSpPr txBox="1"/>
          <p:nvPr/>
        </p:nvSpPr>
        <p:spPr>
          <a:xfrm>
            <a:off x="1054431"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আলতাপাটি   </a:t>
            </a:r>
            <a:endParaRPr lang="en-US" sz="2800" b="1" dirty="0">
              <a:solidFill>
                <a:schemeClr val="tx2">
                  <a:lumMod val="50000"/>
                </a:schemeClr>
              </a:solidFill>
              <a:latin typeface="NikoshBAN" pitchFamily="2" charset="0"/>
              <a:cs typeface="NikoshBAN" pitchFamily="2" charset="0"/>
            </a:endParaRPr>
          </a:p>
        </p:txBody>
      </p:sp>
      <p:sp>
        <p:nvSpPr>
          <p:cNvPr id="17" name="TextBox 16"/>
          <p:cNvSpPr txBox="1"/>
          <p:nvPr/>
        </p:nvSpPr>
        <p:spPr>
          <a:xfrm>
            <a:off x="5410200"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বারি লালশাক ১ </a:t>
            </a:r>
            <a:endParaRPr lang="en-US" sz="2800" b="1" dirty="0">
              <a:solidFill>
                <a:schemeClr val="tx2">
                  <a:lumMod val="50000"/>
                </a:schemeClr>
              </a:solidFill>
              <a:latin typeface="NikoshBAN" pitchFamily="2" charset="0"/>
              <a:cs typeface="NikoshBAN" pitchFamily="2" charset="0"/>
            </a:endParaRPr>
          </a:p>
        </p:txBody>
      </p:sp>
      <p:sp>
        <p:nvSpPr>
          <p:cNvPr id="3" name="TextBox 2"/>
          <p:cNvSpPr txBox="1"/>
          <p:nvPr/>
        </p:nvSpPr>
        <p:spPr>
          <a:xfrm>
            <a:off x="2209800" y="838200"/>
            <a:ext cx="4852658" cy="783193"/>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itchFamily="2" charset="0"/>
              </a:rPr>
              <a:t>লালশাকের উন্নত জাত </a:t>
            </a:r>
            <a:endParaRPr lang="bn-BD" sz="4000" b="1" dirty="0">
              <a:latin typeface="NikoshBAN" panose="02000000000000000000" pitchFamily="2" charset="0"/>
              <a:cs typeface="NikoshBAN" pitchFamily="2" charset="0"/>
            </a:endParaRPr>
          </a:p>
        </p:txBody>
      </p:sp>
      <p:sp>
        <p:nvSpPr>
          <p:cNvPr id="7" name="Rectangle 6" hidden="1"/>
          <p:cNvSpPr/>
          <p:nvPr/>
        </p:nvSpPr>
        <p:spPr>
          <a:xfrm>
            <a:off x="2623690" y="6477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out)">
                                      <p:cBhvr>
                                        <p:cTn id="15" dur="2000"/>
                                        <p:tgtEl>
                                          <p:spTgt spid="23"/>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2000"/>
                                        <p:tgtEl>
                                          <p:spTgt spid="17"/>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TotalTime>
  <Words>597</Words>
  <Application>Microsoft Office PowerPoint</Application>
  <PresentationFormat>On-screen Show (4:3)</PresentationFormat>
  <Paragraphs>137</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 এই  ছবিগুলো দেখে আমরা কী বুঝতে পারছি  </vt:lpstr>
      <vt:lpstr>PowerPoint Presentation</vt:lpstr>
      <vt:lpstr> শিখনফল  </vt:lpstr>
      <vt:lpstr> লালশাক </vt:lpstr>
      <vt:lpstr> লালশাক চাষের মাটি  </vt:lpstr>
      <vt:lpstr>PowerPoint Presentation</vt:lpstr>
      <vt:lpstr>PowerPoint Presentation</vt:lpstr>
      <vt:lpstr>জমি তৈরি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 Abul Hasem</dc:creator>
  <cp:lastModifiedBy>Windows User</cp:lastModifiedBy>
  <cp:revision>108</cp:revision>
  <dcterms:created xsi:type="dcterms:W3CDTF">2015-05-26T10:31:38Z</dcterms:created>
  <dcterms:modified xsi:type="dcterms:W3CDTF">2019-08-22T14:15:43Z</dcterms:modified>
</cp:coreProperties>
</file>