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79" r:id="rId3"/>
    <p:sldId id="257" r:id="rId4"/>
    <p:sldId id="299" r:id="rId5"/>
    <p:sldId id="300" r:id="rId6"/>
    <p:sldId id="311" r:id="rId7"/>
    <p:sldId id="276" r:id="rId8"/>
    <p:sldId id="313" r:id="rId9"/>
    <p:sldId id="312" r:id="rId10"/>
    <p:sldId id="304" r:id="rId11"/>
    <p:sldId id="287" r:id="rId12"/>
    <p:sldId id="310" r:id="rId13"/>
    <p:sldId id="282" r:id="rId14"/>
    <p:sldId id="28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FF00FF"/>
    <a:srgbClr val="B22494"/>
    <a:srgbClr val="804690"/>
    <a:srgbClr val="1CB03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8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F3511-FB84-47D4-B785-91206359C3F3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B66253-86A9-4D06-AC2A-14FCF9C3FE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024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mtClean="0"/>
              <a:t>করে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66253-86A9-4D06-AC2A-14FCF9C3FE6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724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10/15/2019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-228600"/>
            <a:ext cx="8610600" cy="18288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bn-BD" sz="115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11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-474824"/>
            <a:ext cx="9144000" cy="7332436"/>
          </a:xfrm>
          <a:prstGeom prst="frame">
            <a:avLst>
              <a:gd name="adj1" fmla="val 3542"/>
            </a:avLst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1471212_614886641882693_173860812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00200"/>
            <a:ext cx="861060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1800" y="533400"/>
            <a:ext cx="3048000" cy="274320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TWO.BMP"/>
          <p:cNvPicPr>
            <a:picLocks noChangeAspect="1"/>
          </p:cNvPicPr>
          <p:nvPr/>
        </p:nvPicPr>
        <p:blipFill>
          <a:blip r:embed="rId2"/>
          <a:srcRect l="15000" t="16667" r="60000" b="61666"/>
          <a:stretch>
            <a:fillRect/>
          </a:stretch>
        </p:blipFill>
        <p:spPr>
          <a:xfrm>
            <a:off x="2971800" y="838200"/>
            <a:ext cx="762000" cy="990600"/>
          </a:xfrm>
          <a:prstGeom prst="rect">
            <a:avLst/>
          </a:prstGeom>
        </p:spPr>
      </p:pic>
      <p:pic>
        <p:nvPicPr>
          <p:cNvPr id="9" name="Picture 8" descr="TWO.BMP"/>
          <p:cNvPicPr>
            <a:picLocks noChangeAspect="1"/>
          </p:cNvPicPr>
          <p:nvPr/>
        </p:nvPicPr>
        <p:blipFill>
          <a:blip r:embed="rId2"/>
          <a:srcRect l="12500" t="53333" r="60000" b="26667"/>
          <a:stretch>
            <a:fillRect/>
          </a:stretch>
        </p:blipFill>
        <p:spPr>
          <a:xfrm>
            <a:off x="3048000" y="2133600"/>
            <a:ext cx="685800" cy="914400"/>
          </a:xfrm>
          <a:prstGeom prst="rect">
            <a:avLst/>
          </a:prstGeom>
        </p:spPr>
      </p:pic>
      <p:pic>
        <p:nvPicPr>
          <p:cNvPr id="10" name="Picture 9" descr="1059448-xs.bmp"/>
          <p:cNvPicPr>
            <a:picLocks noChangeAspect="1"/>
          </p:cNvPicPr>
          <p:nvPr/>
        </p:nvPicPr>
        <p:blipFill>
          <a:blip r:embed="rId3"/>
          <a:srcRect l="52353" t="2941" r="26471" b="75883"/>
          <a:stretch>
            <a:fillRect/>
          </a:stretch>
        </p:blipFill>
        <p:spPr>
          <a:xfrm>
            <a:off x="3886200" y="990600"/>
            <a:ext cx="685800" cy="685800"/>
          </a:xfrm>
          <a:prstGeom prst="rect">
            <a:avLst/>
          </a:prstGeom>
        </p:spPr>
      </p:pic>
      <p:pic>
        <p:nvPicPr>
          <p:cNvPr id="11" name="Picture 10" descr="1059448-xs.bmp"/>
          <p:cNvPicPr>
            <a:picLocks noChangeAspect="1"/>
          </p:cNvPicPr>
          <p:nvPr/>
        </p:nvPicPr>
        <p:blipFill>
          <a:blip r:embed="rId3"/>
          <a:srcRect l="52353" t="2941" r="26471" b="75883"/>
          <a:stretch>
            <a:fillRect/>
          </a:stretch>
        </p:blipFill>
        <p:spPr>
          <a:xfrm>
            <a:off x="3886200" y="2133600"/>
            <a:ext cx="685800" cy="685800"/>
          </a:xfrm>
          <a:prstGeom prst="rect">
            <a:avLst/>
          </a:prstGeom>
        </p:spPr>
      </p:pic>
      <p:pic>
        <p:nvPicPr>
          <p:cNvPr id="12" name="Picture 11" descr="TWO.BMP"/>
          <p:cNvPicPr>
            <a:picLocks noChangeAspect="1"/>
          </p:cNvPicPr>
          <p:nvPr/>
        </p:nvPicPr>
        <p:blipFill>
          <a:blip r:embed="rId2"/>
          <a:srcRect l="67500" t="16667" r="10000" b="60000"/>
          <a:stretch>
            <a:fillRect/>
          </a:stretch>
        </p:blipFill>
        <p:spPr>
          <a:xfrm>
            <a:off x="4800600" y="762000"/>
            <a:ext cx="685800" cy="990600"/>
          </a:xfrm>
          <a:prstGeom prst="rect">
            <a:avLst/>
          </a:prstGeom>
        </p:spPr>
      </p:pic>
      <p:pic>
        <p:nvPicPr>
          <p:cNvPr id="13" name="Picture 12" descr="TWO.BMP"/>
          <p:cNvPicPr>
            <a:picLocks noChangeAspect="1"/>
          </p:cNvPicPr>
          <p:nvPr/>
        </p:nvPicPr>
        <p:blipFill>
          <a:blip r:embed="rId2"/>
          <a:srcRect l="67500" t="16667" r="10000" b="60000"/>
          <a:stretch>
            <a:fillRect/>
          </a:stretch>
        </p:blipFill>
        <p:spPr>
          <a:xfrm>
            <a:off x="4876800" y="2057400"/>
            <a:ext cx="685800" cy="914400"/>
          </a:xfrm>
          <a:prstGeom prst="rect">
            <a:avLst/>
          </a:prstGeom>
        </p:spPr>
      </p:pic>
      <p:sp>
        <p:nvSpPr>
          <p:cNvPr id="14" name="Minus 13"/>
          <p:cNvSpPr/>
          <p:nvPr/>
        </p:nvSpPr>
        <p:spPr>
          <a:xfrm>
            <a:off x="2438400" y="1828800"/>
            <a:ext cx="4038600" cy="228600"/>
          </a:xfrm>
          <a:prstGeom prst="mathMin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019800" y="2438392"/>
            <a:ext cx="2590800" cy="274320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 descr="TWO.BMP"/>
          <p:cNvPicPr>
            <a:picLocks noChangeAspect="1"/>
          </p:cNvPicPr>
          <p:nvPr/>
        </p:nvPicPr>
        <p:blipFill>
          <a:blip r:embed="rId2"/>
          <a:srcRect l="15000" t="16667" r="60000" b="61666"/>
          <a:stretch>
            <a:fillRect/>
          </a:stretch>
        </p:blipFill>
        <p:spPr>
          <a:xfrm>
            <a:off x="6934200" y="2576464"/>
            <a:ext cx="762000" cy="990600"/>
          </a:xfrm>
          <a:prstGeom prst="rect">
            <a:avLst/>
          </a:prstGeom>
        </p:spPr>
      </p:pic>
      <p:sp>
        <p:nvSpPr>
          <p:cNvPr id="18" name="Minus 17"/>
          <p:cNvSpPr/>
          <p:nvPr/>
        </p:nvSpPr>
        <p:spPr>
          <a:xfrm>
            <a:off x="5988424" y="3809992"/>
            <a:ext cx="2590800" cy="76200"/>
          </a:xfrm>
          <a:prstGeom prst="mathMin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IMAGES.BMP"/>
          <p:cNvPicPr>
            <a:picLocks noChangeAspect="1"/>
          </p:cNvPicPr>
          <p:nvPr/>
        </p:nvPicPr>
        <p:blipFill>
          <a:blip r:embed="rId4"/>
          <a:srcRect l="30159" t="47968" r="50793" b="21680"/>
          <a:stretch>
            <a:fillRect/>
          </a:stretch>
        </p:blipFill>
        <p:spPr>
          <a:xfrm>
            <a:off x="7010400" y="4163632"/>
            <a:ext cx="685800" cy="8382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477000" y="2632501"/>
            <a:ext cx="60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rial" pitchFamily="34" charset="0"/>
                <a:cs typeface="Arial" pitchFamily="34" charset="0"/>
              </a:rPr>
              <a:t>1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Frame 22"/>
          <p:cNvSpPr/>
          <p:nvPr/>
        </p:nvSpPr>
        <p:spPr>
          <a:xfrm>
            <a:off x="0" y="-474824"/>
            <a:ext cx="9144000" cy="7332436"/>
          </a:xfrm>
          <a:prstGeom prst="frame">
            <a:avLst>
              <a:gd name="adj1" fmla="val 3542"/>
            </a:avLst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68148" y="561304"/>
            <a:ext cx="2133600" cy="2819400"/>
            <a:chOff x="4648200" y="2286000"/>
            <a:chExt cx="4419600" cy="2209800"/>
          </a:xfrm>
        </p:grpSpPr>
        <p:sp>
          <p:nvSpPr>
            <p:cNvPr id="25" name="Rounded Rectangle 24"/>
            <p:cNvSpPr/>
            <p:nvPr/>
          </p:nvSpPr>
          <p:spPr>
            <a:xfrm>
              <a:off x="4648200" y="2286000"/>
              <a:ext cx="4419600" cy="22098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5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         </a:t>
              </a:r>
              <a:r>
                <a:rPr lang="bn-BD" sz="5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প্রকৃত</a:t>
              </a:r>
              <a:r>
                <a:rPr lang="bn-BD" sz="5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pic>
          <p:nvPicPr>
            <p:cNvPr id="26" name="Picture 25" descr="Number.bmp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00849" y="2515352"/>
              <a:ext cx="2057401" cy="76373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27" name="Hexagon 26"/>
          <p:cNvSpPr/>
          <p:nvPr/>
        </p:nvSpPr>
        <p:spPr>
          <a:xfrm>
            <a:off x="266700" y="3446326"/>
            <a:ext cx="4229100" cy="2438400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1031496" y="3567064"/>
            <a:ext cx="2016504" cy="2182432"/>
            <a:chOff x="6324600" y="4191000"/>
            <a:chExt cx="1447800" cy="1544598"/>
          </a:xfrm>
        </p:grpSpPr>
        <p:sp>
          <p:nvSpPr>
            <p:cNvPr id="30" name="TextBox 29"/>
            <p:cNvSpPr txBox="1"/>
            <p:nvPr/>
          </p:nvSpPr>
          <p:spPr>
            <a:xfrm>
              <a:off x="6324600" y="4627602"/>
              <a:ext cx="14478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smtClean="0"/>
                <a:t> 2 </a:t>
              </a:r>
              <a:endParaRPr lang="en-US" sz="66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629400" y="4191000"/>
              <a:ext cx="11430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smtClean="0"/>
                <a:t>5  </a:t>
              </a:r>
              <a:endParaRPr lang="en-US" sz="6600" b="1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436800" y="4872719"/>
              <a:ext cx="1066800" cy="76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/>
          <p:cNvSpPr/>
          <p:nvPr/>
        </p:nvSpPr>
        <p:spPr>
          <a:xfrm rot="19845262">
            <a:off x="3221357" y="4709443"/>
            <a:ext cx="13296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bn-BD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প্রকৃত</a:t>
            </a:r>
            <a:endParaRPr lang="en-US" sz="3200" dirty="0"/>
          </a:p>
        </p:txBody>
      </p:sp>
      <p:sp>
        <p:nvSpPr>
          <p:cNvPr id="33" name="TextBox 32"/>
          <p:cNvSpPr txBox="1"/>
          <p:nvPr/>
        </p:nvSpPr>
        <p:spPr>
          <a:xfrm>
            <a:off x="2362200" y="5769114"/>
            <a:ext cx="64008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ভগ্নাংশের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লব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মিশ্র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অপ্রকৃত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313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6" grpId="0" animBg="1"/>
      <p:bldP spid="18" grpId="0" animBg="1"/>
      <p:bldP spid="22" grpId="0"/>
      <p:bldP spid="27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HWF9OU.bmp"/>
          <p:cNvPicPr>
            <a:picLocks noChangeAspect="1"/>
          </p:cNvPicPr>
          <p:nvPr/>
        </p:nvPicPr>
        <p:blipFill>
          <a:blip r:embed="rId2"/>
          <a:srcRect l="36471" t="30556" r="34117" b="36111"/>
          <a:stretch>
            <a:fillRect/>
          </a:stretch>
        </p:blipFill>
        <p:spPr>
          <a:xfrm rot="3253816">
            <a:off x="295444" y="1567358"/>
            <a:ext cx="1593430" cy="1677246"/>
          </a:xfrm>
          <a:prstGeom prst="rect">
            <a:avLst/>
          </a:prstGeom>
        </p:spPr>
      </p:pic>
      <p:pic>
        <p:nvPicPr>
          <p:cNvPr id="3" name="Picture 2" descr="CAHWF9OU.bmp"/>
          <p:cNvPicPr>
            <a:picLocks noChangeAspect="1"/>
          </p:cNvPicPr>
          <p:nvPr/>
        </p:nvPicPr>
        <p:blipFill>
          <a:blip r:embed="rId2"/>
          <a:srcRect l="36471" t="30556" r="34117" b="36111"/>
          <a:stretch>
            <a:fillRect/>
          </a:stretch>
        </p:blipFill>
        <p:spPr>
          <a:xfrm rot="3253816">
            <a:off x="3487073" y="1729342"/>
            <a:ext cx="1514848" cy="1594528"/>
          </a:xfrm>
          <a:prstGeom prst="rect">
            <a:avLst/>
          </a:prstGeom>
        </p:spPr>
      </p:pic>
      <p:pic>
        <p:nvPicPr>
          <p:cNvPr id="4" name="Picture 3" descr="division.bmp"/>
          <p:cNvPicPr>
            <a:picLocks noChangeAspect="1"/>
          </p:cNvPicPr>
          <p:nvPr/>
        </p:nvPicPr>
        <p:blipFill>
          <a:blip r:embed="rId3" cstate="print"/>
          <a:srcRect l="30695" t="30118" r="21343" b="32235"/>
          <a:stretch>
            <a:fillRect/>
          </a:stretch>
        </p:blipFill>
        <p:spPr>
          <a:xfrm>
            <a:off x="2347509" y="2142718"/>
            <a:ext cx="609600" cy="685799"/>
          </a:xfrm>
          <a:prstGeom prst="rect">
            <a:avLst/>
          </a:prstGeom>
        </p:spPr>
      </p:pic>
      <p:pic>
        <p:nvPicPr>
          <p:cNvPr id="6" name="Picture 5" descr="CAHWF9OU.bmp"/>
          <p:cNvPicPr>
            <a:picLocks noChangeAspect="1"/>
          </p:cNvPicPr>
          <p:nvPr/>
        </p:nvPicPr>
        <p:blipFill>
          <a:blip r:embed="rId2"/>
          <a:srcRect l="36471" t="30556" r="34117" b="36111"/>
          <a:stretch>
            <a:fillRect/>
          </a:stretch>
        </p:blipFill>
        <p:spPr>
          <a:xfrm rot="3253816">
            <a:off x="7584160" y="2831479"/>
            <a:ext cx="946726" cy="996524"/>
          </a:xfrm>
          <a:prstGeom prst="rect">
            <a:avLst/>
          </a:prstGeom>
        </p:spPr>
      </p:pic>
      <p:pic>
        <p:nvPicPr>
          <p:cNvPr id="7" name="Picture 6" descr="CAHWF9OU.bmp"/>
          <p:cNvPicPr>
            <a:picLocks noChangeAspect="1"/>
          </p:cNvPicPr>
          <p:nvPr/>
        </p:nvPicPr>
        <p:blipFill>
          <a:blip r:embed="rId2"/>
          <a:srcRect l="36471" t="30556" r="34117" b="36111"/>
          <a:stretch>
            <a:fillRect/>
          </a:stretch>
        </p:blipFill>
        <p:spPr>
          <a:xfrm rot="3253816">
            <a:off x="7594130" y="1362725"/>
            <a:ext cx="946726" cy="99652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7300509" y="2605695"/>
            <a:ext cx="14478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254800" y="4830580"/>
            <a:ext cx="4114800" cy="1931383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2559600" y="5077361"/>
            <a:ext cx="381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লব ও হর একই  </a:t>
            </a:r>
          </a:p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হলে পূর্ণ সংখ্যা হবে।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Equal 18"/>
          <p:cNvSpPr/>
          <p:nvPr/>
        </p:nvSpPr>
        <p:spPr>
          <a:xfrm>
            <a:off x="5571727" y="2247686"/>
            <a:ext cx="1357322" cy="78581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-474824"/>
            <a:ext cx="9144000" cy="7332436"/>
          </a:xfrm>
          <a:prstGeom prst="frame">
            <a:avLst>
              <a:gd name="adj1" fmla="val 3542"/>
            </a:avLst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609600" y="533400"/>
            <a:ext cx="7162800" cy="1524000"/>
          </a:xfrm>
          <a:prstGeom prst="horizontalScroll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Vertical Scroll 2"/>
              <p:cNvSpPr/>
              <p:nvPr/>
            </p:nvSpPr>
            <p:spPr>
              <a:xfrm>
                <a:off x="609600" y="2209800"/>
                <a:ext cx="7848600" cy="3962400"/>
              </a:xfrm>
              <a:prstGeom prst="verticalScroll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685800" indent="-685800">
                  <a:buFont typeface="Wingdings" pitchFamily="2" charset="2"/>
                  <a:buChar char="v"/>
                </a:pPr>
                <a:r>
                  <a:rPr lang="bn-BD" sz="3600" b="1" dirty="0" smtClean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বীজগণিতীয় ভগ্নাংশ কাকে বলে?</a:t>
                </a:r>
              </a:p>
              <a:p>
                <a:pPr marL="685800" indent="-685800">
                  <a:buFont typeface="Wingdings" pitchFamily="2" charset="2"/>
                  <a:buChar char="v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bn-BD" sz="36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𝒙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𝒚𝒛</m:t>
                        </m:r>
                      </m:den>
                    </m:f>
                    <m:r>
                      <a:rPr lang="en-US" sz="36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,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𝒚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𝒛𝒙</m:t>
                        </m:r>
                      </m:den>
                    </m:f>
                    <m:r>
                      <a:rPr lang="en-US" sz="36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,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𝒛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𝒙𝒚</m:t>
                        </m:r>
                      </m:den>
                    </m:f>
                    <m:r>
                      <a:rPr lang="en-US" sz="36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BD" sz="36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ভগ্নাংশ</m:t>
                    </m:r>
                    <m:r>
                      <a:rPr lang="bn-BD" sz="36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BD" sz="36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গুলোর</m:t>
                    </m:r>
                    <m:r>
                      <a:rPr lang="bn-BD" sz="36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BD" sz="36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হর</m:t>
                    </m:r>
                    <m:r>
                      <a:rPr lang="bn-BD" sz="36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  <m:r>
                      <a:rPr lang="bn-BD" sz="36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কত</m:t>
                    </m:r>
                    <m:r>
                      <a:rPr lang="bn-BD" sz="36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  <a:cs typeface="NikoshBAN" pitchFamily="2" charset="0"/>
                      </a:rPr>
                      <m:t>?</m:t>
                    </m:r>
                  </m:oMath>
                </a14:m>
                <a:endParaRPr lang="en-US" sz="3600" b="1" dirty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3" name="Vertical Scroll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209800"/>
                <a:ext cx="7848600" cy="3962400"/>
              </a:xfrm>
              <a:prstGeom prst="verticalScroll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28575"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ame 4"/>
          <p:cNvSpPr/>
          <p:nvPr/>
        </p:nvSpPr>
        <p:spPr>
          <a:xfrm>
            <a:off x="0" y="-474824"/>
            <a:ext cx="9144000" cy="7332436"/>
          </a:xfrm>
          <a:prstGeom prst="frame">
            <a:avLst>
              <a:gd name="adj1" fmla="val 3542"/>
            </a:avLst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679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0" y="990600"/>
            <a:ext cx="3810000" cy="1524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Vertical Scroll 4"/>
          <p:cNvSpPr/>
          <p:nvPr/>
        </p:nvSpPr>
        <p:spPr>
          <a:xfrm>
            <a:off x="381000" y="2971800"/>
            <a:ext cx="8305800" cy="2133600"/>
          </a:xfrm>
          <a:prstGeom prst="verticalScroll">
            <a:avLst/>
          </a:prstGeom>
          <a:ln>
            <a:solidFill>
              <a:srgbClr val="0000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তিনটি 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বীজগণিতীয়  </a:t>
            </a:r>
            <a:r>
              <a:rPr lang="bn-BD" sz="48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ভগ্নাংশ লিখ।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-474824"/>
            <a:ext cx="9144000" cy="7332436"/>
          </a:xfrm>
          <a:prstGeom prst="frame">
            <a:avLst>
              <a:gd name="adj1" fmla="val 3542"/>
            </a:avLst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04800" y="1600200"/>
            <a:ext cx="8839200" cy="3048000"/>
          </a:xfrm>
          <a:prstGeom prst="round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16600" b="1" dirty="0" smtClean="0">
                <a:ln w="11430"/>
                <a:solidFill>
                  <a:srgbClr val="9966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</a:p>
          <a:p>
            <a:endParaRPr lang="bn-BD" sz="700" b="1" dirty="0" smtClean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-474824"/>
            <a:ext cx="9144000" cy="7332436"/>
          </a:xfrm>
          <a:prstGeom prst="frame">
            <a:avLst>
              <a:gd name="adj1" fmla="val 6001"/>
            </a:avLst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838200"/>
            <a:ext cx="8291263" cy="5334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905000"/>
            <a:ext cx="3657600" cy="5016758"/>
          </a:xfrm>
          <a:prstGeom prst="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1620000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  <a:p>
            <a:r>
              <a:rPr lang="en-US" sz="32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আশীষ</a:t>
            </a:r>
            <a:r>
              <a:rPr lang="en-US" sz="32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32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</a:t>
            </a:r>
            <a:r>
              <a:rPr lang="en-US" sz="32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এম,এস,এস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এম,এড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ফরাযীকান্দী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উয়েসীয়া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কামিল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মতলব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 ,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320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b="1" dirty="0" smtClean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32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59706" y="1419284"/>
            <a:ext cx="4188757" cy="437191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সপ্তম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বিষয়ঃগণিত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ষষ্ঠ (বীজগণিতীয় ভগ্নাংশ)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৪৫ মিনিট</a:t>
            </a:r>
            <a:endParaRPr lang="en-US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20/05/2019</a:t>
            </a:r>
            <a:r>
              <a:rPr lang="bn-BD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খ্রীঃ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90800" y="519241"/>
            <a:ext cx="3581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b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bn-IN" sz="4400" b="1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-474824"/>
            <a:ext cx="9144000" cy="7332436"/>
          </a:xfrm>
          <a:prstGeom prst="frame">
            <a:avLst>
              <a:gd name="adj1" fmla="val 3542"/>
            </a:avLst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oc-VanCake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762000"/>
            <a:ext cx="4038600" cy="5257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5867400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পূর্ণ কেক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38700" y="5635079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বিভাজিত কেক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800600" y="762000"/>
            <a:ext cx="3505200" cy="4800600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Choc-VanCake.bmp"/>
          <p:cNvPicPr>
            <a:picLocks noChangeAspect="1"/>
          </p:cNvPicPr>
          <p:nvPr/>
        </p:nvPicPr>
        <p:blipFill>
          <a:blip r:embed="rId2"/>
          <a:srcRect l="40833" t="26666" b="7778"/>
          <a:stretch>
            <a:fillRect/>
          </a:stretch>
        </p:blipFill>
        <p:spPr>
          <a:xfrm>
            <a:off x="6705600" y="3247474"/>
            <a:ext cx="1450300" cy="18579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 descr="Choc-VanCake.bmp"/>
          <p:cNvPicPr>
            <a:picLocks noChangeAspect="1"/>
          </p:cNvPicPr>
          <p:nvPr/>
        </p:nvPicPr>
        <p:blipFill>
          <a:blip r:embed="rId2"/>
          <a:srcRect l="45000" t="7778" b="43333"/>
          <a:stretch>
            <a:fillRect/>
          </a:stretch>
        </p:blipFill>
        <p:spPr>
          <a:xfrm>
            <a:off x="6705600" y="1067016"/>
            <a:ext cx="1371600" cy="19809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 descr="Choc-VanCake.bmp"/>
          <p:cNvPicPr>
            <a:picLocks noChangeAspect="1"/>
          </p:cNvPicPr>
          <p:nvPr/>
        </p:nvPicPr>
        <p:blipFill>
          <a:blip r:embed="rId2"/>
          <a:srcRect t="36667" r="45833" b="4444"/>
          <a:stretch>
            <a:fillRect/>
          </a:stretch>
        </p:blipFill>
        <p:spPr>
          <a:xfrm>
            <a:off x="5105400" y="3214646"/>
            <a:ext cx="1371600" cy="19083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Picture 15" descr="Choc-VanCake.bmp"/>
          <p:cNvPicPr>
            <a:picLocks noChangeAspect="1"/>
          </p:cNvPicPr>
          <p:nvPr/>
        </p:nvPicPr>
        <p:blipFill>
          <a:blip r:embed="rId2"/>
          <a:srcRect l="5000" t="6667" r="31667" b="43334"/>
          <a:stretch>
            <a:fillRect/>
          </a:stretch>
        </p:blipFill>
        <p:spPr>
          <a:xfrm>
            <a:off x="5120695" y="1067016"/>
            <a:ext cx="1356305" cy="19460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Frame 10"/>
          <p:cNvSpPr/>
          <p:nvPr/>
        </p:nvSpPr>
        <p:spPr>
          <a:xfrm>
            <a:off x="0" y="-474824"/>
            <a:ext cx="9144000" cy="7332436"/>
          </a:xfrm>
          <a:prstGeom prst="frame">
            <a:avLst>
              <a:gd name="adj1" fmla="val 3542"/>
            </a:avLst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pple3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600200"/>
            <a:ext cx="3581400" cy="3581399"/>
          </a:xfrm>
          <a:prstGeom prst="rect">
            <a:avLst/>
          </a:prstGeom>
        </p:spPr>
      </p:pic>
      <p:pic>
        <p:nvPicPr>
          <p:cNvPr id="3" name="Picture 2" descr="hflf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885" y="1143000"/>
            <a:ext cx="2997200" cy="3200400"/>
          </a:xfrm>
          <a:prstGeom prst="rect">
            <a:avLst/>
          </a:prstGeom>
        </p:spPr>
      </p:pic>
      <p:pic>
        <p:nvPicPr>
          <p:cNvPr id="4" name="Picture 3" descr="half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4320862"/>
            <a:ext cx="1504085" cy="1911344"/>
          </a:xfrm>
          <a:prstGeom prst="rect">
            <a:avLst/>
          </a:prstGeom>
        </p:spPr>
      </p:pic>
      <p:sp>
        <p:nvSpPr>
          <p:cNvPr id="5" name="Octagon 4"/>
          <p:cNvSpPr/>
          <p:nvPr/>
        </p:nvSpPr>
        <p:spPr>
          <a:xfrm>
            <a:off x="1295400" y="4724400"/>
            <a:ext cx="457200" cy="1752600"/>
          </a:xfrm>
          <a:prstGeom prst="octagon">
            <a:avLst/>
          </a:prstGeom>
          <a:solidFill>
            <a:srgbClr val="B2249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ame 6"/>
          <p:cNvSpPr/>
          <p:nvPr/>
        </p:nvSpPr>
        <p:spPr>
          <a:xfrm>
            <a:off x="0" y="-474824"/>
            <a:ext cx="9144000" cy="7332436"/>
          </a:xfrm>
          <a:prstGeom prst="frame">
            <a:avLst>
              <a:gd name="adj1" fmla="val 3542"/>
            </a:avLst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990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lf.gif"/>
          <p:cNvPicPr>
            <a:picLocks noChangeAspect="1"/>
          </p:cNvPicPr>
          <p:nvPr/>
        </p:nvPicPr>
        <p:blipFill>
          <a:blip r:embed="rId2"/>
          <a:srcRect l="15538" t="57748" r="22923"/>
          <a:stretch>
            <a:fillRect/>
          </a:stretch>
        </p:blipFill>
        <p:spPr>
          <a:xfrm rot="231900">
            <a:off x="573840" y="3735034"/>
            <a:ext cx="836293" cy="2365948"/>
          </a:xfrm>
          <a:prstGeom prst="rect">
            <a:avLst/>
          </a:prstGeom>
        </p:spPr>
      </p:pic>
      <p:pic>
        <p:nvPicPr>
          <p:cNvPr id="3" name="Picture 2" descr="division.bmp"/>
          <p:cNvPicPr>
            <a:picLocks noChangeAspect="1"/>
          </p:cNvPicPr>
          <p:nvPr/>
        </p:nvPicPr>
        <p:blipFill>
          <a:blip r:embed="rId3" cstate="print"/>
          <a:srcRect l="30695" t="30118" r="21343" b="32235"/>
          <a:stretch>
            <a:fillRect/>
          </a:stretch>
        </p:blipFill>
        <p:spPr>
          <a:xfrm>
            <a:off x="2362200" y="4366943"/>
            <a:ext cx="685800" cy="1211104"/>
          </a:xfrm>
          <a:prstGeom prst="rect">
            <a:avLst/>
          </a:prstGeom>
        </p:spPr>
      </p:pic>
      <p:pic>
        <p:nvPicPr>
          <p:cNvPr id="4" name="Picture 3" descr="half.gif"/>
          <p:cNvPicPr>
            <a:picLocks noChangeAspect="1"/>
          </p:cNvPicPr>
          <p:nvPr/>
        </p:nvPicPr>
        <p:blipFill>
          <a:blip r:embed="rId2"/>
          <a:srcRect l="15538" t="57748" r="22923"/>
          <a:stretch>
            <a:fillRect/>
          </a:stretch>
        </p:blipFill>
        <p:spPr>
          <a:xfrm rot="231900">
            <a:off x="3774240" y="3811235"/>
            <a:ext cx="836293" cy="236594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0" y="0"/>
            <a:ext cx="9144000" cy="1981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reen_apples-2.bmp"/>
          <p:cNvPicPr>
            <a:picLocks noChangeAspect="1"/>
          </p:cNvPicPr>
          <p:nvPr/>
        </p:nvPicPr>
        <p:blipFill>
          <a:blip r:embed="rId4" cstate="print"/>
          <a:srcRect l="9677" r="9677" b="16000"/>
          <a:stretch>
            <a:fillRect/>
          </a:stretch>
        </p:blipFill>
        <p:spPr>
          <a:xfrm>
            <a:off x="495051" y="21911"/>
            <a:ext cx="1752600" cy="2823038"/>
          </a:xfrm>
          <a:prstGeom prst="rect">
            <a:avLst/>
          </a:prstGeom>
        </p:spPr>
      </p:pic>
      <p:pic>
        <p:nvPicPr>
          <p:cNvPr id="7" name="Picture 6" descr="division.bmp"/>
          <p:cNvPicPr>
            <a:picLocks noChangeAspect="1"/>
          </p:cNvPicPr>
          <p:nvPr/>
        </p:nvPicPr>
        <p:blipFill>
          <a:blip r:embed="rId3" cstate="print"/>
          <a:srcRect l="30695" t="30118" r="21343" b="32235"/>
          <a:stretch>
            <a:fillRect/>
          </a:stretch>
        </p:blipFill>
        <p:spPr>
          <a:xfrm>
            <a:off x="2514600" y="1189616"/>
            <a:ext cx="685800" cy="868628"/>
          </a:xfrm>
          <a:prstGeom prst="rect">
            <a:avLst/>
          </a:prstGeom>
        </p:spPr>
      </p:pic>
      <p:pic>
        <p:nvPicPr>
          <p:cNvPr id="9" name="Picture 8" descr="1059448-xs.bmp"/>
          <p:cNvPicPr>
            <a:picLocks noChangeAspect="1"/>
          </p:cNvPicPr>
          <p:nvPr/>
        </p:nvPicPr>
        <p:blipFill>
          <a:blip r:embed="rId5"/>
          <a:srcRect l="27059" t="26437" r="49412" b="49425"/>
          <a:stretch>
            <a:fillRect/>
          </a:stretch>
        </p:blipFill>
        <p:spPr>
          <a:xfrm>
            <a:off x="5715000" y="912449"/>
            <a:ext cx="685800" cy="1194362"/>
          </a:xfrm>
          <a:prstGeom prst="rect">
            <a:avLst/>
          </a:prstGeom>
        </p:spPr>
      </p:pic>
      <p:pic>
        <p:nvPicPr>
          <p:cNvPr id="10" name="Picture 9" descr="apple3.bmp"/>
          <p:cNvPicPr>
            <a:picLocks noChangeAspect="1"/>
          </p:cNvPicPr>
          <p:nvPr/>
        </p:nvPicPr>
        <p:blipFill>
          <a:blip r:embed="rId6" cstate="print"/>
          <a:srcRect r="3226" b="3333"/>
          <a:stretch>
            <a:fillRect/>
          </a:stretch>
        </p:blipFill>
        <p:spPr>
          <a:xfrm>
            <a:off x="7086600" y="293357"/>
            <a:ext cx="1828800" cy="2280146"/>
          </a:xfrm>
          <a:prstGeom prst="rect">
            <a:avLst/>
          </a:prstGeom>
        </p:spPr>
      </p:pic>
      <p:pic>
        <p:nvPicPr>
          <p:cNvPr id="11" name="Picture 10" descr="1059448-xs.bmp"/>
          <p:cNvPicPr>
            <a:picLocks noChangeAspect="1"/>
          </p:cNvPicPr>
          <p:nvPr/>
        </p:nvPicPr>
        <p:blipFill>
          <a:blip r:embed="rId5"/>
          <a:srcRect l="27059" t="26437" r="49412" b="49425"/>
          <a:stretch>
            <a:fillRect/>
          </a:stretch>
        </p:blipFill>
        <p:spPr>
          <a:xfrm>
            <a:off x="5715000" y="4041267"/>
            <a:ext cx="685800" cy="1614806"/>
          </a:xfrm>
          <a:prstGeom prst="rect">
            <a:avLst/>
          </a:prstGeom>
        </p:spPr>
      </p:pic>
      <p:pic>
        <p:nvPicPr>
          <p:cNvPr id="12" name="Picture 11" descr="one.bmp"/>
          <p:cNvPicPr>
            <a:picLocks noChangeAspect="1"/>
          </p:cNvPicPr>
          <p:nvPr/>
        </p:nvPicPr>
        <p:blipFill>
          <a:blip r:embed="rId7"/>
          <a:srcRect l="64397" r="5882" b="62667"/>
          <a:stretch>
            <a:fillRect/>
          </a:stretch>
        </p:blipFill>
        <p:spPr>
          <a:xfrm>
            <a:off x="7620000" y="3677065"/>
            <a:ext cx="914400" cy="2495610"/>
          </a:xfrm>
          <a:prstGeom prst="rect">
            <a:avLst/>
          </a:prstGeom>
        </p:spPr>
      </p:pic>
      <p:pic>
        <p:nvPicPr>
          <p:cNvPr id="13" name="Picture 12" descr="apple3.bmp"/>
          <p:cNvPicPr>
            <a:picLocks noChangeAspect="1"/>
          </p:cNvPicPr>
          <p:nvPr/>
        </p:nvPicPr>
        <p:blipFill>
          <a:blip r:embed="rId6" cstate="print"/>
          <a:srcRect r="3226" b="3333"/>
          <a:stretch>
            <a:fillRect/>
          </a:stretch>
        </p:blipFill>
        <p:spPr>
          <a:xfrm>
            <a:off x="3491880" y="293357"/>
            <a:ext cx="1828800" cy="2280146"/>
          </a:xfrm>
          <a:prstGeom prst="rect">
            <a:avLst/>
          </a:prstGeom>
        </p:spPr>
      </p:pic>
      <p:sp>
        <p:nvSpPr>
          <p:cNvPr id="15" name="Frame 14"/>
          <p:cNvSpPr/>
          <p:nvPr/>
        </p:nvSpPr>
        <p:spPr>
          <a:xfrm>
            <a:off x="0" y="-474824"/>
            <a:ext cx="9144000" cy="7332436"/>
          </a:xfrm>
          <a:prstGeom prst="frame">
            <a:avLst>
              <a:gd name="adj1" fmla="val 3542"/>
            </a:avLst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106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590800"/>
            <a:ext cx="7620000" cy="352711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আজকের পাঠ থেকে শিক্ষার্থীরা-</a:t>
            </a:r>
            <a:endParaRPr lang="en-US" sz="3600" b="1" dirty="0" smtClean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bn-BD" sz="3600" dirty="0" smtClean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বীজগণিতীয় ভগ্নাংশের সংজ্ঞা বলতে পারবে।</a:t>
            </a:r>
          </a:p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bn-BD" sz="3600" smtClean="0">
                <a:latin typeface="NikoshBAN" pitchFamily="2" charset="0"/>
                <a:cs typeface="NikoshBAN" pitchFamily="2" charset="0"/>
              </a:rPr>
              <a:t>বীজগণিতীয়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ভগ্নাংশের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যোগ, বিয়োগ, সরলীকরণ </a:t>
            </a:r>
          </a:p>
          <a:p>
            <a:pPr>
              <a:lnSpc>
                <a:spcPct val="130000"/>
              </a:lnSpc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	করতে পারবে।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30000"/>
              </a:lnSpc>
            </a:pPr>
            <a:endParaRPr lang="bn-BD" sz="3600" dirty="0" smtClean="0"/>
          </a:p>
        </p:txBody>
      </p:sp>
      <p:sp>
        <p:nvSpPr>
          <p:cNvPr id="3" name="Rounded Rectangle 2"/>
          <p:cNvSpPr/>
          <p:nvPr/>
        </p:nvSpPr>
        <p:spPr>
          <a:xfrm>
            <a:off x="1752600" y="1106510"/>
            <a:ext cx="4876800" cy="990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 ফল</a:t>
            </a:r>
          </a:p>
        </p:txBody>
      </p:sp>
      <p:sp>
        <p:nvSpPr>
          <p:cNvPr id="5" name="Frame 4"/>
          <p:cNvSpPr/>
          <p:nvPr/>
        </p:nvSpPr>
        <p:spPr>
          <a:xfrm>
            <a:off x="0" y="-444385"/>
            <a:ext cx="9144000" cy="7332436"/>
          </a:xfrm>
          <a:prstGeom prst="frame">
            <a:avLst>
              <a:gd name="adj1" fmla="val 3542"/>
            </a:avLst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969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Object 39"/>
          <p:cNvGraphicFramePr>
            <a:graphicFrameLocks noChangeAspect="1"/>
          </p:cNvGraphicFramePr>
          <p:nvPr/>
        </p:nvGraphicFramePr>
        <p:xfrm>
          <a:off x="6781800" y="2133600"/>
          <a:ext cx="2057400" cy="1219200"/>
        </p:xfrm>
        <a:graphic>
          <a:graphicData uri="http://schemas.openxmlformats.org/presentationml/2006/ole">
            <p:oleObj spid="_x0000_s3430" name="Equation" r:id="rId3" imgW="406048" imgH="393359" progId="Equation.3">
              <p:embed/>
            </p:oleObj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57068751"/>
              </p:ext>
            </p:extLst>
          </p:nvPr>
        </p:nvGraphicFramePr>
        <p:xfrm>
          <a:off x="381000" y="5029200"/>
          <a:ext cx="1988820" cy="838200"/>
        </p:xfrm>
        <a:graphic>
          <a:graphicData uri="http://schemas.openxmlformats.org/presentationml/2006/ole">
            <p:oleObj spid="_x0000_s3431" name="Equation" r:id="rId4" imgW="406048" imgH="393359" progId="Equation.3">
              <p:embed/>
            </p:oleObj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49964113"/>
              </p:ext>
            </p:extLst>
          </p:nvPr>
        </p:nvGraphicFramePr>
        <p:xfrm>
          <a:off x="6597739" y="4715814"/>
          <a:ext cx="1953101" cy="1066800"/>
        </p:xfrm>
        <a:graphic>
          <a:graphicData uri="http://schemas.openxmlformats.org/presentationml/2006/ole">
            <p:oleObj spid="_x0000_s3432" name="Equation" r:id="rId5" imgW="393529" imgH="393529" progId="Equation.3">
              <p:embed/>
            </p:oleObj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62328343"/>
              </p:ext>
            </p:extLst>
          </p:nvPr>
        </p:nvGraphicFramePr>
        <p:xfrm>
          <a:off x="304800" y="2476500"/>
          <a:ext cx="1752601" cy="876300"/>
        </p:xfrm>
        <a:graphic>
          <a:graphicData uri="http://schemas.openxmlformats.org/presentationml/2006/ole">
            <p:oleObj spid="_x0000_s3433" name="Equation" r:id="rId6" imgW="329914" imgH="177646" progId="Equation.3">
              <p:embed/>
            </p:oleObj>
          </a:graphicData>
        </a:graphic>
      </p:graphicFrame>
      <p:pic>
        <p:nvPicPr>
          <p:cNvPr id="56" name="Picture 55" descr="Image1710.jpg"/>
          <p:cNvPicPr>
            <a:picLocks noChangeAspect="1"/>
          </p:cNvPicPr>
          <p:nvPr/>
        </p:nvPicPr>
        <p:blipFill>
          <a:blip r:embed="rId7" cstate="print"/>
          <a:srcRect l="31482" t="51563" r="11420" b="8562"/>
          <a:stretch>
            <a:fillRect/>
          </a:stretch>
        </p:blipFill>
        <p:spPr>
          <a:xfrm rot="16200000">
            <a:off x="457200" y="-457200"/>
            <a:ext cx="2209800" cy="3124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4" name="Picture 63" descr="Image1711.jpg"/>
          <p:cNvPicPr>
            <a:picLocks noChangeAspect="1"/>
          </p:cNvPicPr>
          <p:nvPr/>
        </p:nvPicPr>
        <p:blipFill>
          <a:blip r:embed="rId8" cstate="print"/>
          <a:srcRect l="31250" t="26923" r="21875" b="26923"/>
          <a:stretch>
            <a:fillRect/>
          </a:stretch>
        </p:blipFill>
        <p:spPr>
          <a:xfrm rot="16200000">
            <a:off x="6705600" y="-304800"/>
            <a:ext cx="2057400" cy="2667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6" name="Oval 25"/>
          <p:cNvSpPr/>
          <p:nvPr/>
        </p:nvSpPr>
        <p:spPr>
          <a:xfrm>
            <a:off x="3086100" y="4267200"/>
            <a:ext cx="2971800" cy="1676400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লব</a:t>
            </a:r>
          </a:p>
          <a:p>
            <a:pPr algn="ctr"/>
            <a:r>
              <a:rPr lang="bn-BD" sz="6000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হর</a:t>
            </a:r>
            <a:endParaRPr lang="en-US" sz="6000" b="1" dirty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4000500" y="5174646"/>
            <a:ext cx="1143000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2895600" y="1905000"/>
            <a:ext cx="3733800" cy="2057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বীজগণিতীয় </a:t>
            </a:r>
          </a:p>
          <a:p>
            <a:pPr algn="ctr"/>
            <a:r>
              <a:rPr lang="bn-BD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ভগ্নাংশ</a:t>
            </a:r>
            <a:endParaRPr lang="en-US" sz="6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Frame 13"/>
          <p:cNvSpPr/>
          <p:nvPr/>
        </p:nvSpPr>
        <p:spPr>
          <a:xfrm>
            <a:off x="0" y="-474824"/>
            <a:ext cx="9144000" cy="7332436"/>
          </a:xfrm>
          <a:prstGeom prst="frame">
            <a:avLst>
              <a:gd name="adj1" fmla="val 1786"/>
            </a:avLst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838200"/>
            <a:ext cx="7620000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বীজগণিতীয় </a:t>
            </a:r>
            <a:r>
              <a:rPr lang="en-US" sz="32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32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smtClean="0">
                <a:latin typeface="NikoshBAN" pitchFamily="2" charset="0"/>
                <a:cs typeface="NikoshBAN" pitchFamily="2" charset="0"/>
              </a:rPr>
              <a:t>যেমন-</a:t>
            </a:r>
            <a:endParaRPr lang="bn-BD" sz="3200" dirty="0" smtClean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304800" y="1905000"/>
                <a:ext cx="1905000" cy="1352614"/>
              </a:xfrm>
              <a:prstGeom prst="rect">
                <a:avLst/>
              </a:prstGeom>
              <a:ln w="38100"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n-BD" sz="4800" i="1" dirty="0" smtClean="0"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latin typeface="Cambria Math"/>
                              <a:cs typeface="NikoshBAN" pitchFamily="2" charset="0"/>
                            </a:rPr>
                            <m:t>𝑎</m:t>
                          </m:r>
                        </m:num>
                        <m:den>
                          <m:r>
                            <a:rPr lang="en-US" sz="4800" b="0" i="1" dirty="0" smtClean="0">
                              <a:latin typeface="Cambria Math"/>
                              <a:cs typeface="NikoshBAN" pitchFamily="2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bn-BD" sz="4800" dirty="0" smtClean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905000"/>
                <a:ext cx="1905000" cy="135261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/>
              <p:cNvSpPr txBox="1"/>
              <p:nvPr/>
            </p:nvSpPr>
            <p:spPr>
              <a:xfrm>
                <a:off x="2438400" y="1905000"/>
                <a:ext cx="1905000" cy="1490280"/>
              </a:xfrm>
              <a:prstGeom prst="rect">
                <a:avLst/>
              </a:prstGeom>
              <a:ln w="38100"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n-BD" sz="4800" i="1" dirty="0" smtClean="0"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latin typeface="Cambria Math"/>
                              <a:cs typeface="NikoshBAN" pitchFamily="2" charset="0"/>
                            </a:rPr>
                            <m:t>5</m:t>
                          </m:r>
                        </m:num>
                        <m:den>
                          <m:r>
                            <a:rPr lang="en-US" sz="4800" b="0" i="1" dirty="0" smtClean="0">
                              <a:latin typeface="Cambria Math"/>
                              <a:cs typeface="NikoshBAN" pitchFamily="2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bn-BD" sz="4800" dirty="0" smtClean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1905000"/>
                <a:ext cx="1905000" cy="149028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4572000" y="1905000"/>
                <a:ext cx="1905000" cy="1352614"/>
              </a:xfrm>
              <a:prstGeom prst="rect">
                <a:avLst/>
              </a:prstGeom>
              <a:ln w="38100"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n-BD" sz="4800" i="1" dirty="0" smtClean="0"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latin typeface="Cambria Math"/>
                              <a:cs typeface="NikoshBAN" pitchFamily="2" charset="0"/>
                            </a:rPr>
                            <m:t>𝑎</m:t>
                          </m:r>
                        </m:num>
                        <m:den>
                          <m:r>
                            <a:rPr lang="en-US" sz="4800" b="0" i="1" dirty="0" smtClean="0">
                              <a:latin typeface="Cambria Math"/>
                              <a:cs typeface="NikoshBAN" pitchFamily="2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bn-BD" sz="4800" dirty="0" smtClean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905000"/>
                <a:ext cx="1905000" cy="135261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6705600" y="1905000"/>
                <a:ext cx="1905000" cy="1492332"/>
              </a:xfrm>
              <a:prstGeom prst="rect">
                <a:avLst/>
              </a:prstGeom>
              <a:ln w="38100"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n-BD" sz="4800" i="1" dirty="0" smtClean="0"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latin typeface="Cambria Math"/>
                              <a:cs typeface="NikoshBAN" pitchFamily="2" charset="0"/>
                            </a:rPr>
                            <m:t>2</m:t>
                          </m:r>
                          <m:r>
                            <a:rPr lang="en-US" sz="4800" b="0" i="1" dirty="0" smtClean="0">
                              <a:latin typeface="Cambria Math"/>
                              <a:cs typeface="NikoshBAN" pitchFamily="2" charset="0"/>
                            </a:rPr>
                            <m:t>𝑎</m:t>
                          </m:r>
                        </m:num>
                        <m:den>
                          <m:r>
                            <a:rPr lang="en-US" sz="4800" b="0" i="1" dirty="0" smtClean="0">
                              <a:latin typeface="Cambria Math"/>
                              <a:cs typeface="NikoshBAN" pitchFamily="2" charset="0"/>
                            </a:rPr>
                            <m:t>𝑎</m:t>
                          </m:r>
                          <m:r>
                            <a:rPr lang="en-US" sz="4800" b="0" i="1" dirty="0" smtClean="0">
                              <a:latin typeface="Cambria Math"/>
                              <a:cs typeface="NikoshBAN" pitchFamily="2" charset="0"/>
                            </a:rPr>
                            <m:t>+</m:t>
                          </m:r>
                          <m:r>
                            <a:rPr lang="en-US" sz="4800" b="0" i="1" dirty="0" smtClean="0">
                              <a:latin typeface="Cambria Math"/>
                              <a:cs typeface="NikoshBAN" pitchFamily="2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bn-BD" sz="4800" dirty="0" smtClean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1905000"/>
                <a:ext cx="1905000" cy="1492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304800" y="3962400"/>
                <a:ext cx="1905000" cy="1352614"/>
              </a:xfrm>
              <a:prstGeom prst="rect">
                <a:avLst/>
              </a:prstGeom>
              <a:ln w="38100"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n-BD" sz="4800" i="1" dirty="0" smtClean="0"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latin typeface="Cambria Math"/>
                              <a:cs typeface="NikoshBAN" pitchFamily="2" charset="0"/>
                            </a:rPr>
                            <m:t>𝑎</m:t>
                          </m:r>
                        </m:num>
                        <m:den>
                          <m:r>
                            <a:rPr lang="en-US" sz="4800" b="0" i="1" dirty="0" smtClean="0">
                              <a:latin typeface="Cambria Math"/>
                              <a:cs typeface="NikoshBAN" pitchFamily="2" charset="0"/>
                            </a:rPr>
                            <m:t>5</m:t>
                          </m:r>
                          <m:r>
                            <a:rPr lang="en-US" sz="4800" b="0" i="1" dirty="0" smtClean="0">
                              <a:latin typeface="Cambria Math"/>
                              <a:cs typeface="NikoshBAN" pitchFamily="2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bn-BD" sz="4800" dirty="0" smtClean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962400"/>
                <a:ext cx="1905000" cy="135261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/>
              <p:cNvSpPr txBox="1"/>
              <p:nvPr/>
            </p:nvSpPr>
            <p:spPr>
              <a:xfrm>
                <a:off x="2438400" y="3962400"/>
                <a:ext cx="1905000" cy="1357423"/>
              </a:xfrm>
              <a:prstGeom prst="rect">
                <a:avLst/>
              </a:prstGeom>
              <a:ln w="38100"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n-BD" sz="4800" i="1" dirty="0" smtClean="0"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latin typeface="Cambria Math"/>
                              <a:cs typeface="NikoshBAN" pitchFamily="2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800" b="0" i="1" dirty="0" smtClean="0">
                              <a:latin typeface="Cambria Math"/>
                              <a:cs typeface="NikoshBAN" pitchFamily="2" charset="0"/>
                            </a:rPr>
                            <m:t>𝑥</m:t>
                          </m:r>
                          <m:r>
                            <a:rPr lang="en-US" sz="4800" b="0" i="1" dirty="0" smtClean="0">
                              <a:latin typeface="Cambria Math"/>
                              <a:cs typeface="NikoshBAN" pitchFamily="2" charset="0"/>
                            </a:rPr>
                            <m:t>+</m:t>
                          </m:r>
                          <m:r>
                            <a:rPr lang="en-US" sz="4800" b="0" i="1" dirty="0" smtClean="0">
                              <a:latin typeface="Cambria Math"/>
                              <a:cs typeface="NikoshBAN" pitchFamily="2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bn-BD" sz="4800" dirty="0" smtClean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3962400"/>
                <a:ext cx="1905000" cy="135742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Box 8"/>
              <p:cNvSpPr txBox="1"/>
              <p:nvPr/>
            </p:nvSpPr>
            <p:spPr>
              <a:xfrm>
                <a:off x="4572000" y="3962400"/>
                <a:ext cx="1905000" cy="1480021"/>
              </a:xfrm>
              <a:prstGeom prst="rect">
                <a:avLst/>
              </a:prstGeom>
              <a:ln w="38100"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n-BD" sz="4800" i="1" dirty="0" smtClean="0"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latin typeface="Cambria Math"/>
                              <a:cs typeface="NikoshBAN" pitchFamily="2" charset="0"/>
                            </a:rPr>
                            <m:t>2</m:t>
                          </m:r>
                          <m:r>
                            <a:rPr lang="en-US" sz="4800" b="0" i="1" dirty="0" smtClean="0">
                              <a:latin typeface="Cambria Math"/>
                              <a:cs typeface="NikoshBAN" pitchFamily="2" charset="0"/>
                            </a:rPr>
                            <m:t>𝑥</m:t>
                          </m:r>
                          <m:r>
                            <a:rPr lang="en-US" sz="4800" b="0" i="1" dirty="0" smtClean="0">
                              <a:latin typeface="Cambria Math"/>
                              <a:cs typeface="NikoshBAN" pitchFamily="2" charset="0"/>
                            </a:rPr>
                            <m:t>+</m:t>
                          </m:r>
                          <m:r>
                            <a:rPr lang="en-US" sz="4800" b="0" i="1" dirty="0" smtClean="0">
                              <a:latin typeface="Cambria Math"/>
                              <a:cs typeface="NikoshBAN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b="0" i="1" dirty="0" smtClean="0">
                              <a:latin typeface="Cambria Math"/>
                              <a:cs typeface="NikoshBAN" pitchFamily="2" charset="0"/>
                            </a:rPr>
                            <m:t>𝑥</m:t>
                          </m:r>
                          <m:r>
                            <a:rPr lang="en-US" sz="4800" b="0" i="1" dirty="0" smtClean="0">
                              <a:latin typeface="Cambria Math"/>
                              <a:cs typeface="NikoshBAN" pitchFamily="2" charset="0"/>
                            </a:rPr>
                            <m:t>−</m:t>
                          </m:r>
                          <m:r>
                            <a:rPr lang="en-US" sz="4800" b="0" i="1" dirty="0" smtClean="0">
                              <a:latin typeface="Cambria Math"/>
                              <a:cs typeface="NikoshBAN" pitchFamily="2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bn-BD" sz="4800" dirty="0" smtClean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962400"/>
                <a:ext cx="1905000" cy="148002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Box 9"/>
              <p:cNvSpPr txBox="1"/>
              <p:nvPr/>
            </p:nvSpPr>
            <p:spPr>
              <a:xfrm>
                <a:off x="6705600" y="3962400"/>
                <a:ext cx="1905000" cy="1537280"/>
              </a:xfrm>
              <a:prstGeom prst="rect">
                <a:avLst/>
              </a:prstGeom>
              <a:ln w="38100"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n-BD" sz="4800" i="1" dirty="0" smtClean="0"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en-US" sz="4800" b="0" i="1" dirty="0" smtClean="0">
                              <a:latin typeface="Cambria Math"/>
                              <a:cs typeface="NikoshBAN" pitchFamily="2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bn-BD" sz="4800" i="1" dirty="0" smtClean="0">
                                  <a:latin typeface="Cambria Math"/>
                                  <a:cs typeface="NikoshBAN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4800" b="0" i="1" dirty="0" smtClean="0">
                                  <a:latin typeface="Cambria Math"/>
                                  <a:cs typeface="NikoshBAN" pitchFamily="2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4800" b="0" i="1" dirty="0" smtClean="0">
                                  <a:latin typeface="Cambria Math"/>
                                  <a:cs typeface="NikoshBAN" pitchFamily="2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b="0" i="1" dirty="0" smtClean="0">
                              <a:latin typeface="Cambria Math"/>
                              <a:cs typeface="NikoshBAN" pitchFamily="2" charset="0"/>
                            </a:rPr>
                            <m:t>−</m:t>
                          </m:r>
                          <m:r>
                            <a:rPr lang="en-US" sz="4800" b="0" i="1" dirty="0" smtClean="0">
                              <a:latin typeface="Cambria Math"/>
                              <a:cs typeface="NikoshBAN" pitchFamily="2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bn-BD" sz="4800" dirty="0" smtClean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3962400"/>
                <a:ext cx="1905000" cy="153728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ame 11"/>
          <p:cNvSpPr/>
          <p:nvPr/>
        </p:nvSpPr>
        <p:spPr>
          <a:xfrm>
            <a:off x="0" y="-444385"/>
            <a:ext cx="9144000" cy="7332436"/>
          </a:xfrm>
          <a:prstGeom prst="frame">
            <a:avLst>
              <a:gd name="adj1" fmla="val 3542"/>
            </a:avLst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808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71945" y="1524000"/>
            <a:ext cx="7620000" cy="304698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যদি কোনো ভগ্নাংশের শুধু লব বা শুধু হর বা লব ও হর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উভয়কে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বীজগণিতীয় প্রতীক বা রাশি দ্বারা প্রকাশ করা হয়, তবে তা হবে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বীজগণিতীয়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ভগ্নাংশ।</a:t>
            </a:r>
            <a:endParaRPr lang="bn-BD" sz="4800" dirty="0" smtClean="0"/>
          </a:p>
        </p:txBody>
      </p:sp>
      <p:sp>
        <p:nvSpPr>
          <p:cNvPr id="4" name="Frame 3"/>
          <p:cNvSpPr/>
          <p:nvPr/>
        </p:nvSpPr>
        <p:spPr>
          <a:xfrm>
            <a:off x="0" y="-474824"/>
            <a:ext cx="9144000" cy="7332436"/>
          </a:xfrm>
          <a:prstGeom prst="frame">
            <a:avLst>
              <a:gd name="adj1" fmla="val 3542"/>
            </a:avLst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957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2073</TotalTime>
  <Words>148</Words>
  <Application>Microsoft Office PowerPoint</Application>
  <PresentationFormat>On-screen Show (4:3)</PresentationFormat>
  <Paragraphs>50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Flow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ASISH</cp:lastModifiedBy>
  <cp:revision>797</cp:revision>
  <dcterms:created xsi:type="dcterms:W3CDTF">2006-08-16T00:00:00Z</dcterms:created>
  <dcterms:modified xsi:type="dcterms:W3CDTF">2019-10-15T16:37:42Z</dcterms:modified>
</cp:coreProperties>
</file>