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60" r:id="rId5"/>
    <p:sldId id="269" r:id="rId6"/>
    <p:sldId id="264" r:id="rId7"/>
    <p:sldId id="262" r:id="rId8"/>
    <p:sldId id="263" r:id="rId9"/>
    <p:sldId id="265" r:id="rId10"/>
    <p:sldId id="267" r:id="rId11"/>
    <p:sldId id="270" r:id="rId12"/>
    <p:sldId id="273" r:id="rId13"/>
    <p:sldId id="271" r:id="rId14"/>
    <p:sldId id="272" r:id="rId15"/>
    <p:sldId id="275" r:id="rId16"/>
    <p:sldId id="274" r:id="rId17"/>
    <p:sldId id="276" r:id="rId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9537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>
      <p:cViewPr varScale="1">
        <p:scale>
          <a:sx n="92" d="100"/>
          <a:sy n="92" d="100"/>
        </p:scale>
        <p:origin x="-21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15/10/2019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ic 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571500"/>
            <a:ext cx="7848600" cy="41719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 rot="2186116">
            <a:off x="3925231" y="1467447"/>
            <a:ext cx="5105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 smtClean="0">
                <a:solidFill>
                  <a:srgbClr val="FFFF00"/>
                </a:solidFill>
                <a:latin typeface="Kalpurush" pitchFamily="2" charset="0"/>
                <a:cs typeface="Kalpurush" pitchFamily="2" charset="0"/>
              </a:rPr>
              <a:t>স্বাগতম </a:t>
            </a:r>
            <a:endParaRPr lang="en-US" sz="11500" b="1" dirty="0">
              <a:solidFill>
                <a:srgbClr val="FFFF00"/>
              </a:solidFill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295400" y="571500"/>
            <a:ext cx="7010400" cy="28003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solidFill>
                  <a:srgbClr val="953735"/>
                </a:solidFill>
                <a:latin typeface="Kalpurush" pitchFamily="2" charset="0"/>
                <a:cs typeface="Kalpurush" pitchFamily="2" charset="0"/>
              </a:rPr>
              <a:t>আদর্শ পাঠ </a:t>
            </a:r>
            <a:endParaRPr lang="en-US" sz="9600" dirty="0">
              <a:solidFill>
                <a:srgbClr val="953735"/>
              </a:solidFill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714500"/>
            <a:ext cx="7848600" cy="198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maxresdefault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9800" y="342900"/>
            <a:ext cx="3124200" cy="13144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download (4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3771901"/>
            <a:ext cx="3657600" cy="122158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5" y="1357312"/>
            <a:ext cx="8848725" cy="212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 descr="download_(2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4675" y="22514"/>
            <a:ext cx="2733675" cy="1250156"/>
          </a:xfrm>
          <a:prstGeom prst="rect">
            <a:avLst/>
          </a:prstGeom>
        </p:spPr>
      </p:pic>
      <p:pic>
        <p:nvPicPr>
          <p:cNvPr id="7" name="Picture 6" descr="maxresdefault (2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8074" y="3486150"/>
            <a:ext cx="4572000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609600" y="400050"/>
            <a:ext cx="7620000" cy="1371600"/>
          </a:xfrm>
          <a:prstGeom prst="wav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rgbClr val="FFFF00"/>
                </a:solidFill>
                <a:latin typeface="Kalpurush" pitchFamily="2" charset="0"/>
                <a:cs typeface="Kalpurush" pitchFamily="2" charset="0"/>
              </a:rPr>
              <a:t>শিক্ষার্থীর একক পাঠ </a:t>
            </a:r>
            <a:endParaRPr lang="en-US" sz="6000" b="1" dirty="0">
              <a:solidFill>
                <a:srgbClr val="FFFF00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2571750"/>
            <a:ext cx="746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953735"/>
                </a:solidFill>
                <a:latin typeface="Kalpurush" pitchFamily="2" charset="0"/>
                <a:cs typeface="Kalpurush" pitchFamily="2" charset="0"/>
              </a:rPr>
              <a:t>শিক্ষার্থীরা শুদ্ধ ও স্পষ্ট  উচ্চারণে পরতে পারছে কি না যাচাই করব। </a:t>
            </a:r>
            <a:endParaRPr lang="en-US" sz="4800" b="1" dirty="0">
              <a:solidFill>
                <a:srgbClr val="953735"/>
              </a:solidFill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600200" y="361950"/>
            <a:ext cx="6400800" cy="1143000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0070C0"/>
                </a:solidFill>
                <a:latin typeface="Kalpurush" pitchFamily="2" charset="0"/>
                <a:cs typeface="Kalpurush" pitchFamily="2" charset="0"/>
              </a:rPr>
              <a:t>নতুন শব্দের অর্থ </a:t>
            </a:r>
            <a:endParaRPr lang="en-US" sz="5400" dirty="0">
              <a:solidFill>
                <a:srgbClr val="0070C0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2057400"/>
            <a:ext cx="1981200" cy="5715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মাদরাসা </a:t>
            </a:r>
            <a:endParaRPr lang="en-US" sz="3600" dirty="0">
              <a:solidFill>
                <a:srgbClr val="7030A0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3086100"/>
            <a:ext cx="1981200" cy="5715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ঝোঁক</a:t>
            </a:r>
            <a:r>
              <a:rPr lang="bn-BD" sz="36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endParaRPr lang="en-US" sz="3600" dirty="0">
              <a:solidFill>
                <a:srgbClr val="002060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4114800"/>
            <a:ext cx="1981200" cy="5143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2">
                    <a:lumMod val="75000"/>
                  </a:schemeClr>
                </a:solidFill>
                <a:latin typeface="Kalpurush" pitchFamily="2" charset="0"/>
                <a:cs typeface="Kalpurush" pitchFamily="2" charset="0"/>
              </a:rPr>
              <a:t>কারখানা</a:t>
            </a:r>
            <a:r>
              <a:rPr lang="bn-BD" sz="3600" dirty="0" smtClean="0">
                <a:latin typeface="Kalpurush" pitchFamily="2" charset="0"/>
                <a:cs typeface="Kalpurush" pitchFamily="2" charset="0"/>
              </a:rPr>
              <a:t> </a:t>
            </a:r>
            <a:endParaRPr lang="en-US" sz="36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67400" y="2000250"/>
            <a:ext cx="2971800" cy="5715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C00000"/>
                </a:solidFill>
                <a:latin typeface="Kalpurush" pitchFamily="2" charset="0"/>
                <a:cs typeface="Kalpurush" pitchFamily="2" charset="0"/>
              </a:rPr>
              <a:t>ইসলামি </a:t>
            </a:r>
            <a:r>
              <a:rPr lang="bn-BD" sz="2800" dirty="0" smtClean="0">
                <a:solidFill>
                  <a:srgbClr val="C00000"/>
                </a:solidFill>
                <a:latin typeface="Kalpurush" pitchFamily="2" charset="0"/>
                <a:cs typeface="Kalpurush" pitchFamily="2" charset="0"/>
              </a:rPr>
              <a:t>শিক্ষা</a:t>
            </a:r>
            <a:r>
              <a:rPr lang="en-US" sz="2800" dirty="0" smtClean="0">
                <a:solidFill>
                  <a:srgbClr val="C0000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bn-BD" sz="2800" dirty="0" smtClean="0">
                <a:solidFill>
                  <a:srgbClr val="C00000"/>
                </a:solidFill>
                <a:latin typeface="Kalpurush" pitchFamily="2" charset="0"/>
                <a:cs typeface="Kalpurush" pitchFamily="2" charset="0"/>
              </a:rPr>
              <a:t>কেন্দ্র </a:t>
            </a:r>
            <a:endParaRPr lang="en-US" sz="2800" dirty="0">
              <a:solidFill>
                <a:srgbClr val="C00000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67400" y="3086100"/>
            <a:ext cx="2971800" cy="5143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2">
                    <a:lumMod val="75000"/>
                  </a:schemeClr>
                </a:solidFill>
                <a:latin typeface="Kalpurush" pitchFamily="2" charset="0"/>
                <a:cs typeface="Kalpurush" pitchFamily="2" charset="0"/>
              </a:rPr>
              <a:t>ইচ্ছা 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67400" y="4114800"/>
            <a:ext cx="2971800" cy="51435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যেখানে দ্রব্যসামগ্রী তৈরি হয়।</a:t>
            </a:r>
            <a:endParaRPr lang="en-US" sz="2000" dirty="0">
              <a:solidFill>
                <a:srgbClr val="FF0000"/>
              </a:solidFill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10" name="Picture 9" descr="download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2325" y="1885951"/>
            <a:ext cx="2200275" cy="8393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maxresdefault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2800" y="2971800"/>
            <a:ext cx="2133600" cy="857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 descr="photo-148273759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2800" y="3943350"/>
            <a:ext cx="2133600" cy="857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838200" y="57150"/>
            <a:ext cx="7010400" cy="1428750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যুক্তবর্ণ ভেঙে লিখি </a:t>
            </a:r>
            <a:endParaRPr lang="en-US" sz="5400" b="1" dirty="0">
              <a:solidFill>
                <a:srgbClr val="7030A0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1695450"/>
            <a:ext cx="1905000" cy="514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Kalpurush" pitchFamily="2" charset="0"/>
                <a:cs typeface="Kalpurush" pitchFamily="2" charset="0"/>
              </a:rPr>
              <a:t>সৃষ্টি</a:t>
            </a:r>
            <a:endParaRPr lang="en-US" sz="2800" dirty="0">
              <a:solidFill>
                <a:schemeClr val="accent2">
                  <a:lumMod val="20000"/>
                  <a:lumOff val="80000"/>
                </a:schemeClr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2438400"/>
            <a:ext cx="1905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Kalpurush" pitchFamily="2" charset="0"/>
                <a:cs typeface="Kalpurush" pitchFamily="2" charset="0"/>
              </a:rPr>
              <a:t>ইচ্ছা</a:t>
            </a:r>
            <a:endParaRPr lang="en-US" sz="2800" dirty="0">
              <a:solidFill>
                <a:schemeClr val="accent2">
                  <a:lumMod val="20000"/>
                  <a:lumOff val="80000"/>
                </a:schemeClr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3124200"/>
            <a:ext cx="1905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Kalpurush" pitchFamily="2" charset="0"/>
                <a:cs typeface="Kalpurush" pitchFamily="2" charset="0"/>
              </a:rPr>
              <a:t>যুক্ত </a:t>
            </a:r>
            <a:endParaRPr lang="en-US" sz="2800" dirty="0">
              <a:solidFill>
                <a:schemeClr val="accent2">
                  <a:lumMod val="20000"/>
                  <a:lumOff val="80000"/>
                </a:schemeClr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3867150"/>
            <a:ext cx="1905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Kalpurush" pitchFamily="2" charset="0"/>
                <a:cs typeface="Kalpurush" pitchFamily="2" charset="0"/>
              </a:rPr>
              <a:t>ব্যস্ত</a:t>
            </a:r>
            <a:endParaRPr lang="en-US" sz="3200" dirty="0">
              <a:solidFill>
                <a:schemeClr val="accent2">
                  <a:lumMod val="20000"/>
                  <a:lumOff val="80000"/>
                </a:schemeClr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62400" y="1695450"/>
            <a:ext cx="1371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FFFF00"/>
                </a:solidFill>
                <a:latin typeface="Kalpurush" pitchFamily="2" charset="0"/>
                <a:cs typeface="Kalpurush" pitchFamily="2" charset="0"/>
              </a:rPr>
              <a:t> ষ্ট</a:t>
            </a:r>
            <a:endParaRPr lang="en-US" sz="2800" dirty="0">
              <a:solidFill>
                <a:srgbClr val="FFFF00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62400" y="2438400"/>
            <a:ext cx="1371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FFFF00"/>
                </a:solidFill>
                <a:latin typeface="Kalpurush" pitchFamily="2" charset="0"/>
                <a:cs typeface="Kalpurush" pitchFamily="2" charset="0"/>
              </a:rPr>
              <a:t>চ্ছ </a:t>
            </a:r>
            <a:endParaRPr lang="en-US" sz="2800" dirty="0">
              <a:solidFill>
                <a:srgbClr val="FFFF00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62400" y="3181350"/>
            <a:ext cx="1371600" cy="400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FFFF00"/>
                </a:solidFill>
                <a:latin typeface="Kalpurush" pitchFamily="2" charset="0"/>
                <a:cs typeface="Kalpurush" pitchFamily="2" charset="0"/>
              </a:rPr>
              <a:t>ক্ত</a:t>
            </a:r>
            <a:endParaRPr lang="en-US" sz="2800" dirty="0">
              <a:solidFill>
                <a:srgbClr val="FFFF00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62400" y="3867150"/>
            <a:ext cx="1371600" cy="400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FFFF00"/>
                </a:solidFill>
                <a:latin typeface="Kalpurush" pitchFamily="2" charset="0"/>
                <a:cs typeface="Kalpurush" pitchFamily="2" charset="0"/>
              </a:rPr>
              <a:t> স্ত</a:t>
            </a:r>
            <a:endParaRPr lang="en-US" sz="2800" dirty="0">
              <a:solidFill>
                <a:srgbClr val="FFFF00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19800" y="1695450"/>
            <a:ext cx="1905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C00000"/>
                </a:solidFill>
                <a:latin typeface="Kalpurush" pitchFamily="2" charset="0"/>
                <a:cs typeface="Kalpurush" pitchFamily="2" charset="0"/>
              </a:rPr>
              <a:t> ষ+ট </a:t>
            </a:r>
            <a:endParaRPr lang="en-US" sz="2800" dirty="0">
              <a:solidFill>
                <a:srgbClr val="C00000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19800" y="2438400"/>
            <a:ext cx="1905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C00000"/>
                </a:solidFill>
                <a:latin typeface="Kalpurush" pitchFamily="2" charset="0"/>
                <a:cs typeface="Kalpurush" pitchFamily="2" charset="0"/>
              </a:rPr>
              <a:t>চ+ছ</a:t>
            </a:r>
            <a:endParaRPr lang="en-US" sz="3200" dirty="0">
              <a:solidFill>
                <a:srgbClr val="C00000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19800" y="3124200"/>
            <a:ext cx="1905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C00000"/>
                </a:solidFill>
                <a:latin typeface="Kalpurush" pitchFamily="2" charset="0"/>
                <a:cs typeface="Kalpurush" pitchFamily="2" charset="0"/>
              </a:rPr>
              <a:t> ক+ত</a:t>
            </a:r>
            <a:endParaRPr lang="en-US" sz="2800" dirty="0">
              <a:solidFill>
                <a:srgbClr val="C00000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19800" y="3867150"/>
            <a:ext cx="1905000" cy="400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C00000"/>
                </a:solidFill>
                <a:latin typeface="Kalpurush" pitchFamily="2" charset="0"/>
                <a:cs typeface="Kalpurush" pitchFamily="2" charset="0"/>
              </a:rPr>
              <a:t>স+ত </a:t>
            </a:r>
            <a:endParaRPr lang="en-US" sz="2800" dirty="0">
              <a:solidFill>
                <a:srgbClr val="C00000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2819400" y="1866900"/>
            <a:ext cx="685800" cy="17145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chemeClr val="accent2">
                  <a:lumMod val="20000"/>
                  <a:lumOff val="80000"/>
                </a:schemeClr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2819400" y="2609850"/>
            <a:ext cx="685800" cy="17145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chemeClr val="accent2">
                  <a:lumMod val="20000"/>
                  <a:lumOff val="80000"/>
                </a:schemeClr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8" name="Right Arrow 17"/>
          <p:cNvSpPr/>
          <p:nvPr/>
        </p:nvSpPr>
        <p:spPr>
          <a:xfrm flipV="1">
            <a:off x="2819400" y="3295648"/>
            <a:ext cx="685800" cy="17145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chemeClr val="accent2">
                  <a:lumMod val="20000"/>
                  <a:lumOff val="80000"/>
                </a:schemeClr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2819400" y="3989243"/>
            <a:ext cx="685800" cy="15586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chemeClr val="accent2">
                  <a:lumMod val="20000"/>
                  <a:lumOff val="80000"/>
                </a:schemeClr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5334000" y="1866900"/>
            <a:ext cx="457200" cy="17145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chemeClr val="accent2">
                  <a:lumMod val="20000"/>
                  <a:lumOff val="80000"/>
                </a:schemeClr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5334000" y="2609850"/>
            <a:ext cx="457200" cy="17145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chemeClr val="accent2">
                  <a:lumMod val="20000"/>
                  <a:lumOff val="80000"/>
                </a:schemeClr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5334000" y="3295650"/>
            <a:ext cx="457200" cy="17145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chemeClr val="accent2">
                  <a:lumMod val="20000"/>
                  <a:lumOff val="80000"/>
                </a:schemeClr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5334000" y="3981450"/>
            <a:ext cx="457200" cy="17145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chemeClr val="accent2">
                  <a:lumMod val="20000"/>
                  <a:lumOff val="80000"/>
                </a:schemeClr>
              </a:solidFill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438400" y="209550"/>
            <a:ext cx="4800600" cy="6858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FF00FF"/>
                </a:solidFill>
                <a:latin typeface="Kalpurush" pitchFamily="2" charset="0"/>
                <a:cs typeface="Kalpurush" pitchFamily="2" charset="0"/>
              </a:rPr>
              <a:t>দলগত কাজ </a:t>
            </a:r>
            <a:endParaRPr lang="en-US" sz="5400" dirty="0">
              <a:solidFill>
                <a:srgbClr val="FF00FF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52400" y="1371600"/>
            <a:ext cx="2438400" cy="6858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accent6">
                    <a:lumMod val="75000"/>
                  </a:schemeClr>
                </a:solidFill>
                <a:latin typeface="Kalpurush" pitchFamily="2" charset="0"/>
                <a:cs typeface="Kalpurush" pitchFamily="2" charset="0"/>
              </a:rPr>
              <a:t>গোলাপ </a:t>
            </a:r>
            <a:endParaRPr lang="en-US" sz="4400" dirty="0">
              <a:solidFill>
                <a:schemeClr val="accent6">
                  <a:lumMod val="75000"/>
                </a:schemeClr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28600" y="3257550"/>
            <a:ext cx="2362200" cy="62865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C00000"/>
                </a:solidFill>
                <a:latin typeface="Kalpurush" pitchFamily="2" charset="0"/>
                <a:cs typeface="Kalpurush" pitchFamily="2" charset="0"/>
              </a:rPr>
              <a:t>জবা </a:t>
            </a:r>
            <a:endParaRPr lang="en-US" sz="4800" dirty="0">
              <a:solidFill>
                <a:srgbClr val="C00000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1800" y="165735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প্রশ্নগুলোর উত্তর লিখঃ</a:t>
            </a:r>
            <a:endParaRPr lang="en-US" sz="2800" b="1" dirty="0">
              <a:solidFill>
                <a:srgbClr val="FF0000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2171700"/>
            <a:ext cx="609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solidFill>
                  <a:srgbClr val="0070C0"/>
                </a:solidFill>
                <a:latin typeface="Kalpurush" pitchFamily="2" charset="0"/>
                <a:cs typeface="Kalpurush" pitchFamily="2" charset="0"/>
              </a:rPr>
              <a:t>* পড়ার খরচ যোগাতে কামরুল হাসান কোথায় কাজ করেছেন?</a:t>
            </a:r>
            <a:endParaRPr lang="en-US" sz="2000" b="1" dirty="0">
              <a:solidFill>
                <a:srgbClr val="0070C0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2628900"/>
            <a:ext cx="533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solidFill>
                  <a:srgbClr val="0070C0"/>
                </a:solidFill>
                <a:latin typeface="Kalpurush" pitchFamily="2" charset="0"/>
                <a:cs typeface="Kalpurush" pitchFamily="2" charset="0"/>
              </a:rPr>
              <a:t>* পটুয়া কাদের বলা হয়?</a:t>
            </a:r>
            <a:endParaRPr lang="en-US" sz="2000" b="1" dirty="0">
              <a:solidFill>
                <a:srgbClr val="0070C0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24600" y="2171700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উঃ পুতুলের কারখানায়</a:t>
            </a:r>
            <a:endParaRPr lang="en-US" sz="2000" b="1" dirty="0">
              <a:solidFill>
                <a:srgbClr val="7030A0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24600" y="257175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উঃ যে পট বা ছবি আকেঁ। </a:t>
            </a:r>
            <a:endParaRPr lang="en-US" sz="2000" b="1" dirty="0">
              <a:solidFill>
                <a:srgbClr val="7030A0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24200" y="348615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যুক্তবর্ণ গুলো ভেঙে লিখঃ </a:t>
            </a:r>
            <a:endParaRPr lang="en-US" sz="2400" b="1" dirty="0">
              <a:solidFill>
                <a:srgbClr val="FF0000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95600" y="40005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Kalpurush" pitchFamily="2" charset="0"/>
                <a:cs typeface="Kalpurush" pitchFamily="2" charset="0"/>
              </a:rPr>
              <a:t> চ্ছ</a:t>
            </a:r>
            <a:endParaRPr lang="en-US" sz="2400" b="1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71800" y="428625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Kalpurush" pitchFamily="2" charset="0"/>
                <a:cs typeface="Kalpurush" pitchFamily="2" charset="0"/>
              </a:rPr>
              <a:t>স্ত </a:t>
            </a:r>
            <a:endParaRPr lang="en-US" sz="2400" b="1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71800" y="462915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Kalpurush" pitchFamily="2" charset="0"/>
                <a:cs typeface="Kalpurush" pitchFamily="2" charset="0"/>
              </a:rPr>
              <a:t>ক্ত </a:t>
            </a:r>
            <a:endParaRPr lang="en-US" sz="2400" b="1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14800" y="394335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চ+ছ </a:t>
            </a:r>
            <a:endParaRPr lang="en-US" sz="2400" b="1" dirty="0">
              <a:solidFill>
                <a:srgbClr val="00B050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14800" y="428625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C00000"/>
                </a:solidFill>
                <a:latin typeface="Kalpurush" pitchFamily="2" charset="0"/>
                <a:cs typeface="Kalpurush" pitchFamily="2" charset="0"/>
              </a:rPr>
              <a:t>স+ত</a:t>
            </a:r>
            <a:endParaRPr lang="en-US" sz="2400" b="1" dirty="0">
              <a:solidFill>
                <a:srgbClr val="C00000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14800" y="462915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0070C0"/>
                </a:solidFill>
                <a:latin typeface="Kalpurush" pitchFamily="2" charset="0"/>
                <a:cs typeface="Kalpurush" pitchFamily="2" charset="0"/>
              </a:rPr>
              <a:t>ক+ত</a:t>
            </a:r>
            <a:r>
              <a:rPr lang="bn-BD" sz="2400" b="1" dirty="0" smtClean="0">
                <a:latin typeface="Kalpurush" pitchFamily="2" charset="0"/>
                <a:cs typeface="Kalpurush" pitchFamily="2" charset="0"/>
              </a:rPr>
              <a:t> </a:t>
            </a:r>
            <a:endParaRPr lang="en-US" sz="2400" b="1" dirty="0"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  <p:bldP spid="7" grpId="0"/>
      <p:bldP spid="8" grpId="0"/>
      <p:bldP spid="10" grpId="0"/>
      <p:bldP spid="11" grpId="0"/>
      <p:bldP spid="12" grpId="0"/>
      <p:bldP spid="13" grpId="0"/>
      <p:bldP spid="17" grpId="0"/>
      <p:bldP spid="18" grpId="0"/>
      <p:bldP spid="19" grpId="0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81200" y="457200"/>
            <a:ext cx="5486400" cy="131445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solidFill>
                  <a:schemeClr val="accent2">
                    <a:lumMod val="50000"/>
                  </a:schemeClr>
                </a:solidFill>
                <a:latin typeface="Kalpurush" pitchFamily="2" charset="0"/>
                <a:cs typeface="Kalpurush" pitchFamily="2" charset="0"/>
              </a:rPr>
              <a:t>মূল্যায়ন</a:t>
            </a:r>
            <a:r>
              <a:rPr lang="bn-BD" sz="8000" dirty="0" smtClean="0">
                <a:latin typeface="Kalpurush" pitchFamily="2" charset="0"/>
                <a:cs typeface="Kalpurush" pitchFamily="2" charset="0"/>
              </a:rPr>
              <a:t> </a:t>
            </a:r>
            <a:endParaRPr lang="en-US" sz="80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1609" y="226695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FF00FF"/>
                </a:solidFill>
                <a:latin typeface="Kalpurush" pitchFamily="2" charset="0"/>
                <a:cs typeface="Kalpurush" pitchFamily="2" charset="0"/>
              </a:rPr>
              <a:t>১</a:t>
            </a:r>
            <a:r>
              <a:rPr lang="en-US" sz="2400" b="1" dirty="0" smtClean="0">
                <a:solidFill>
                  <a:srgbClr val="FF00FF"/>
                </a:solidFill>
                <a:latin typeface="Kalpurush" pitchFamily="2" charset="0"/>
                <a:cs typeface="Kalpurush" pitchFamily="2" charset="0"/>
              </a:rPr>
              <a:t>) </a:t>
            </a:r>
            <a:r>
              <a:rPr lang="bn-BD" sz="2400" b="1" dirty="0" smtClean="0">
                <a:solidFill>
                  <a:srgbClr val="FF00FF"/>
                </a:solidFill>
                <a:latin typeface="Kalpurush" pitchFamily="2" charset="0"/>
                <a:cs typeface="Kalpurush" pitchFamily="2" charset="0"/>
              </a:rPr>
              <a:t>কামরুল </a:t>
            </a:r>
            <a:r>
              <a:rPr lang="bn-BD" sz="2400" b="1" dirty="0" smtClean="0">
                <a:solidFill>
                  <a:srgbClr val="FF00FF"/>
                </a:solidFill>
                <a:latin typeface="Kalpurush" pitchFamily="2" charset="0"/>
                <a:cs typeface="Kalpurush" pitchFamily="2" charset="0"/>
              </a:rPr>
              <a:t>হাসানকে তাঁর বাবা কোথায় ভর্তি </a:t>
            </a:r>
            <a:r>
              <a:rPr lang="bn-BD" sz="2400" b="1" dirty="0" smtClean="0">
                <a:solidFill>
                  <a:srgbClr val="FF00FF"/>
                </a:solidFill>
                <a:latin typeface="Kalpurush" pitchFamily="2" charset="0"/>
                <a:cs typeface="Kalpurush" pitchFamily="2" charset="0"/>
              </a:rPr>
              <a:t>করেছিলেন</a:t>
            </a:r>
            <a:r>
              <a:rPr lang="en-US" sz="2400" b="1" dirty="0" smtClean="0">
                <a:solidFill>
                  <a:srgbClr val="FF00FF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bn-BD" sz="2400" b="1" dirty="0" smtClean="0">
                <a:solidFill>
                  <a:srgbClr val="FF00FF"/>
                </a:solidFill>
                <a:latin typeface="Kalpurush" pitchFamily="2" charset="0"/>
                <a:cs typeface="Kalpurush" pitchFamily="2" charset="0"/>
              </a:rPr>
              <a:t>? </a:t>
            </a:r>
            <a:endParaRPr lang="en-US" sz="2400" b="1" dirty="0">
              <a:solidFill>
                <a:srgbClr val="FF00FF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3323570"/>
            <a:ext cx="8236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FF00FF"/>
                </a:solidFill>
                <a:latin typeface="Kalpurush" pitchFamily="2" charset="0"/>
                <a:cs typeface="Kalpurush" pitchFamily="2" charset="0"/>
              </a:rPr>
              <a:t>২</a:t>
            </a:r>
            <a:r>
              <a:rPr lang="en-US" sz="2400" b="1" dirty="0" smtClean="0">
                <a:solidFill>
                  <a:srgbClr val="FF00FF"/>
                </a:solidFill>
                <a:latin typeface="Kalpurush" pitchFamily="2" charset="0"/>
                <a:cs typeface="Kalpurush" pitchFamily="2" charset="0"/>
              </a:rPr>
              <a:t>) </a:t>
            </a:r>
            <a:r>
              <a:rPr lang="bn-BD" sz="2400" b="1" dirty="0" smtClean="0">
                <a:solidFill>
                  <a:srgbClr val="FF00FF"/>
                </a:solidFill>
                <a:latin typeface="Kalpurush" pitchFamily="2" charset="0"/>
                <a:cs typeface="Kalpurush" pitchFamily="2" charset="0"/>
              </a:rPr>
              <a:t>কোন </a:t>
            </a:r>
            <a:r>
              <a:rPr lang="bn-BD" sz="2400" b="1" dirty="0" smtClean="0">
                <a:solidFill>
                  <a:srgbClr val="FF00FF"/>
                </a:solidFill>
                <a:latin typeface="Kalpurush" pitchFamily="2" charset="0"/>
                <a:cs typeface="Kalpurush" pitchFamily="2" charset="0"/>
              </a:rPr>
              <a:t>সংগঠনে যুক্ত হয়ে কামরুল হাসান দেশসেবার দীক্ষা </a:t>
            </a:r>
            <a:r>
              <a:rPr lang="bn-BD" sz="2400" b="1" dirty="0" smtClean="0">
                <a:solidFill>
                  <a:srgbClr val="FF00FF"/>
                </a:solidFill>
                <a:latin typeface="Kalpurush" pitchFamily="2" charset="0"/>
                <a:cs typeface="Kalpurush" pitchFamily="2" charset="0"/>
              </a:rPr>
              <a:t>নিয়েছিলেন</a:t>
            </a:r>
            <a:r>
              <a:rPr lang="en-US" sz="2400" b="1" dirty="0" smtClean="0">
                <a:solidFill>
                  <a:srgbClr val="FF00FF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bn-BD" sz="2400" b="1" dirty="0" smtClean="0">
                <a:solidFill>
                  <a:srgbClr val="FF00FF"/>
                </a:solidFill>
                <a:latin typeface="Kalpurush" pitchFamily="2" charset="0"/>
                <a:cs typeface="Kalpurush" pitchFamily="2" charset="0"/>
              </a:rPr>
              <a:t>? </a:t>
            </a:r>
            <a:endParaRPr lang="en-US" sz="2400" b="1" i="1" dirty="0">
              <a:solidFill>
                <a:srgbClr val="FF00FF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280035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উঃ </a:t>
            </a:r>
            <a:r>
              <a:rPr lang="bn-BD" sz="28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মা</a:t>
            </a:r>
            <a:r>
              <a:rPr lang="en-US" sz="2800" b="1" dirty="0" err="1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দরা</a:t>
            </a:r>
            <a:r>
              <a:rPr lang="bn-BD" sz="28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সায়</a:t>
            </a:r>
            <a:r>
              <a:rPr lang="en-US" sz="28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।</a:t>
            </a:r>
            <a:r>
              <a:rPr lang="bn-BD" sz="28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endParaRPr lang="en-US" sz="2800" b="1" dirty="0">
              <a:solidFill>
                <a:srgbClr val="002060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5964" y="394335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উঃ তরুণদের সংগঠন </a:t>
            </a:r>
            <a:r>
              <a:rPr lang="bn-BD" sz="28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ব্রতচারী</a:t>
            </a:r>
            <a:r>
              <a:rPr lang="en-US" sz="28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।</a:t>
            </a:r>
            <a:endParaRPr lang="en-US" sz="2800" b="1" dirty="0">
              <a:solidFill>
                <a:srgbClr val="002060"/>
              </a:solidFill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524000" y="571500"/>
            <a:ext cx="6858000" cy="15430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b="1" dirty="0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বাড়ির কাজ </a:t>
            </a:r>
            <a:endParaRPr lang="en-US" sz="8800" b="1" dirty="0">
              <a:solidFill>
                <a:srgbClr val="7030A0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628900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FF"/>
                </a:solidFill>
                <a:latin typeface="Kalpurush" pitchFamily="2" charset="0"/>
                <a:cs typeface="Kalpurush" pitchFamily="2" charset="0"/>
              </a:rPr>
              <a:t>পটুয়া</a:t>
            </a:r>
            <a:r>
              <a:rPr lang="en-US" sz="3200" b="1" dirty="0" smtClean="0">
                <a:solidFill>
                  <a:srgbClr val="FF00FF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bn-BD" sz="3200" b="1" dirty="0" smtClean="0">
                <a:solidFill>
                  <a:srgbClr val="FF00FF"/>
                </a:solidFill>
                <a:latin typeface="Kalpurush" pitchFamily="2" charset="0"/>
                <a:cs typeface="Kalpurush" pitchFamily="2" charset="0"/>
              </a:rPr>
              <a:t>কামরুল </a:t>
            </a:r>
            <a:r>
              <a:rPr lang="bn-BD" sz="3200" b="1" dirty="0" smtClean="0">
                <a:solidFill>
                  <a:srgbClr val="FF00FF"/>
                </a:solidFill>
                <a:latin typeface="Kalpurush" pitchFamily="2" charset="0"/>
                <a:cs typeface="Kalpurush" pitchFamily="2" charset="0"/>
              </a:rPr>
              <a:t>হাসান সম্পর্কে তিনটি বাক্য </a:t>
            </a:r>
            <a:r>
              <a:rPr lang="bn-BD" sz="3200" b="1" dirty="0" smtClean="0">
                <a:solidFill>
                  <a:srgbClr val="FF00FF"/>
                </a:solidFill>
                <a:latin typeface="Kalpurush" pitchFamily="2" charset="0"/>
                <a:cs typeface="Kalpurush" pitchFamily="2" charset="0"/>
              </a:rPr>
              <a:t>লি</a:t>
            </a:r>
            <a:r>
              <a:rPr lang="en-US" sz="3200" b="1" dirty="0" err="1" smtClean="0">
                <a:solidFill>
                  <a:srgbClr val="FF00FF"/>
                </a:solidFill>
                <a:latin typeface="Kalpurush" pitchFamily="2" charset="0"/>
                <a:cs typeface="Kalpurush" pitchFamily="2" charset="0"/>
              </a:rPr>
              <a:t>খে</a:t>
            </a:r>
            <a:r>
              <a:rPr lang="en-US" sz="3200" b="1" dirty="0" smtClean="0">
                <a:solidFill>
                  <a:srgbClr val="FF00FF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Kalpurush" pitchFamily="2" charset="0"/>
                <a:cs typeface="Kalpurush" pitchFamily="2" charset="0"/>
              </a:rPr>
              <a:t>আনবে</a:t>
            </a:r>
            <a:r>
              <a:rPr lang="bn-BD" sz="3200" b="1" dirty="0" smtClean="0">
                <a:solidFill>
                  <a:srgbClr val="FF00FF"/>
                </a:solidFill>
                <a:latin typeface="Kalpurush" pitchFamily="2" charset="0"/>
                <a:cs typeface="Kalpurush" pitchFamily="2" charset="0"/>
              </a:rPr>
              <a:t>। </a:t>
            </a:r>
            <a:endParaRPr lang="en-US" sz="3200" b="1" dirty="0">
              <a:solidFill>
                <a:srgbClr val="FF00FF"/>
              </a:solidFill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ulip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461962"/>
            <a:ext cx="6400800" cy="41671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 rot="20341877">
            <a:off x="2590800" y="1230690"/>
            <a:ext cx="381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ধন্যবাদ </a:t>
            </a:r>
            <a:endParaRPr lang="en-US" sz="9600" dirty="0">
              <a:solidFill>
                <a:srgbClr val="7030A0"/>
              </a:solidFill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143000" y="171450"/>
            <a:ext cx="6858000" cy="16573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rgbClr val="FFFF00"/>
                </a:solidFill>
                <a:latin typeface="Kalpurush" pitchFamily="2" charset="0"/>
                <a:cs typeface="Kalpurush" pitchFamily="2" charset="0"/>
              </a:rPr>
              <a:t>শিক্ষক পরিচিতি </a:t>
            </a:r>
            <a:endParaRPr lang="en-US" sz="6600" dirty="0">
              <a:solidFill>
                <a:srgbClr val="FFFF00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14400" y="2457450"/>
            <a:ext cx="7315200" cy="1828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bn-BD" sz="2400" b="1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Kalpurush" pitchFamily="2" charset="0"/>
                <a:cs typeface="Kalpurush" pitchFamily="2" charset="0"/>
              </a:rPr>
              <a:t>মোহাম্মদ মাহাবুবুল আলম</a:t>
            </a:r>
            <a:endParaRPr lang="bn-IN" sz="2400" b="1" kern="0" dirty="0">
              <a:solidFill>
                <a:schemeClr val="accent6">
                  <a:lumMod val="20000"/>
                  <a:lumOff val="80000"/>
                </a:schemeClr>
              </a:solidFill>
              <a:latin typeface="Kalpurush" pitchFamily="2" charset="0"/>
              <a:cs typeface="Kalpurush" pitchFamily="2" charset="0"/>
            </a:endParaRPr>
          </a:p>
          <a:p>
            <a:pPr lvl="0">
              <a:defRPr/>
            </a:pPr>
            <a:r>
              <a:rPr lang="bn-IN" sz="2400" b="1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Kalpurush" pitchFamily="2" charset="0"/>
                <a:cs typeface="Kalpurush" pitchFamily="2" charset="0"/>
              </a:rPr>
              <a:t>সহকারী শিক্ষক</a:t>
            </a:r>
          </a:p>
          <a:p>
            <a:pPr lvl="0">
              <a:defRPr/>
            </a:pPr>
            <a:r>
              <a:rPr lang="bn-BD" sz="2400" b="1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Kalpurush" pitchFamily="2" charset="0"/>
                <a:cs typeface="Kalpurush" pitchFamily="2" charset="0"/>
              </a:rPr>
              <a:t>সরাইপাড়া হাজী আব্দুল আলী </a:t>
            </a:r>
            <a:r>
              <a:rPr lang="bn-IN" sz="2400" b="1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Kalpurush" pitchFamily="2" charset="0"/>
                <a:cs typeface="Kalpurush" pitchFamily="2" charset="0"/>
              </a:rPr>
              <a:t>সরকারি প্রাথমিক বিদ্যালয়</a:t>
            </a:r>
          </a:p>
          <a:p>
            <a:pPr lvl="0">
              <a:defRPr/>
            </a:pPr>
            <a:r>
              <a:rPr lang="bn-BD" sz="2400" b="1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Kalpurush" pitchFamily="2" charset="0"/>
                <a:cs typeface="Kalpurush" pitchFamily="2" charset="0"/>
              </a:rPr>
              <a:t>পাহাড়তলী</a:t>
            </a:r>
            <a:r>
              <a:rPr lang="bn-IN" sz="2400" b="1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Kalpurush" pitchFamily="2" charset="0"/>
                <a:cs typeface="Kalpurush" pitchFamily="2" charset="0"/>
              </a:rPr>
              <a:t>, চট্টগ্রাম</a:t>
            </a:r>
            <a:r>
              <a:rPr lang="bn-BD" sz="2400" b="1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Kalpurush" pitchFamily="2" charset="0"/>
                <a:cs typeface="Kalpurush" pitchFamily="2" charset="0"/>
              </a:rPr>
              <a:t> </a:t>
            </a:r>
            <a:endParaRPr lang="en-US" sz="2400" dirty="0">
              <a:solidFill>
                <a:schemeClr val="accent6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754344"/>
            <a:ext cx="1494874" cy="15794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cision 1"/>
          <p:cNvSpPr/>
          <p:nvPr/>
        </p:nvSpPr>
        <p:spPr>
          <a:xfrm>
            <a:off x="1295400" y="114300"/>
            <a:ext cx="6248400" cy="1314450"/>
          </a:xfrm>
          <a:prstGeom prst="flowChartDecisi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C00000"/>
                </a:solidFill>
                <a:latin typeface="Kalpurush" pitchFamily="2" charset="0"/>
                <a:cs typeface="Kalpurush" pitchFamily="2" charset="0"/>
              </a:rPr>
              <a:t>পাঠ পরিচিতি </a:t>
            </a:r>
            <a:endParaRPr lang="en-US" sz="4800" dirty="0">
              <a:solidFill>
                <a:srgbClr val="C00000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3" name="Up Arrow Callout 2"/>
          <p:cNvSpPr/>
          <p:nvPr/>
        </p:nvSpPr>
        <p:spPr>
          <a:xfrm>
            <a:off x="838200" y="1428750"/>
            <a:ext cx="7086600" cy="3028950"/>
          </a:xfrm>
          <a:prstGeom prst="upArrowCallou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শ্রেণিঃ তৃতীয় </a:t>
            </a:r>
          </a:p>
          <a:p>
            <a:pPr algn="ctr"/>
            <a:r>
              <a:rPr lang="bn-BD" sz="20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বিষয়ঃ বাংলা </a:t>
            </a:r>
          </a:p>
          <a:p>
            <a:pPr algn="ctr"/>
            <a:r>
              <a:rPr lang="bn-BD" sz="20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পাঠঃ একজন পটুয়ার কথা </a:t>
            </a:r>
          </a:p>
          <a:p>
            <a:pPr algn="ctr"/>
            <a:r>
              <a:rPr lang="bn-BD" sz="20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পাঠ্যাংশঃ ছোটবেলায় তিনি--------তিনি মেনে চলেছেন। </a:t>
            </a:r>
          </a:p>
          <a:p>
            <a:pPr algn="ctr"/>
            <a:r>
              <a:rPr lang="bn-BD" sz="20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সময়ঃ ৪০ </a:t>
            </a:r>
            <a:r>
              <a:rPr lang="bn-BD" sz="20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মিনিট</a:t>
            </a:r>
            <a:endParaRPr lang="en-US" sz="2000" dirty="0">
              <a:solidFill>
                <a:srgbClr val="002060"/>
              </a:solidFill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1600200" y="247650"/>
            <a:ext cx="5867400" cy="1638300"/>
          </a:xfrm>
          <a:prstGeom prst="wav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accent6"/>
                </a:solidFill>
                <a:latin typeface="Kalpurush" pitchFamily="2" charset="0"/>
                <a:cs typeface="Kalpurush" pitchFamily="2" charset="0"/>
              </a:rPr>
              <a:t>আবেগ সৃষ্টি </a:t>
            </a:r>
            <a:endParaRPr lang="en-US" sz="4800" dirty="0">
              <a:solidFill>
                <a:schemeClr val="accent6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2514600"/>
            <a:ext cx="647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চল আমরা একটি গান করি ।</a:t>
            </a:r>
            <a:endParaRPr lang="en-US" sz="4800" dirty="0">
              <a:solidFill>
                <a:srgbClr val="002060"/>
              </a:solidFill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-Point Star 1"/>
          <p:cNvSpPr/>
          <p:nvPr/>
        </p:nvSpPr>
        <p:spPr>
          <a:xfrm>
            <a:off x="685800" y="114300"/>
            <a:ext cx="7772400" cy="4857750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rgbClr val="C00000"/>
                </a:solidFill>
                <a:latin typeface="Kalpurush" pitchFamily="2" charset="0"/>
                <a:cs typeface="Kalpurush" pitchFamily="2" charset="0"/>
              </a:rPr>
              <a:t>চল আমরা কিছু ছবি দেখি </a:t>
            </a:r>
            <a:endParaRPr lang="en-US" sz="6000" b="1" dirty="0">
              <a:solidFill>
                <a:srgbClr val="C00000"/>
              </a:solidFill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3" name="Picture 2" descr="download_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590550"/>
            <a:ext cx="7010400" cy="40576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download_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571500"/>
            <a:ext cx="5638800" cy="405765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6" name="Picture 5" descr="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800100"/>
            <a:ext cx="6705600" cy="35433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xit" presetSubtype="32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000"/>
                            </p:stCondLst>
                            <p:childTnLst>
                              <p:par>
                                <p:cTn id="36" presetID="53" presetClass="exit" presetSubtype="32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1905000" y="400050"/>
            <a:ext cx="4953000" cy="1600200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পূর্ব জ্ঞান যাচাই </a:t>
            </a:r>
            <a:endParaRPr lang="en-US" sz="4400" b="1" dirty="0">
              <a:solidFill>
                <a:srgbClr val="002060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3" name="Notched Right Arrow 2"/>
          <p:cNvSpPr/>
          <p:nvPr/>
        </p:nvSpPr>
        <p:spPr>
          <a:xfrm>
            <a:off x="914400" y="2457450"/>
            <a:ext cx="1219200" cy="2286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7" name="Notched Right Arrow 6"/>
          <p:cNvSpPr/>
          <p:nvPr/>
        </p:nvSpPr>
        <p:spPr>
          <a:xfrm>
            <a:off x="914400" y="3371850"/>
            <a:ext cx="1219200" cy="17145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38400" y="3257550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তা</a:t>
            </a:r>
            <a:r>
              <a:rPr lang="en-US" sz="3200" b="1" dirty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ঁ</a:t>
            </a:r>
            <a:r>
              <a:rPr lang="bn-BD" sz="3200" b="1" dirty="0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র </a:t>
            </a:r>
            <a:r>
              <a:rPr lang="bn-BD" sz="3200" b="1" dirty="0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জন্ম কোথায়?</a:t>
            </a:r>
            <a:endParaRPr lang="en-US" sz="3200" b="1" dirty="0">
              <a:solidFill>
                <a:srgbClr val="00B050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9" name="Notched Right Arrow 8"/>
          <p:cNvSpPr/>
          <p:nvPr/>
        </p:nvSpPr>
        <p:spPr>
          <a:xfrm>
            <a:off x="990600" y="4286250"/>
            <a:ext cx="1219200" cy="17145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38400" y="4095750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কার হুকুমে বাংলাদেশে নিমর্ম গণহত্যা হয়? </a:t>
            </a:r>
            <a:endParaRPr lang="en-US" sz="3200" b="1" dirty="0">
              <a:solidFill>
                <a:srgbClr val="FF0000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62200" y="2343151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FF00FF"/>
                </a:solidFill>
                <a:latin typeface="Kalpurush" pitchFamily="2" charset="0"/>
                <a:cs typeface="Kalpurush" pitchFamily="2" charset="0"/>
              </a:rPr>
              <a:t>কামরুল হাসান কে ছিলেন? </a:t>
            </a:r>
            <a:endParaRPr lang="en-US" sz="3200" b="1" dirty="0">
              <a:solidFill>
                <a:srgbClr val="FF00FF"/>
              </a:solidFill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8" grpId="0"/>
      <p:bldP spid="9" grpId="0" animBg="1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1447800" y="457200"/>
            <a:ext cx="5867400" cy="1657350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i="1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পাঠ শিরোনাম </a:t>
            </a:r>
            <a:endParaRPr lang="en-US" sz="5400" b="1" i="1" dirty="0">
              <a:solidFill>
                <a:srgbClr val="FF0000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752600" y="2743200"/>
            <a:ext cx="5562600" cy="8001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FFFF00"/>
                </a:solidFill>
                <a:latin typeface="Kalpurush" pitchFamily="2" charset="0"/>
                <a:cs typeface="Kalpurush" pitchFamily="2" charset="0"/>
              </a:rPr>
              <a:t>একজন</a:t>
            </a:r>
            <a:r>
              <a:rPr lang="en-US" sz="5400" dirty="0" smtClean="0">
                <a:solidFill>
                  <a:srgbClr val="FFFF0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bn-BD" sz="5400" dirty="0" smtClean="0">
                <a:solidFill>
                  <a:srgbClr val="FFFF00"/>
                </a:solidFill>
                <a:latin typeface="Kalpurush" pitchFamily="2" charset="0"/>
                <a:cs typeface="Kalpurush" pitchFamily="2" charset="0"/>
              </a:rPr>
              <a:t>পটুয়ার </a:t>
            </a:r>
            <a:r>
              <a:rPr lang="bn-BD" sz="5400" dirty="0" smtClean="0">
                <a:solidFill>
                  <a:srgbClr val="FFFF00"/>
                </a:solidFill>
                <a:latin typeface="Kalpurush" pitchFamily="2" charset="0"/>
                <a:cs typeface="Kalpurush" pitchFamily="2" charset="0"/>
              </a:rPr>
              <a:t>কথা </a:t>
            </a:r>
            <a:endParaRPr lang="en-US" sz="5400" dirty="0">
              <a:solidFill>
                <a:srgbClr val="FFFF00"/>
              </a:solidFill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558636" y="67541"/>
            <a:ext cx="6172200" cy="1371600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rgbClr val="FF00FF"/>
                </a:solidFill>
                <a:latin typeface="Kalpurush" pitchFamily="2" charset="0"/>
                <a:cs typeface="Kalpurush" pitchFamily="2" charset="0"/>
              </a:rPr>
              <a:t>শিখনফল </a:t>
            </a:r>
            <a:endParaRPr lang="en-US" sz="6600" dirty="0">
              <a:solidFill>
                <a:srgbClr val="FF00FF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4149436" y="1302327"/>
            <a:ext cx="762000" cy="4000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219200" y="1733550"/>
            <a:ext cx="7010400" cy="310515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b="1" dirty="0" smtClean="0">
              <a:solidFill>
                <a:srgbClr val="002060"/>
              </a:solidFill>
              <a:latin typeface="Kalpurush" pitchFamily="2" charset="0"/>
              <a:cs typeface="Kalpurush" pitchFamily="2" charset="0"/>
            </a:endParaRPr>
          </a:p>
          <a:p>
            <a:endParaRPr lang="en-US" sz="2000" b="1" dirty="0">
              <a:solidFill>
                <a:srgbClr val="002060"/>
              </a:solidFill>
              <a:latin typeface="Kalpurush" pitchFamily="2" charset="0"/>
              <a:cs typeface="Kalpurush" pitchFamily="2" charset="0"/>
            </a:endParaRPr>
          </a:p>
          <a:p>
            <a:endParaRPr lang="en-US" sz="2000" b="1" dirty="0" smtClean="0">
              <a:solidFill>
                <a:srgbClr val="002060"/>
              </a:solidFill>
              <a:latin typeface="Kalpurush" pitchFamily="2" charset="0"/>
              <a:cs typeface="Kalpurush" pitchFamily="2" charset="0"/>
            </a:endParaRPr>
          </a:p>
          <a:p>
            <a:r>
              <a:rPr lang="bn-BD" sz="20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১.১.২ </a:t>
            </a:r>
            <a:r>
              <a:rPr lang="bn-BD" sz="20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বর্ণ ও যুক্তবর্ণসহযোগে তৈরি শব্দযুক্ত বাক্য </a:t>
            </a:r>
            <a:r>
              <a:rPr lang="bn-BD" sz="20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শুনে</a:t>
            </a:r>
            <a:r>
              <a:rPr lang="en-US" sz="20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/>
            </a:r>
            <a:br>
              <a:rPr lang="en-US" sz="20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</a:br>
            <a:r>
              <a:rPr lang="en-US" sz="20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     </a:t>
            </a:r>
            <a:r>
              <a:rPr lang="bn-BD" sz="20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স্পষ্ট</a:t>
            </a:r>
            <a:r>
              <a:rPr lang="en-US" sz="20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bn-BD" sz="20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ও </a:t>
            </a:r>
            <a:r>
              <a:rPr lang="bn-BD" sz="20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শুদ্ধভাবে বলতে পারবে।</a:t>
            </a:r>
          </a:p>
          <a:p>
            <a:r>
              <a:rPr lang="bn-BD" sz="20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১.৪.২</a:t>
            </a:r>
            <a:r>
              <a:rPr lang="en-US" sz="20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bn-BD" sz="20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পাঠে </a:t>
            </a:r>
            <a:r>
              <a:rPr lang="bn-BD" sz="20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ব্যবহৃত বাক্য শ্রবণযোগ্য স্পষ্ট স্বরে </a:t>
            </a:r>
            <a:r>
              <a:rPr lang="bn-BD" sz="20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ও</a:t>
            </a:r>
            <a:r>
              <a:rPr lang="en-US" sz="20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/>
            </a:r>
            <a:br>
              <a:rPr lang="en-US" sz="20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</a:br>
            <a:r>
              <a:rPr lang="en-US" sz="20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     </a:t>
            </a:r>
            <a:r>
              <a:rPr lang="bn-BD" sz="20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প্রমিত</a:t>
            </a:r>
            <a:r>
              <a:rPr lang="en-US" sz="20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bn-BD" sz="20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উচ্চারণে </a:t>
            </a:r>
            <a:r>
              <a:rPr lang="bn-BD" sz="20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পরতে পারবে।</a:t>
            </a:r>
          </a:p>
          <a:p>
            <a:r>
              <a:rPr lang="bn-BD" sz="20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১.৪.১ যুক্তবর্ণ ভেঙ্গে লিখতে পারবে।</a:t>
            </a:r>
          </a:p>
          <a:p>
            <a:r>
              <a:rPr lang="bn-BD" sz="20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২.৩.৪</a:t>
            </a:r>
            <a:r>
              <a:rPr lang="en-US" sz="20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bn-BD" sz="20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গল্প </a:t>
            </a:r>
            <a:r>
              <a:rPr lang="bn-BD" sz="20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সংশ্লিষ্ট প্রশ্নের উত্তর লিখতে পারবে।</a:t>
            </a:r>
          </a:p>
          <a:p>
            <a:endParaRPr lang="bn-BD" sz="2000" b="1" dirty="0" smtClean="0">
              <a:solidFill>
                <a:srgbClr val="002060"/>
              </a:solidFill>
              <a:latin typeface="Kalpurush" pitchFamily="2" charset="0"/>
              <a:cs typeface="Kalpurush" pitchFamily="2" charset="0"/>
            </a:endParaRPr>
          </a:p>
          <a:p>
            <a:r>
              <a:rPr lang="bn-BD" sz="20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</a:p>
          <a:p>
            <a:endParaRPr lang="en-US" sz="2000" b="1" dirty="0">
              <a:solidFill>
                <a:srgbClr val="002060"/>
              </a:solidFill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295400" y="400050"/>
            <a:ext cx="6629400" cy="10287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rgbClr val="0070C0"/>
                </a:solidFill>
                <a:latin typeface="Kalpurush" pitchFamily="2" charset="0"/>
                <a:cs typeface="Kalpurush" pitchFamily="2" charset="0"/>
              </a:rPr>
              <a:t>পাঠ উপস্থাপন </a:t>
            </a:r>
            <a:endParaRPr lang="en-US" sz="4800" b="1" dirty="0">
              <a:solidFill>
                <a:srgbClr val="0070C0"/>
              </a:solidFill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3" name="Picture 2" descr="146754075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657350"/>
            <a:ext cx="6019800" cy="2971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1019</TotalTime>
  <Words>230</Words>
  <Application>Microsoft Office PowerPoint</Application>
  <PresentationFormat>On-screen Show (16:9)</PresentationFormat>
  <Paragraphs>78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pz</cp:lastModifiedBy>
  <cp:revision>233</cp:revision>
  <dcterms:created xsi:type="dcterms:W3CDTF">2006-08-16T00:00:00Z</dcterms:created>
  <dcterms:modified xsi:type="dcterms:W3CDTF">2019-10-15T03:35:55Z</dcterms:modified>
</cp:coreProperties>
</file>