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8" r:id="rId4"/>
    <p:sldId id="271" r:id="rId5"/>
    <p:sldId id="260" r:id="rId6"/>
    <p:sldId id="261" r:id="rId7"/>
    <p:sldId id="269" r:id="rId8"/>
    <p:sldId id="262" r:id="rId9"/>
    <p:sldId id="263" r:id="rId10"/>
    <p:sldId id="272" r:id="rId11"/>
    <p:sldId id="264" r:id="rId12"/>
    <p:sldId id="265"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p:scale>
          <a:sx n="68" d="100"/>
          <a:sy n="68" d="100"/>
        </p:scale>
        <p:origin x="147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73256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314884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2435758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2198-C826-4532-A8FD-A8F9723F2618}"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3800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4146733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3344394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1540842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1571671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107394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338715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260222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33270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116290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379867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89992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427659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D478E-FD26-47FC-B7C6-E9EC11AB1226}"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12198-C826-4532-A8FD-A8F9723F2618}" type="slidenum">
              <a:rPr lang="en-US" smtClean="0"/>
              <a:pPr/>
              <a:t>‹#›</a:t>
            </a:fld>
            <a:endParaRPr lang="en-US"/>
          </a:p>
        </p:txBody>
      </p:sp>
    </p:spTree>
    <p:extLst>
      <p:ext uri="{BB962C8B-B14F-4D97-AF65-F5344CB8AC3E}">
        <p14:creationId xmlns:p14="http://schemas.microsoft.com/office/powerpoint/2010/main" val="6296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FD478E-FD26-47FC-B7C6-E9EC11AB1226}" type="datetimeFigureOut">
              <a:rPr lang="en-US" smtClean="0"/>
              <a:pPr/>
              <a:t>10/15/2019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3112198-C826-4532-A8FD-A8F9723F2618}" type="slidenum">
              <a:rPr lang="en-US" smtClean="0"/>
              <a:pPr/>
              <a:t>‹#›</a:t>
            </a:fld>
            <a:endParaRPr lang="en-US"/>
          </a:p>
        </p:txBody>
      </p:sp>
    </p:spTree>
    <p:extLst>
      <p:ext uri="{BB962C8B-B14F-4D97-AF65-F5344CB8AC3E}">
        <p14:creationId xmlns:p14="http://schemas.microsoft.com/office/powerpoint/2010/main" val="30309184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2373573" y="152400"/>
            <a:ext cx="4114800" cy="850709"/>
          </a:xfrm>
          <a:solidFill>
            <a:schemeClr val="bg2"/>
          </a:solidFill>
          <a:ln>
            <a:solidFill>
              <a:schemeClr val="bg1">
                <a:lumMod val="95000"/>
              </a:schemeClr>
            </a:solidFill>
          </a:ln>
        </p:spPr>
        <p:txBody>
          <a:bodyPr>
            <a:normAutofit fontScale="90000"/>
          </a:bodyPr>
          <a:lstStyle/>
          <a:p>
            <a:pPr algn="ctr"/>
            <a:r>
              <a:rPr lang="bn-IN" sz="4000" dirty="0" smtClean="0">
                <a:solidFill>
                  <a:schemeClr val="tx1"/>
                </a:solidFill>
              </a:rPr>
              <a:t>আজকের পাঠে স্বাগত</a:t>
            </a:r>
            <a:endParaRPr lang="en-US" sz="3200" dirty="0">
              <a:solidFill>
                <a:schemeClr val="tx1"/>
              </a:solidFill>
            </a:endParaRPr>
          </a:p>
        </p:txBody>
      </p:sp>
      <p:pic>
        <p:nvPicPr>
          <p:cNvPr id="6" name="Picture 3" descr="C:\Users\HP\Downloads\download (9).jpg"/>
          <p:cNvPicPr>
            <a:picLocks noChangeAspect="1" noChangeArrowheads="1"/>
          </p:cNvPicPr>
          <p:nvPr/>
        </p:nvPicPr>
        <p:blipFill>
          <a:blip r:embed="rId2"/>
          <a:srcRect/>
          <a:stretch>
            <a:fillRect/>
          </a:stretch>
        </p:blipFill>
        <p:spPr bwMode="auto">
          <a:xfrm>
            <a:off x="4724400" y="1143001"/>
            <a:ext cx="4191000" cy="5714999"/>
          </a:xfrm>
          <a:prstGeom prst="rect">
            <a:avLst/>
          </a:prstGeom>
          <a:noFill/>
        </p:spPr>
      </p:pic>
      <p:pic>
        <p:nvPicPr>
          <p:cNvPr id="7" name="Picture 2" descr="C:\Users\HP\Downloads\space-shuttle.jpg"/>
          <p:cNvPicPr>
            <a:picLocks noChangeAspect="1" noChangeArrowheads="1"/>
          </p:cNvPicPr>
          <p:nvPr/>
        </p:nvPicPr>
        <p:blipFill>
          <a:blip r:embed="rId3"/>
          <a:srcRect/>
          <a:stretch>
            <a:fillRect/>
          </a:stretch>
        </p:blipFill>
        <p:spPr bwMode="auto">
          <a:xfrm>
            <a:off x="0" y="1143000"/>
            <a:ext cx="4724400" cy="5715000"/>
          </a:xfrm>
          <a:prstGeom prst="rect">
            <a:avLst/>
          </a:prstGeom>
          <a:noFill/>
        </p:spPr>
      </p:pic>
    </p:spTree>
  </p:cSld>
  <p:clrMapOvr>
    <a:masterClrMapping/>
  </p:clrMapOvr>
  <p:transition spd="slow" advTm="0">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304800"/>
            <a:ext cx="3886200" cy="723900"/>
          </a:xfrm>
        </p:spPr>
        <p:txBody>
          <a:bodyPr/>
          <a:lstStyle/>
          <a:p>
            <a:pPr algn="ctr"/>
            <a:r>
              <a:rPr lang="bn-IN" sz="3600" dirty="0" smtClean="0"/>
              <a:t>জোড়ায়</a:t>
            </a:r>
            <a:r>
              <a:rPr lang="bn-IN" dirty="0" smtClean="0"/>
              <a:t> </a:t>
            </a:r>
            <a:r>
              <a:rPr lang="bn-IN" sz="3600" dirty="0" smtClean="0"/>
              <a:t>কাজ</a:t>
            </a:r>
            <a:endParaRPr lang="en-US" dirty="0"/>
          </a:p>
        </p:txBody>
      </p:sp>
      <p:sp>
        <p:nvSpPr>
          <p:cNvPr id="3" name="Subtitle 2"/>
          <p:cNvSpPr>
            <a:spLocks noGrp="1"/>
          </p:cNvSpPr>
          <p:nvPr>
            <p:ph type="subTitle" idx="1"/>
          </p:nvPr>
        </p:nvSpPr>
        <p:spPr>
          <a:xfrm>
            <a:off x="990600" y="4533900"/>
            <a:ext cx="7620000" cy="1143000"/>
          </a:xfrm>
        </p:spPr>
        <p:txBody>
          <a:bodyPr>
            <a:noAutofit/>
          </a:bodyPr>
          <a:lstStyle/>
          <a:p>
            <a:pPr algn="ctr"/>
            <a:r>
              <a:rPr lang="bn-IN" sz="3600" b="1" dirty="0" smtClean="0">
                <a:solidFill>
                  <a:schemeClr val="tx1"/>
                </a:solidFill>
              </a:rPr>
              <a:t>স্যাটেলাইটের দুটি সমস্যা খাতায় লিখ।</a:t>
            </a:r>
            <a:endParaRPr lang="en-US" sz="3600"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1371600"/>
            <a:ext cx="4724400" cy="2819400"/>
          </a:xfrm>
          <a:prstGeom prst="rect">
            <a:avLst/>
          </a:prstGeom>
        </p:spPr>
      </p:pic>
    </p:spTree>
  </p:cSld>
  <p:clrMapOvr>
    <a:masterClrMapping/>
  </p:clrMapOvr>
  <p:transition spd="slow" advTm="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52400"/>
            <a:ext cx="3429000" cy="1066800"/>
          </a:xfrm>
        </p:spPr>
        <p:txBody>
          <a:bodyPr/>
          <a:lstStyle/>
          <a:p>
            <a:pPr algn="ctr"/>
            <a:r>
              <a:rPr lang="bn-IN" sz="3200" dirty="0" smtClean="0"/>
              <a:t>দলীয়</a:t>
            </a:r>
            <a:r>
              <a:rPr lang="bn-IN" sz="3600" dirty="0" smtClean="0"/>
              <a:t> কাজ</a:t>
            </a:r>
            <a:endParaRPr lang="en-US" dirty="0"/>
          </a:p>
        </p:txBody>
      </p:sp>
      <p:sp>
        <p:nvSpPr>
          <p:cNvPr id="3" name="Subtitle 2"/>
          <p:cNvSpPr>
            <a:spLocks noGrp="1"/>
          </p:cNvSpPr>
          <p:nvPr>
            <p:ph type="subTitle" idx="1"/>
          </p:nvPr>
        </p:nvSpPr>
        <p:spPr>
          <a:xfrm>
            <a:off x="609600" y="3962400"/>
            <a:ext cx="7620000" cy="2057400"/>
          </a:xfrm>
        </p:spPr>
        <p:txBody>
          <a:bodyPr>
            <a:noAutofit/>
          </a:bodyPr>
          <a:lstStyle/>
          <a:p>
            <a:pPr algn="ctr"/>
            <a:r>
              <a:rPr lang="bn-IN" sz="3600" b="1" dirty="0" smtClean="0">
                <a:solidFill>
                  <a:schemeClr val="tx1"/>
                </a:solidFill>
              </a:rPr>
              <a:t>স্যাটেলাইট আর অপটিক্যাল ফাইবারের মধ্যে কোনটি বেশি কার্যকর একটি বিতর্ক আয়োজন কর।</a:t>
            </a:r>
            <a:endParaRPr lang="en-US" sz="36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447800"/>
            <a:ext cx="4484141" cy="2286000"/>
          </a:xfrm>
          <a:prstGeom prst="rect">
            <a:avLst/>
          </a:prstGeom>
        </p:spPr>
      </p:pic>
    </p:spTree>
  </p:cSld>
  <p:clrMapOvr>
    <a:masterClrMapping/>
  </p:clrMapOvr>
  <p:transition spd="slow" advTm="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04800"/>
            <a:ext cx="3657600" cy="914401"/>
          </a:xfrm>
        </p:spPr>
        <p:txBody>
          <a:bodyPr/>
          <a:lstStyle/>
          <a:p>
            <a:pPr algn="ctr"/>
            <a:r>
              <a:rPr lang="bn-IN" sz="4000" dirty="0" smtClean="0"/>
              <a:t>মূল্যায়ন</a:t>
            </a:r>
            <a:endParaRPr lang="en-US" dirty="0"/>
          </a:p>
        </p:txBody>
      </p:sp>
      <p:sp>
        <p:nvSpPr>
          <p:cNvPr id="3" name="Subtitle 2"/>
          <p:cNvSpPr>
            <a:spLocks noGrp="1"/>
          </p:cNvSpPr>
          <p:nvPr>
            <p:ph type="subTitle" idx="1"/>
          </p:nvPr>
        </p:nvSpPr>
        <p:spPr>
          <a:xfrm>
            <a:off x="152400" y="1828800"/>
            <a:ext cx="8763000" cy="4343400"/>
          </a:xfrm>
        </p:spPr>
        <p:txBody>
          <a:bodyPr>
            <a:normAutofit fontScale="77500" lnSpcReduction="20000"/>
          </a:bodyPr>
          <a:lstStyle/>
          <a:p>
            <a:pPr algn="ctr"/>
            <a:r>
              <a:rPr lang="bn-IN" sz="3800" b="1" dirty="0" smtClean="0">
                <a:solidFill>
                  <a:schemeClr val="tx1"/>
                </a:solidFill>
              </a:rPr>
              <a:t>১।স্যাটেলাইট কত হাজার কিলোমিটার উপরে একটি নিদিষ্ট কক্ষ পথে রাখতে হয়?</a:t>
            </a:r>
            <a:r>
              <a:rPr lang="en-US" sz="3800" b="1" dirty="0" smtClean="0">
                <a:solidFill>
                  <a:schemeClr val="tx1"/>
                </a:solidFill>
              </a:rPr>
              <a:t> </a:t>
            </a:r>
            <a:r>
              <a:rPr lang="bn-IN" sz="3800" b="1" dirty="0" smtClean="0">
                <a:solidFill>
                  <a:schemeClr val="tx1"/>
                </a:solidFill>
              </a:rPr>
              <a:t>(ক)</a:t>
            </a:r>
            <a:r>
              <a:rPr lang="en-US" sz="3800" b="1" dirty="0" smtClean="0">
                <a:solidFill>
                  <a:schemeClr val="tx1"/>
                </a:solidFill>
              </a:rPr>
              <a:t> </a:t>
            </a:r>
            <a:r>
              <a:rPr lang="bn-IN" sz="3800" b="1" dirty="0" smtClean="0">
                <a:solidFill>
                  <a:schemeClr val="tx1"/>
                </a:solidFill>
              </a:rPr>
              <a:t>৩৬ হাজার</a:t>
            </a:r>
            <a:r>
              <a:rPr lang="en-US" sz="3800" b="1" dirty="0" smtClean="0">
                <a:solidFill>
                  <a:schemeClr val="tx1"/>
                </a:solidFill>
              </a:rPr>
              <a:t> </a:t>
            </a:r>
            <a:r>
              <a:rPr lang="bn-IN" sz="3800" b="1" dirty="0" smtClean="0">
                <a:solidFill>
                  <a:schemeClr val="tx1"/>
                </a:solidFill>
              </a:rPr>
              <a:t>(খ)</a:t>
            </a:r>
            <a:r>
              <a:rPr lang="en-US" sz="3800" b="1" dirty="0" smtClean="0">
                <a:solidFill>
                  <a:schemeClr val="tx1"/>
                </a:solidFill>
              </a:rPr>
              <a:t> </a:t>
            </a:r>
            <a:r>
              <a:rPr lang="bn-IN" sz="3800" b="1" dirty="0" smtClean="0">
                <a:solidFill>
                  <a:schemeClr val="tx1"/>
                </a:solidFill>
              </a:rPr>
              <a:t>২৫ হাজার</a:t>
            </a:r>
            <a:r>
              <a:rPr lang="en-US" sz="3800" b="1" dirty="0" smtClean="0">
                <a:solidFill>
                  <a:schemeClr val="tx1"/>
                </a:solidFill>
              </a:rPr>
              <a:t> </a:t>
            </a:r>
            <a:r>
              <a:rPr lang="bn-IN" sz="3800" b="1" dirty="0" smtClean="0">
                <a:solidFill>
                  <a:schemeClr val="tx1"/>
                </a:solidFill>
              </a:rPr>
              <a:t>(গ)</a:t>
            </a:r>
            <a:r>
              <a:rPr lang="en-US" sz="3800" b="1" dirty="0" smtClean="0">
                <a:solidFill>
                  <a:schemeClr val="tx1"/>
                </a:solidFill>
              </a:rPr>
              <a:t> </a:t>
            </a:r>
            <a:r>
              <a:rPr lang="bn-IN" sz="3800" b="1" dirty="0" smtClean="0">
                <a:solidFill>
                  <a:schemeClr val="tx1"/>
                </a:solidFill>
              </a:rPr>
              <a:t>৫০হাজার (ঘ)</a:t>
            </a:r>
            <a:r>
              <a:rPr lang="en-US" sz="3800" b="1" dirty="0" smtClean="0">
                <a:solidFill>
                  <a:schemeClr val="tx1"/>
                </a:solidFill>
              </a:rPr>
              <a:t> </a:t>
            </a:r>
            <a:r>
              <a:rPr lang="bn-IN" sz="3800" b="1" dirty="0" smtClean="0">
                <a:solidFill>
                  <a:schemeClr val="tx1"/>
                </a:solidFill>
              </a:rPr>
              <a:t>৩০ হাজার</a:t>
            </a:r>
          </a:p>
          <a:p>
            <a:pPr algn="ctr"/>
            <a:r>
              <a:rPr lang="bn-IN" sz="3800" b="1" dirty="0" smtClean="0">
                <a:solidFill>
                  <a:schemeClr val="tx1"/>
                </a:solidFill>
              </a:rPr>
              <a:t>উত্তর-ক</a:t>
            </a:r>
          </a:p>
          <a:p>
            <a:pPr algn="ctr"/>
            <a:r>
              <a:rPr lang="bn-IN" sz="3800" b="1" dirty="0" smtClean="0">
                <a:solidFill>
                  <a:schemeClr val="tx1"/>
                </a:solidFill>
              </a:rPr>
              <a:t>২। কত সালে জিও স্টেশনারী স্যাটেলাইট স্থাপন করা হয়?</a:t>
            </a:r>
            <a:r>
              <a:rPr lang="en-US" sz="3800" b="1" dirty="0" smtClean="0">
                <a:solidFill>
                  <a:schemeClr val="tx1"/>
                </a:solidFill>
              </a:rPr>
              <a:t> </a:t>
            </a:r>
            <a:r>
              <a:rPr lang="bn-IN" sz="3800" b="1" dirty="0" smtClean="0">
                <a:solidFill>
                  <a:schemeClr val="tx1"/>
                </a:solidFill>
              </a:rPr>
              <a:t>(ক)</a:t>
            </a:r>
            <a:r>
              <a:rPr lang="en-US" sz="3800" b="1" dirty="0" smtClean="0">
                <a:solidFill>
                  <a:schemeClr val="tx1"/>
                </a:solidFill>
              </a:rPr>
              <a:t> </a:t>
            </a:r>
            <a:r>
              <a:rPr lang="bn-IN" sz="3800" b="1" dirty="0" smtClean="0">
                <a:solidFill>
                  <a:schemeClr val="tx1"/>
                </a:solidFill>
              </a:rPr>
              <a:t>১৮৬৫</a:t>
            </a:r>
            <a:r>
              <a:rPr lang="en-US" sz="3800" b="1" dirty="0" smtClean="0">
                <a:solidFill>
                  <a:schemeClr val="tx1"/>
                </a:solidFill>
              </a:rPr>
              <a:t> </a:t>
            </a:r>
            <a:r>
              <a:rPr lang="bn-IN" sz="3800" b="1" dirty="0" smtClean="0">
                <a:solidFill>
                  <a:schemeClr val="tx1"/>
                </a:solidFill>
              </a:rPr>
              <a:t>(খ)</a:t>
            </a:r>
            <a:r>
              <a:rPr lang="en-US" sz="3800" b="1" dirty="0" smtClean="0">
                <a:solidFill>
                  <a:schemeClr val="tx1"/>
                </a:solidFill>
              </a:rPr>
              <a:t> </a:t>
            </a:r>
            <a:r>
              <a:rPr lang="bn-IN" sz="3800" b="1" dirty="0" smtClean="0">
                <a:solidFill>
                  <a:schemeClr val="tx1"/>
                </a:solidFill>
              </a:rPr>
              <a:t>১৯৭০ (গ)</a:t>
            </a:r>
            <a:r>
              <a:rPr lang="en-US" sz="3800" b="1" dirty="0" smtClean="0">
                <a:solidFill>
                  <a:schemeClr val="tx1"/>
                </a:solidFill>
              </a:rPr>
              <a:t> </a:t>
            </a:r>
            <a:r>
              <a:rPr lang="bn-IN" sz="3800" b="1" dirty="0" smtClean="0">
                <a:solidFill>
                  <a:schemeClr val="tx1"/>
                </a:solidFill>
              </a:rPr>
              <a:t>১৯৬৪</a:t>
            </a:r>
            <a:r>
              <a:rPr lang="en-US" sz="3800" b="1" dirty="0" smtClean="0">
                <a:solidFill>
                  <a:schemeClr val="tx1"/>
                </a:solidFill>
              </a:rPr>
              <a:t> </a:t>
            </a:r>
            <a:r>
              <a:rPr lang="bn-IN" sz="3800" b="1" dirty="0" smtClean="0">
                <a:solidFill>
                  <a:schemeClr val="tx1"/>
                </a:solidFill>
              </a:rPr>
              <a:t>(ঘ)</a:t>
            </a:r>
            <a:r>
              <a:rPr lang="en-US" sz="3800" b="1" dirty="0" smtClean="0">
                <a:solidFill>
                  <a:schemeClr val="tx1"/>
                </a:solidFill>
              </a:rPr>
              <a:t> </a:t>
            </a:r>
            <a:r>
              <a:rPr lang="bn-IN" sz="3800" b="1" dirty="0" smtClean="0">
                <a:solidFill>
                  <a:schemeClr val="tx1"/>
                </a:solidFill>
              </a:rPr>
              <a:t>১৭৭৫ উত্তর- গ</a:t>
            </a:r>
          </a:p>
          <a:p>
            <a:pPr algn="ctr"/>
            <a:r>
              <a:rPr lang="bn-IN" sz="3800" b="1" dirty="0" smtClean="0">
                <a:solidFill>
                  <a:schemeClr val="tx1"/>
                </a:solidFill>
              </a:rPr>
              <a:t>৩।স্যাটেলাইট প্রেরণকারী দেশের তালিকায় বাংলাদেশের স্থান কততম? (ক)</a:t>
            </a:r>
            <a:r>
              <a:rPr lang="en-US" sz="3800" b="1" dirty="0" smtClean="0">
                <a:solidFill>
                  <a:schemeClr val="tx1"/>
                </a:solidFill>
              </a:rPr>
              <a:t> </a:t>
            </a:r>
            <a:r>
              <a:rPr lang="bn-IN" sz="3800" b="1" dirty="0" smtClean="0">
                <a:solidFill>
                  <a:schemeClr val="tx1"/>
                </a:solidFill>
              </a:rPr>
              <a:t>৫০ (খ)</a:t>
            </a:r>
            <a:r>
              <a:rPr lang="en-US" sz="3800" b="1" dirty="0" smtClean="0">
                <a:solidFill>
                  <a:schemeClr val="tx1"/>
                </a:solidFill>
              </a:rPr>
              <a:t> </a:t>
            </a:r>
            <a:r>
              <a:rPr lang="bn-IN" sz="3800" b="1" dirty="0" smtClean="0">
                <a:solidFill>
                  <a:schemeClr val="tx1"/>
                </a:solidFill>
              </a:rPr>
              <a:t>৫৭ (গ)</a:t>
            </a:r>
            <a:r>
              <a:rPr lang="en-US" sz="3800" b="1" dirty="0" smtClean="0">
                <a:solidFill>
                  <a:schemeClr val="tx1"/>
                </a:solidFill>
              </a:rPr>
              <a:t> </a:t>
            </a:r>
            <a:r>
              <a:rPr lang="bn-IN" sz="3800" b="1" dirty="0" smtClean="0">
                <a:solidFill>
                  <a:schemeClr val="tx1"/>
                </a:solidFill>
              </a:rPr>
              <a:t>৬০ (ঘ)</a:t>
            </a:r>
            <a:r>
              <a:rPr lang="en-US" sz="3800" b="1" dirty="0" smtClean="0">
                <a:solidFill>
                  <a:schemeClr val="tx1"/>
                </a:solidFill>
              </a:rPr>
              <a:t> </a:t>
            </a:r>
            <a:r>
              <a:rPr lang="bn-IN" sz="3800" b="1" dirty="0" smtClean="0">
                <a:solidFill>
                  <a:schemeClr val="tx1"/>
                </a:solidFill>
              </a:rPr>
              <a:t>৭০</a:t>
            </a:r>
          </a:p>
          <a:p>
            <a:pPr algn="ctr"/>
            <a:r>
              <a:rPr lang="bn-IN" sz="3800" b="1" dirty="0" smtClean="0">
                <a:solidFill>
                  <a:schemeClr val="tx1"/>
                </a:solidFill>
              </a:rPr>
              <a:t> উত্তর-খ</a:t>
            </a:r>
          </a:p>
          <a:p>
            <a:endParaRPr lang="bn-IN" sz="2000" dirty="0" smtClean="0">
              <a:solidFill>
                <a:schemeClr val="tx1"/>
              </a:solidFill>
            </a:endParaRPr>
          </a:p>
          <a:p>
            <a:endParaRPr lang="bn-IN" sz="2000" dirty="0" smtClean="0"/>
          </a:p>
          <a:p>
            <a:endParaRPr lang="en-US" sz="2000" dirty="0"/>
          </a:p>
        </p:txBody>
      </p:sp>
    </p:spTree>
  </p:cSld>
  <p:clrMapOvr>
    <a:masterClrMapping/>
  </p:clrMapOvr>
  <p:transition spd="slow" advTm="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571502"/>
            <a:ext cx="3124200" cy="838199"/>
          </a:xfrm>
        </p:spPr>
        <p:txBody>
          <a:bodyPr/>
          <a:lstStyle/>
          <a:p>
            <a:pPr algn="ctr"/>
            <a:r>
              <a:rPr lang="bn-IN" sz="3600" dirty="0" smtClean="0"/>
              <a:t>বাড়ির কাজ</a:t>
            </a:r>
            <a:endParaRPr lang="en-US" sz="3600" dirty="0"/>
          </a:p>
        </p:txBody>
      </p:sp>
      <p:sp>
        <p:nvSpPr>
          <p:cNvPr id="3" name="Subtitle 2"/>
          <p:cNvSpPr>
            <a:spLocks noGrp="1"/>
          </p:cNvSpPr>
          <p:nvPr>
            <p:ph type="subTitle" idx="1"/>
          </p:nvPr>
        </p:nvSpPr>
        <p:spPr>
          <a:xfrm>
            <a:off x="1371600" y="4343400"/>
            <a:ext cx="6400800" cy="1905000"/>
          </a:xfrm>
        </p:spPr>
        <p:txBody>
          <a:bodyPr>
            <a:normAutofit/>
          </a:bodyPr>
          <a:lstStyle/>
          <a:p>
            <a:pPr algn="ctr"/>
            <a:r>
              <a:rPr lang="bn-IN" sz="3200" b="1" dirty="0" smtClean="0">
                <a:solidFill>
                  <a:schemeClr val="tx1"/>
                </a:solidFill>
              </a:rPr>
              <a:t>স্যাটেলাইট ও অপটিক্যাল ফাইবারের গুরুত্ব লিখে আনবে ।</a:t>
            </a:r>
            <a:endParaRPr lang="en-US" sz="3200" b="1" dirty="0">
              <a:solidFill>
                <a:schemeClr val="tx1"/>
              </a:solidFill>
            </a:endParaRPr>
          </a:p>
        </p:txBody>
      </p:sp>
      <p:pic>
        <p:nvPicPr>
          <p:cNvPr id="1026" name="Picture 2" descr="C:\Users\HP\Pictures\Institute_of_Statistical_Research_and_Training_(ISRT),_University_of_Dhaka.jpg"/>
          <p:cNvPicPr>
            <a:picLocks noChangeAspect="1" noChangeArrowheads="1"/>
          </p:cNvPicPr>
          <p:nvPr/>
        </p:nvPicPr>
        <p:blipFill>
          <a:blip r:embed="rId2"/>
          <a:srcRect/>
          <a:stretch>
            <a:fillRect/>
          </a:stretch>
        </p:blipFill>
        <p:spPr bwMode="auto">
          <a:xfrm>
            <a:off x="3276600" y="1752600"/>
            <a:ext cx="2590800" cy="2286000"/>
          </a:xfrm>
          <a:prstGeom prst="rect">
            <a:avLst/>
          </a:prstGeom>
          <a:noFill/>
        </p:spPr>
      </p:pic>
    </p:spTree>
  </p:cSld>
  <p:clrMapOvr>
    <a:masterClrMapping/>
  </p:clrMapOvr>
  <p:transition spd="slow" advClick="0" advTm="0">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28600"/>
            <a:ext cx="3581400" cy="761999"/>
          </a:xfrm>
          <a:solidFill>
            <a:schemeClr val="bg2">
              <a:lumMod val="20000"/>
              <a:lumOff val="80000"/>
            </a:schemeClr>
          </a:solidFill>
        </p:spPr>
        <p:txBody>
          <a:bodyPr/>
          <a:lstStyle/>
          <a:p>
            <a:pPr algn="ctr"/>
            <a:r>
              <a:rPr lang="bn-IN" sz="4000" dirty="0" smtClean="0">
                <a:solidFill>
                  <a:srgbClr val="00B0F0"/>
                </a:solidFill>
              </a:rPr>
              <a:t>ধন্যবাদ</a:t>
            </a:r>
            <a:endParaRPr lang="en-US" sz="4000" dirty="0">
              <a:solidFill>
                <a:srgbClr val="00B0F0"/>
              </a:solidFill>
            </a:endParaRPr>
          </a:p>
        </p:txBody>
      </p:sp>
      <p:sp>
        <p:nvSpPr>
          <p:cNvPr id="3" name="Subtitle 2"/>
          <p:cNvSpPr>
            <a:spLocks noGrp="1"/>
          </p:cNvSpPr>
          <p:nvPr>
            <p:ph type="subTitle" idx="1"/>
          </p:nvPr>
        </p:nvSpPr>
        <p:spPr>
          <a:xfrm>
            <a:off x="0" y="1447800"/>
            <a:ext cx="9144000" cy="5410200"/>
          </a:xfrm>
          <a:blipFill>
            <a:blip r:embed="rId3"/>
            <a:tile tx="0" ty="0" sx="100000" sy="100000" flip="none" algn="tl"/>
          </a:blipFill>
        </p:spPr>
        <p:txBody>
          <a:bodyPr/>
          <a:lstStyle/>
          <a:p>
            <a:endParaRPr lang="en-US" dirty="0"/>
          </a:p>
        </p:txBody>
      </p:sp>
      <p:pic>
        <p:nvPicPr>
          <p:cNvPr id="1026" name="Picture 2" descr="C:\Users\HP\Pictures\3050ef7f23bb4b3102013815e6787ece-5af4c6e8192ae.jpg"/>
          <p:cNvPicPr>
            <a:picLocks noChangeAspect="1" noChangeArrowheads="1"/>
          </p:cNvPicPr>
          <p:nvPr/>
        </p:nvPicPr>
        <p:blipFill>
          <a:blip r:embed="rId4"/>
          <a:srcRect/>
          <a:stretch>
            <a:fillRect/>
          </a:stretch>
        </p:blipFill>
        <p:spPr bwMode="auto">
          <a:xfrm>
            <a:off x="0" y="1447800"/>
            <a:ext cx="3886200" cy="5410200"/>
          </a:xfrm>
          <a:prstGeom prst="rect">
            <a:avLst/>
          </a:prstGeom>
          <a:noFill/>
        </p:spPr>
      </p:pic>
      <p:pic>
        <p:nvPicPr>
          <p:cNvPr id="1027" name="Picture 3" descr="C:\Users\HP\Downloads\images (5).jpg"/>
          <p:cNvPicPr>
            <a:picLocks noChangeAspect="1" noChangeArrowheads="1"/>
          </p:cNvPicPr>
          <p:nvPr/>
        </p:nvPicPr>
        <p:blipFill>
          <a:blip r:embed="rId5"/>
          <a:srcRect/>
          <a:stretch>
            <a:fillRect/>
          </a:stretch>
        </p:blipFill>
        <p:spPr bwMode="auto">
          <a:xfrm>
            <a:off x="3886200" y="1447800"/>
            <a:ext cx="5257800" cy="5410200"/>
          </a:xfrm>
          <a:prstGeom prst="rect">
            <a:avLst/>
          </a:prstGeom>
          <a:noFill/>
        </p:spPr>
      </p:pic>
    </p:spTree>
  </p:cSld>
  <p:clrMapOvr>
    <a:masterClrMapping/>
  </p:clrMapOvr>
  <p:transition spd="slow" advTm="0">
    <p:wheel spokes="3"/>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wnloads\received_940441939627123.jpeg"/>
          <p:cNvPicPr>
            <a:picLocks noChangeAspect="1" noChangeArrowheads="1"/>
          </p:cNvPicPr>
          <p:nvPr/>
        </p:nvPicPr>
        <p:blipFill>
          <a:blip r:embed="rId3"/>
          <a:srcRect/>
          <a:stretch>
            <a:fillRect/>
          </a:stretch>
        </p:blipFill>
        <p:spPr bwMode="auto">
          <a:xfrm>
            <a:off x="76200" y="685800"/>
            <a:ext cx="2286000" cy="18651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Bevel 3"/>
          <p:cNvSpPr/>
          <p:nvPr/>
        </p:nvSpPr>
        <p:spPr>
          <a:xfrm>
            <a:off x="-152400" y="2057400"/>
            <a:ext cx="3733800" cy="3067348"/>
          </a:xfrm>
          <a:prstGeom prst="bevel">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bn-IN" dirty="0">
                <a:ln w="0"/>
                <a:effectLst>
                  <a:outerShdw blurRad="38100" dist="19050" dir="2700000" algn="tl" rotWithShape="0">
                    <a:schemeClr val="dk1">
                      <a:alpha val="40000"/>
                    </a:schemeClr>
                  </a:outerShdw>
                </a:effectLst>
              </a:rPr>
              <a:t/>
            </a:r>
            <a:br>
              <a:rPr lang="bn-IN" dirty="0">
                <a:ln w="0"/>
                <a:effectLst>
                  <a:outerShdw blurRad="38100" dist="19050" dir="2700000" algn="tl" rotWithShape="0">
                    <a:schemeClr val="dk1">
                      <a:alpha val="40000"/>
                    </a:schemeClr>
                  </a:outerShdw>
                </a:effectLst>
              </a:rPr>
            </a:br>
            <a:r>
              <a:rPr lang="bn-IN" dirty="0">
                <a:ln w="0"/>
                <a:effectLst>
                  <a:outerShdw blurRad="38100" dist="19050" dir="2700000" algn="tl" rotWithShape="0">
                    <a:schemeClr val="dk1">
                      <a:alpha val="40000"/>
                    </a:schemeClr>
                  </a:outerShdw>
                </a:effectLst>
              </a:rPr>
              <a:t>মোছাঃ শিউলী বেগম </a:t>
            </a:r>
            <a:r>
              <a:rPr lang="en-US" dirty="0">
                <a:ln w="0"/>
                <a:effectLst>
                  <a:outerShdw blurRad="38100" dist="19050" dir="2700000" algn="tl" rotWithShape="0">
                    <a:schemeClr val="dk1">
                      <a:alpha val="40000"/>
                    </a:schemeClr>
                  </a:outerShdw>
                </a:effectLst>
              </a:rPr>
              <a:t/>
            </a:r>
            <a:br>
              <a:rPr lang="en-US" dirty="0">
                <a:ln w="0"/>
                <a:effectLst>
                  <a:outerShdw blurRad="38100" dist="19050" dir="2700000" algn="tl" rotWithShape="0">
                    <a:schemeClr val="dk1">
                      <a:alpha val="40000"/>
                    </a:schemeClr>
                  </a:outerShdw>
                </a:effectLst>
              </a:rPr>
            </a:br>
            <a:r>
              <a:rPr lang="bn-IN" dirty="0">
                <a:ln w="0"/>
                <a:effectLst>
                  <a:outerShdw blurRad="38100" dist="19050" dir="2700000" algn="tl" rotWithShape="0">
                    <a:schemeClr val="dk1">
                      <a:alpha val="40000"/>
                    </a:schemeClr>
                  </a:outerShdw>
                </a:effectLst>
              </a:rPr>
              <a:t>সহকারী শিক্ষক আইসিটি</a:t>
            </a:r>
            <a:br>
              <a:rPr lang="bn-IN" dirty="0">
                <a:ln w="0"/>
                <a:effectLst>
                  <a:outerShdw blurRad="38100" dist="19050" dir="2700000" algn="tl" rotWithShape="0">
                    <a:schemeClr val="dk1">
                      <a:alpha val="40000"/>
                    </a:schemeClr>
                  </a:outerShdw>
                </a:effectLst>
              </a:rPr>
            </a:br>
            <a:r>
              <a:rPr lang="bn-IN" dirty="0">
                <a:ln w="0"/>
                <a:effectLst>
                  <a:outerShdw blurRad="38100" dist="19050" dir="2700000" algn="tl" rotWithShape="0">
                    <a:schemeClr val="dk1">
                      <a:alpha val="40000"/>
                    </a:schemeClr>
                  </a:outerShdw>
                </a:effectLst>
              </a:rPr>
              <a:t>আরজিদেবীপুর শিয়ালকোট আলিম মাদ্রাসা</a:t>
            </a:r>
            <a:r>
              <a:rPr lang="bn-IN" u="sng" dirty="0">
                <a:ln w="0"/>
                <a:effectLst>
                  <a:outerShdw blurRad="38100" dist="19050" dir="2700000" algn="tl" rotWithShape="0">
                    <a:schemeClr val="dk1">
                      <a:alpha val="40000"/>
                    </a:schemeClr>
                  </a:outerShdw>
                </a:effectLst>
              </a:rPr>
              <a:t/>
            </a:r>
            <a:br>
              <a:rPr lang="bn-IN" u="sng" dirty="0">
                <a:ln w="0"/>
                <a:effectLst>
                  <a:outerShdw blurRad="38100" dist="19050" dir="2700000" algn="tl" rotWithShape="0">
                    <a:schemeClr val="dk1">
                      <a:alpha val="40000"/>
                    </a:schemeClr>
                  </a:outerShdw>
                </a:effectLst>
              </a:rPr>
            </a:br>
            <a:r>
              <a:rPr lang="bn-IN" dirty="0">
                <a:ln w="0"/>
                <a:effectLst>
                  <a:outerShdw blurRad="38100" dist="19050" dir="2700000" algn="tl" rotWithShape="0">
                    <a:schemeClr val="dk1">
                      <a:alpha val="40000"/>
                    </a:schemeClr>
                  </a:outerShdw>
                </a:effectLst>
              </a:rPr>
              <a:t>মোবাইল নং </a:t>
            </a:r>
            <a:r>
              <a:rPr lang="en-US" dirty="0">
                <a:ln w="0"/>
                <a:effectLst>
                  <a:outerShdw blurRad="38100" dist="19050" dir="2700000" algn="tl" rotWithShape="0">
                    <a:schemeClr val="dk1">
                      <a:alpha val="40000"/>
                    </a:schemeClr>
                  </a:outerShdw>
                </a:effectLst>
              </a:rPr>
              <a:t>01788093620</a:t>
            </a:r>
            <a:br>
              <a:rPr lang="en-US" dirty="0">
                <a:ln w="0"/>
                <a:effectLst>
                  <a:outerShdw blurRad="38100" dist="19050" dir="2700000" algn="tl" rotWithShape="0">
                    <a:schemeClr val="dk1">
                      <a:alpha val="40000"/>
                    </a:schemeClr>
                  </a:outerShdw>
                </a:effectLst>
              </a:rPr>
            </a:br>
            <a:r>
              <a:rPr lang="en-US" dirty="0">
                <a:ln w="0"/>
                <a:effectLst>
                  <a:outerShdw blurRad="38100" dist="19050" dir="2700000" algn="tl" rotWithShape="0">
                    <a:schemeClr val="dk1">
                      <a:alpha val="40000"/>
                    </a:schemeClr>
                  </a:outerShdw>
                </a:effectLst>
              </a:rPr>
              <a:t>Email- sheuli1978.bd@gmail.com</a:t>
            </a:r>
          </a:p>
        </p:txBody>
      </p:sp>
      <p:sp>
        <p:nvSpPr>
          <p:cNvPr id="6" name="TextBox 5"/>
          <p:cNvSpPr txBox="1"/>
          <p:nvPr/>
        </p:nvSpPr>
        <p:spPr>
          <a:xfrm>
            <a:off x="228600" y="228600"/>
            <a:ext cx="1981200" cy="369332"/>
          </a:xfrm>
          <a:prstGeom prst="rect">
            <a:avLst/>
          </a:prstGeom>
          <a:noFill/>
        </p:spPr>
        <p:txBody>
          <a:bodyPr wrap="square" rtlCol="0">
            <a:spAutoFit/>
          </a:bodyPr>
          <a:lstStyle/>
          <a:p>
            <a:pPr algn="ctr"/>
            <a:r>
              <a:rPr lang="bn-IN" dirty="0" smtClean="0"/>
              <a:t>শিক্ষক পরিচিতি</a:t>
            </a:r>
            <a:endParaRPr lang="en-US" dirty="0"/>
          </a:p>
        </p:txBody>
      </p:sp>
      <p:sp>
        <p:nvSpPr>
          <p:cNvPr id="7" name="Rectangle 6"/>
          <p:cNvSpPr/>
          <p:nvPr/>
        </p:nvSpPr>
        <p:spPr>
          <a:xfrm>
            <a:off x="4541293" y="2362200"/>
            <a:ext cx="4572000" cy="2031325"/>
          </a:xfrm>
          <a:prstGeom prst="rect">
            <a:avLst/>
          </a:prstGeom>
          <a:effectLst>
            <a:reflection blurRad="6350" stA="50000" endA="300" endPos="90000" dist="50800" dir="5400000" sy="-100000" algn="bl" rotWithShape="0"/>
          </a:effectLst>
        </p:spPr>
        <p:txBody>
          <a:bodyPr>
            <a:spAutoFit/>
          </a:bodyPr>
          <a:lstStyle/>
          <a:p>
            <a:r>
              <a:rPr lang="bn-IN" dirty="0"/>
              <a:t/>
            </a:r>
            <a:br>
              <a:rPr lang="bn-IN" dirty="0"/>
            </a:br>
            <a:r>
              <a:rPr lang="bn-IN" dirty="0"/>
              <a:t>শ্রেণীঃ অষ্টম</a:t>
            </a:r>
            <a:br>
              <a:rPr lang="bn-IN" dirty="0"/>
            </a:br>
            <a:r>
              <a:rPr lang="bn-IN" dirty="0"/>
              <a:t>বিষয়ঃ তথ্য ও যোগাযোগ প্রযুক্তি</a:t>
            </a:r>
            <a:br>
              <a:rPr lang="bn-IN" dirty="0"/>
            </a:br>
            <a:r>
              <a:rPr lang="bn-IN" dirty="0"/>
              <a:t>সাধারণ পাঠঃ তথ্য ও যোগাযোগ প্রযুক্তি  </a:t>
            </a:r>
            <a:br>
              <a:rPr lang="bn-IN" dirty="0"/>
            </a:br>
            <a:r>
              <a:rPr lang="bn-IN" dirty="0"/>
              <a:t>বিশেষ পাঠঃ স্যাটেলাইট ও অপটিক্যাল ফাইবার</a:t>
            </a:r>
            <a:br>
              <a:rPr lang="bn-IN" dirty="0"/>
            </a:br>
            <a:r>
              <a:rPr lang="bn-IN" dirty="0"/>
              <a:t>সময়ঃ ৫০ মিনিট</a:t>
            </a:r>
            <a:br>
              <a:rPr lang="bn-IN" dirty="0"/>
            </a:br>
            <a:r>
              <a:rPr lang="bn-IN" dirty="0"/>
              <a:t>তারিখঃ </a:t>
            </a:r>
            <a:endParaRPr lang="en-US" dirty="0"/>
          </a:p>
        </p:txBody>
      </p:sp>
      <p:sp>
        <p:nvSpPr>
          <p:cNvPr id="9" name="TextBox 8"/>
          <p:cNvSpPr txBox="1"/>
          <p:nvPr/>
        </p:nvSpPr>
        <p:spPr>
          <a:xfrm>
            <a:off x="5029200" y="228600"/>
            <a:ext cx="2743200" cy="369332"/>
          </a:xfrm>
          <a:prstGeom prst="rect">
            <a:avLst/>
          </a:prstGeom>
          <a:noFill/>
        </p:spPr>
        <p:txBody>
          <a:bodyPr wrap="square" rtlCol="0">
            <a:spAutoFit/>
          </a:bodyPr>
          <a:lstStyle/>
          <a:p>
            <a:pPr algn="ctr"/>
            <a:r>
              <a:rPr lang="bn-IN" dirty="0" smtClean="0"/>
              <a:t>পাঠ পরিচিতি</a:t>
            </a:r>
            <a:endParaRPr lang="en-US" dirty="0"/>
          </a:p>
        </p:txBody>
      </p:sp>
    </p:spTree>
  </p:cSld>
  <p:clrMapOvr>
    <a:masterClrMapping/>
  </p:clrMapOvr>
  <p:transition spd="slow" advTm="0">
    <p:strips dir="ru"/>
    <p:sndAc>
      <p:stSnd>
        <p:snd r:embed="rId2" name="bomb.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0"/>
            <a:ext cx="8991600" cy="2438400"/>
          </a:xfrm>
        </p:spPr>
        <p:txBody>
          <a:bodyPr>
            <a:normAutofit/>
          </a:bodyPr>
          <a:lstStyle/>
          <a:p>
            <a:pPr algn="ctr"/>
            <a:r>
              <a:rPr lang="bn-IN" sz="4000" b="1" dirty="0" smtClean="0">
                <a:solidFill>
                  <a:schemeClr val="tx1"/>
                </a:solidFill>
              </a:rPr>
              <a:t>আজকের পাঠ</a:t>
            </a:r>
            <a:endParaRPr lang="bn-IN" sz="4000" b="1" dirty="0">
              <a:solidFill>
                <a:schemeClr val="tx1"/>
              </a:solidFill>
            </a:endParaRPr>
          </a:p>
          <a:p>
            <a:pPr algn="ctr"/>
            <a:r>
              <a:rPr lang="bn-IN" sz="4000" b="1" dirty="0" smtClean="0">
                <a:solidFill>
                  <a:schemeClr val="tx1"/>
                </a:solidFill>
              </a:rPr>
              <a:t>স্যাটেলাইট ও অপটিক্যাল ফাইবার</a:t>
            </a:r>
            <a:r>
              <a:rPr lang="bn-IN" dirty="0" smtClean="0">
                <a:solidFill>
                  <a:schemeClr val="tx1"/>
                </a:solidFill>
              </a:rPr>
              <a:t> </a:t>
            </a:r>
          </a:p>
        </p:txBody>
      </p:sp>
    </p:spTree>
  </p:cSld>
  <p:clrMapOvr>
    <a:masterClrMapping/>
  </p:clrMapOvr>
  <p:transition spd="slow" advTm="0">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Pictures\3050ef7f23bb4b3102013815e6787ece-5af4c6e8192ae.jpg"/>
          <p:cNvPicPr>
            <a:picLocks noChangeAspect="1" noChangeArrowheads="1"/>
          </p:cNvPicPr>
          <p:nvPr/>
        </p:nvPicPr>
        <p:blipFill>
          <a:blip r:embed="rId2"/>
          <a:srcRect/>
          <a:stretch>
            <a:fillRect/>
          </a:stretch>
        </p:blipFill>
        <p:spPr bwMode="auto">
          <a:xfrm>
            <a:off x="0" y="1384110"/>
            <a:ext cx="5029200" cy="5181600"/>
          </a:xfrm>
          <a:prstGeom prst="rect">
            <a:avLst/>
          </a:prstGeom>
          <a:noFill/>
        </p:spPr>
      </p:pic>
      <p:pic>
        <p:nvPicPr>
          <p:cNvPr id="5" name="Picture 3" descr="C:\Users\HP\Downloads\download (9).jpg"/>
          <p:cNvPicPr>
            <a:picLocks noChangeAspect="1" noChangeArrowheads="1"/>
          </p:cNvPicPr>
          <p:nvPr/>
        </p:nvPicPr>
        <p:blipFill>
          <a:blip r:embed="rId3"/>
          <a:srcRect/>
          <a:stretch>
            <a:fillRect/>
          </a:stretch>
        </p:blipFill>
        <p:spPr bwMode="auto">
          <a:xfrm>
            <a:off x="5105400" y="1371600"/>
            <a:ext cx="3810000" cy="5181600"/>
          </a:xfrm>
          <a:prstGeom prst="rect">
            <a:avLst/>
          </a:prstGeom>
          <a:noFill/>
        </p:spPr>
      </p:pic>
      <p:sp>
        <p:nvSpPr>
          <p:cNvPr id="7" name="TextBox 6"/>
          <p:cNvSpPr txBox="1"/>
          <p:nvPr/>
        </p:nvSpPr>
        <p:spPr>
          <a:xfrm>
            <a:off x="2133600" y="457200"/>
            <a:ext cx="4495800" cy="646331"/>
          </a:xfrm>
          <a:prstGeom prst="rect">
            <a:avLst/>
          </a:prstGeom>
          <a:noFill/>
        </p:spPr>
        <p:txBody>
          <a:bodyPr wrap="square" rtlCol="0">
            <a:spAutoFit/>
          </a:bodyPr>
          <a:lstStyle/>
          <a:p>
            <a:pPr algn="ctr"/>
            <a:r>
              <a:rPr lang="bn-IN" sz="3600" dirty="0" smtClean="0"/>
              <a:t>ছবির দিকে লক্ষ করি </a:t>
            </a:r>
            <a:endParaRPr lang="en-US" dirty="0"/>
          </a:p>
        </p:txBody>
      </p:sp>
    </p:spTree>
  </p:cSld>
  <p:clrMapOvr>
    <a:masterClrMapping/>
  </p:clrMapOvr>
  <p:transition spd="slow" advTm="0">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8229600" cy="1219200"/>
          </a:xfrm>
          <a:solidFill>
            <a:schemeClr val="tx2">
              <a:lumMod val="40000"/>
              <a:lumOff val="60000"/>
            </a:schemeClr>
          </a:solidFill>
        </p:spPr>
        <p:txBody>
          <a:bodyPr/>
          <a:lstStyle/>
          <a:p>
            <a:pPr algn="ctr"/>
            <a:r>
              <a:rPr lang="bn-IN" dirty="0" smtClean="0">
                <a:solidFill>
                  <a:schemeClr val="bg1"/>
                </a:solidFill>
              </a:rPr>
              <a:t>শিখন ফল</a:t>
            </a:r>
            <a:endParaRPr lang="en-US" dirty="0">
              <a:solidFill>
                <a:schemeClr val="bg1"/>
              </a:solidFill>
            </a:endParaRPr>
          </a:p>
        </p:txBody>
      </p:sp>
      <p:sp>
        <p:nvSpPr>
          <p:cNvPr id="3" name="Subtitle 2"/>
          <p:cNvSpPr>
            <a:spLocks noGrp="1"/>
          </p:cNvSpPr>
          <p:nvPr>
            <p:ph type="subTitle" idx="1"/>
          </p:nvPr>
        </p:nvSpPr>
        <p:spPr>
          <a:xfrm>
            <a:off x="0" y="1219201"/>
            <a:ext cx="9144000" cy="5638799"/>
          </a:xfrm>
          <a:solidFill>
            <a:schemeClr val="accent5"/>
          </a:solidFill>
        </p:spPr>
        <p:txBody>
          <a:bodyPr/>
          <a:lstStyle/>
          <a:p>
            <a:pPr algn="ctr"/>
            <a:r>
              <a:rPr lang="bn-IN" sz="3200" b="1" dirty="0" smtClean="0">
                <a:solidFill>
                  <a:schemeClr val="bg1"/>
                </a:solidFill>
              </a:rPr>
              <a:t>এই পাঠ শেষ করলে শিক্ষার্থী</a:t>
            </a:r>
            <a:r>
              <a:rPr lang="en-US" sz="3200" b="1" dirty="0" smtClean="0">
                <a:solidFill>
                  <a:schemeClr val="bg1"/>
                </a:solidFill>
              </a:rPr>
              <a:t>……</a:t>
            </a:r>
            <a:endParaRPr lang="bn-IN" sz="3200" b="1" dirty="0" smtClean="0">
              <a:solidFill>
                <a:schemeClr val="bg1"/>
              </a:solidFill>
            </a:endParaRPr>
          </a:p>
          <a:p>
            <a:pPr algn="ctr"/>
            <a:r>
              <a:rPr lang="bn-IN" sz="3200" b="1" dirty="0" smtClean="0">
                <a:solidFill>
                  <a:schemeClr val="bg1"/>
                </a:solidFill>
              </a:rPr>
              <a:t>১।স্যাটেলাইট কি বলতে পারবে</a:t>
            </a:r>
            <a:r>
              <a:rPr lang="en-US" sz="3200" b="1" dirty="0" smtClean="0">
                <a:solidFill>
                  <a:schemeClr val="bg1"/>
                </a:solidFill>
              </a:rPr>
              <a:t>;</a:t>
            </a:r>
            <a:endParaRPr lang="bn-IN" sz="3200" b="1" dirty="0" smtClean="0">
              <a:solidFill>
                <a:schemeClr val="bg1"/>
              </a:solidFill>
            </a:endParaRPr>
          </a:p>
          <a:p>
            <a:pPr algn="ctr"/>
            <a:r>
              <a:rPr lang="bn-IN" sz="3200" b="1" dirty="0" smtClean="0">
                <a:solidFill>
                  <a:schemeClr val="bg1"/>
                </a:solidFill>
              </a:rPr>
              <a:t>২।স্যাটেলাইটের সমস্যাগুলো বর্ণনা করতে পারবে</a:t>
            </a:r>
            <a:r>
              <a:rPr lang="en-US" sz="3200" b="1" dirty="0" smtClean="0">
                <a:solidFill>
                  <a:schemeClr val="bg1"/>
                </a:solidFill>
              </a:rPr>
              <a:t>;</a:t>
            </a:r>
            <a:endParaRPr lang="bn-IN" sz="3200" b="1" dirty="0" smtClean="0">
              <a:solidFill>
                <a:schemeClr val="bg1"/>
              </a:solidFill>
            </a:endParaRPr>
          </a:p>
          <a:p>
            <a:pPr algn="ctr"/>
            <a:r>
              <a:rPr lang="bn-IN" sz="3200" b="1" dirty="0" smtClean="0">
                <a:solidFill>
                  <a:schemeClr val="bg1"/>
                </a:solidFill>
              </a:rPr>
              <a:t>3। স্যাটেলাইট ও অপটিক্যাল ফাইবারের কার্যকারিতা বিশ্লেষণ করতে পারবে</a:t>
            </a:r>
            <a:r>
              <a:rPr lang="bn-IN" sz="3200" b="1" dirty="0">
                <a:solidFill>
                  <a:schemeClr val="bg1"/>
                </a:solidFill>
              </a:rPr>
              <a:t> </a:t>
            </a:r>
            <a:r>
              <a:rPr lang="bn-IN" sz="3200" b="1" dirty="0" smtClean="0">
                <a:solidFill>
                  <a:schemeClr val="bg1"/>
                </a:solidFill>
              </a:rPr>
              <a:t>।</a:t>
            </a:r>
            <a:r>
              <a:rPr lang="bn-IN" sz="3200" b="1" dirty="0" smtClean="0">
                <a:solidFill>
                  <a:schemeClr val="tx1"/>
                </a:solidFill>
              </a:rPr>
              <a:t>       </a:t>
            </a:r>
          </a:p>
          <a:p>
            <a:endParaRPr lang="bn-IN" sz="2400" dirty="0" smtClean="0"/>
          </a:p>
          <a:p>
            <a:endParaRPr lang="en-US" dirty="0"/>
          </a:p>
        </p:txBody>
      </p:sp>
    </p:spTree>
  </p:cSld>
  <p:clrMapOvr>
    <a:masterClrMapping/>
  </p:clrMapOvr>
  <p:transition spd="slow" advTm="0">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04800"/>
            <a:ext cx="5867400" cy="914400"/>
          </a:xfrm>
        </p:spPr>
        <p:txBody>
          <a:bodyPr/>
          <a:lstStyle/>
          <a:p>
            <a:pPr algn="ctr"/>
            <a:r>
              <a:rPr lang="bn-IN" sz="3600" dirty="0" smtClean="0"/>
              <a:t>ছবির দিকে লক্ষ করি</a:t>
            </a:r>
            <a:endParaRPr lang="en-US" sz="2800" dirty="0"/>
          </a:p>
        </p:txBody>
      </p:sp>
      <p:sp>
        <p:nvSpPr>
          <p:cNvPr id="3" name="Subtitle 2"/>
          <p:cNvSpPr>
            <a:spLocks noGrp="1"/>
          </p:cNvSpPr>
          <p:nvPr>
            <p:ph type="subTitle" idx="1"/>
          </p:nvPr>
        </p:nvSpPr>
        <p:spPr>
          <a:xfrm>
            <a:off x="228600" y="4038600"/>
            <a:ext cx="8763000" cy="2667000"/>
          </a:xfrm>
        </p:spPr>
        <p:txBody>
          <a:bodyPr>
            <a:normAutofit/>
          </a:bodyPr>
          <a:lstStyle/>
          <a:p>
            <a:pPr algn="ctr"/>
            <a:endParaRPr lang="en-US" sz="2800" b="1" dirty="0" smtClean="0">
              <a:solidFill>
                <a:schemeClr val="tx1"/>
              </a:solidFill>
            </a:endParaRPr>
          </a:p>
          <a:p>
            <a:pPr algn="ctr"/>
            <a:r>
              <a:rPr lang="bn-IN" sz="2800" b="1" dirty="0" smtClean="0">
                <a:solidFill>
                  <a:schemeClr val="tx1"/>
                </a:solidFill>
              </a:rPr>
              <a:t> অপটিক্যাল ফাইবার অত্যন্ত সরু এক ধরণের প্লাস্টিক কাঁচের তন্তু।অপটিক্যাল ফাইবার দিয়ে আলোক সিগন্যাল পাঠানো হয়।</a:t>
            </a:r>
            <a:r>
              <a:rPr lang="bn-IN" dirty="0" smtClean="0">
                <a:solidFill>
                  <a:schemeClr val="tx1"/>
                </a:solidFill>
              </a:rPr>
              <a:t> </a:t>
            </a:r>
          </a:p>
          <a:p>
            <a:endParaRPr lang="en-US" dirty="0"/>
          </a:p>
        </p:txBody>
      </p:sp>
      <p:pic>
        <p:nvPicPr>
          <p:cNvPr id="3074" name="Picture 2" descr="C:\Users\HP\Downloads\download (9).jpg"/>
          <p:cNvPicPr>
            <a:picLocks noChangeAspect="1" noChangeArrowheads="1"/>
          </p:cNvPicPr>
          <p:nvPr/>
        </p:nvPicPr>
        <p:blipFill>
          <a:blip r:embed="rId2"/>
          <a:srcRect/>
          <a:stretch>
            <a:fillRect/>
          </a:stretch>
        </p:blipFill>
        <p:spPr bwMode="auto">
          <a:xfrm>
            <a:off x="2438400" y="1601337"/>
            <a:ext cx="4343400" cy="2438400"/>
          </a:xfrm>
          <a:prstGeom prst="rect">
            <a:avLst/>
          </a:prstGeom>
          <a:noFill/>
        </p:spPr>
      </p:pic>
    </p:spTree>
  </p:cSld>
  <p:clrMapOvr>
    <a:masterClrMapping/>
  </p:clrMapOvr>
  <p:transition spd="slow" advTm="0">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286000" y="4777380"/>
            <a:ext cx="5201410" cy="861420"/>
          </a:xfrm>
        </p:spPr>
        <p:txBody>
          <a:bodyPr/>
          <a:lstStyle/>
          <a:p>
            <a:pPr algn="ctr"/>
            <a:r>
              <a:rPr lang="bn-IN" sz="3600" dirty="0" smtClean="0">
                <a:solidFill>
                  <a:schemeClr val="bg1"/>
                </a:solidFill>
              </a:rPr>
              <a:t>অপটিক্যাল ফাইবার কী ?</a:t>
            </a:r>
            <a:endParaRPr lang="en-US" dirty="0">
              <a:solidFill>
                <a:schemeClr val="bg1"/>
              </a:solidFill>
            </a:endParaRPr>
          </a:p>
        </p:txBody>
      </p:sp>
      <p:sp>
        <p:nvSpPr>
          <p:cNvPr id="7" name="TextBox 6"/>
          <p:cNvSpPr txBox="1"/>
          <p:nvPr/>
        </p:nvSpPr>
        <p:spPr>
          <a:xfrm>
            <a:off x="2536209" y="985214"/>
            <a:ext cx="3276600" cy="646331"/>
          </a:xfrm>
          <a:prstGeom prst="rect">
            <a:avLst/>
          </a:prstGeom>
          <a:noFill/>
        </p:spPr>
        <p:txBody>
          <a:bodyPr wrap="square" rtlCol="0">
            <a:spAutoFit/>
          </a:bodyPr>
          <a:lstStyle/>
          <a:p>
            <a:pPr algn="ctr"/>
            <a:r>
              <a:rPr lang="bn-IN" sz="3600" dirty="0" smtClean="0">
                <a:solidFill>
                  <a:schemeClr val="bg1"/>
                </a:solidFill>
              </a:rPr>
              <a:t>একক কাজ</a:t>
            </a:r>
            <a:endParaRPr lang="en-US"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057400"/>
            <a:ext cx="3733800" cy="2514600"/>
          </a:xfrm>
          <a:prstGeom prst="rect">
            <a:avLst/>
          </a:prstGeom>
        </p:spPr>
      </p:pic>
    </p:spTree>
  </p:cSld>
  <p:clrMapOvr>
    <a:masterClrMapping/>
  </p:clrMapOvr>
  <p:transition spd="slow" advTm="0">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
            <a:ext cx="5791200" cy="838199"/>
          </a:xfrm>
        </p:spPr>
        <p:txBody>
          <a:bodyPr/>
          <a:lstStyle/>
          <a:p>
            <a:pPr algn="ctr"/>
            <a:r>
              <a:rPr lang="bn-IN" sz="2400" dirty="0" smtClean="0"/>
              <a:t> ছবিটি লক্ষ করি</a:t>
            </a:r>
            <a:endParaRPr lang="en-US" sz="2400" dirty="0"/>
          </a:p>
        </p:txBody>
      </p:sp>
      <p:pic>
        <p:nvPicPr>
          <p:cNvPr id="4098" name="Picture 2" descr="C:\Users\HP\Downloads\space-shuttle.jpg"/>
          <p:cNvPicPr>
            <a:picLocks noChangeAspect="1" noChangeArrowheads="1"/>
          </p:cNvPicPr>
          <p:nvPr/>
        </p:nvPicPr>
        <p:blipFill>
          <a:blip r:embed="rId2"/>
          <a:srcRect/>
          <a:stretch>
            <a:fillRect/>
          </a:stretch>
        </p:blipFill>
        <p:spPr bwMode="auto">
          <a:xfrm>
            <a:off x="990600" y="1371600"/>
            <a:ext cx="6400800" cy="5486400"/>
          </a:xfrm>
          <a:prstGeom prst="rect">
            <a:avLst/>
          </a:prstGeom>
          <a:noFill/>
        </p:spPr>
      </p:pic>
    </p:spTree>
  </p:cSld>
  <p:clrMapOvr>
    <a:masterClrMapping/>
  </p:clrMapOvr>
  <p:transition spd="slow" advTm="0">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62000"/>
            <a:ext cx="6934200" cy="1676400"/>
          </a:xfrm>
          <a:solidFill>
            <a:schemeClr val="bg2">
              <a:lumMod val="50000"/>
            </a:schemeClr>
          </a:solidFill>
        </p:spPr>
        <p:txBody>
          <a:bodyPr/>
          <a:lstStyle/>
          <a:p>
            <a:pPr algn="ctr"/>
            <a:endParaRPr lang="en-US" sz="2800" dirty="0"/>
          </a:p>
        </p:txBody>
      </p:sp>
      <p:sp>
        <p:nvSpPr>
          <p:cNvPr id="3" name="Subtitle 2"/>
          <p:cNvSpPr>
            <a:spLocks noGrp="1"/>
          </p:cNvSpPr>
          <p:nvPr>
            <p:ph type="subTitle" idx="1"/>
          </p:nvPr>
        </p:nvSpPr>
        <p:spPr>
          <a:xfrm>
            <a:off x="0" y="0"/>
            <a:ext cx="9144000" cy="6477000"/>
          </a:xfrm>
          <a:solidFill>
            <a:schemeClr val="bg2"/>
          </a:solidFill>
        </p:spPr>
        <p:txBody>
          <a:bodyPr>
            <a:noAutofit/>
          </a:bodyPr>
          <a:lstStyle/>
          <a:p>
            <a:pPr algn="ctr"/>
            <a:r>
              <a:rPr lang="bn-IN" sz="3200" b="1" dirty="0" smtClean="0">
                <a:solidFill>
                  <a:schemeClr val="tx1"/>
                </a:solidFill>
              </a:rPr>
              <a:t> </a:t>
            </a:r>
          </a:p>
          <a:p>
            <a:pPr algn="ctr"/>
            <a:r>
              <a:rPr lang="bn-IN" sz="3200" b="1" dirty="0" smtClean="0">
                <a:solidFill>
                  <a:schemeClr val="tx1"/>
                </a:solidFill>
              </a:rPr>
              <a:t>যেহেতু স্যাটেলাইটি পৃথিবী থেকে অনেক উঁচুতে তাই সেখানে সিগন্যাল পাঠানোর জন্য অনেক বড় এন্টেনার দরকার হয়।পৃথিবী থেকে যে সিগন্যাল পাঠানো হয় সেটি ওয়্যারলেস সিগন্যাল।ওয়্যারলেস সিগন্যাল দ্রুত বেগে গেলেও এই বিশাল দুরুত্ব অতিক্রম করতে সময় নেয়। তাই টেলিফোনে কথা বললে অন্য পাশ থেকে কথাটি না শুনে একটু পরে শোনা যায়।</a:t>
            </a:r>
            <a:endParaRPr lang="en-US" sz="3200" b="1" dirty="0">
              <a:solidFill>
                <a:schemeClr val="tx1"/>
              </a:solidFill>
            </a:endParaRPr>
          </a:p>
        </p:txBody>
      </p:sp>
    </p:spTree>
  </p:cSld>
  <p:clrMapOvr>
    <a:masterClrMapping/>
  </p:clrMapOvr>
  <p:transition spd="slow" advTm="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252</TotalTime>
  <Words>266</Words>
  <Application>Microsoft Office PowerPoint</Application>
  <PresentationFormat>On-screen Show (4:3)</PresentationFormat>
  <Paragraphs>35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Vrinda</vt:lpstr>
      <vt:lpstr>Wingdings 3</vt:lpstr>
      <vt:lpstr>Ion</vt:lpstr>
      <vt:lpstr>আজকের পাঠে স্বাগত</vt:lpstr>
      <vt:lpstr>PowerPoint Presentation</vt:lpstr>
      <vt:lpstr>PowerPoint Presentation</vt:lpstr>
      <vt:lpstr>PowerPoint Presentation</vt:lpstr>
      <vt:lpstr>শিখন ফল</vt:lpstr>
      <vt:lpstr>ছবির দিকে লক্ষ করি</vt:lpstr>
      <vt:lpstr>PowerPoint Presentation</vt:lpstr>
      <vt:lpstr> ছবিটি লক্ষ করি</vt:lpstr>
      <vt:lpstr>PowerPoint Presentation</vt:lpstr>
      <vt:lpstr>জোড়ায় কাজ</vt:lpstr>
      <vt:lpstr>দলীয় কাজ</vt:lpstr>
      <vt:lpstr>মূল্যায়ন</vt:lpstr>
      <vt:lpstr>বাড়ির কাজ</vt:lpstr>
      <vt:lpstr>ধন্যবাদ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সুপ্রিয় শিক্ষার্থীবৃন্দ সবাইকে শুভেচ্ছা</dc:title>
  <dc:creator>HP</dc:creator>
  <cp:lastModifiedBy>HP</cp:lastModifiedBy>
  <cp:revision>91</cp:revision>
  <dcterms:created xsi:type="dcterms:W3CDTF">2019-07-27T14:25:58Z</dcterms:created>
  <dcterms:modified xsi:type="dcterms:W3CDTF">2019-10-15T12:59:11Z</dcterms:modified>
</cp:coreProperties>
</file>