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8" r:id="rId2"/>
    <p:sldId id="259" r:id="rId3"/>
    <p:sldId id="261" r:id="rId4"/>
    <p:sldId id="262" r:id="rId5"/>
    <p:sldId id="263" r:id="rId6"/>
    <p:sldId id="264" r:id="rId7"/>
    <p:sldId id="273" r:id="rId8"/>
    <p:sldId id="277" r:id="rId9"/>
    <p:sldId id="278" r:id="rId10"/>
    <p:sldId id="290" r:id="rId11"/>
    <p:sldId id="291" r:id="rId12"/>
    <p:sldId id="288" r:id="rId13"/>
    <p:sldId id="279" r:id="rId14"/>
    <p:sldId id="286" r:id="rId15"/>
    <p:sldId id="287" r:id="rId16"/>
    <p:sldId id="293" r:id="rId17"/>
    <p:sldId id="292" r:id="rId18"/>
    <p:sldId id="294" r:id="rId19"/>
    <p:sldId id="29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894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37FD3E-A0F9-465D-AB43-27AA3CDE2BFC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0C4C68-2597-4257-B6D4-8DB850F9BE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890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188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6391A84-3FB1-4A00-98F2-7D216B2645DF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43C1FC-25A9-4A9B-8310-DD6D85ACF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892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6391A84-3FB1-4A00-98F2-7D216B2645DF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43C1FC-25A9-4A9B-8310-DD6D85ACF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31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6391A84-3FB1-4A00-98F2-7D216B2645DF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43C1FC-25A9-4A9B-8310-DD6D85ACF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393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6391A84-3FB1-4A00-98F2-7D216B2645DF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43C1FC-25A9-4A9B-8310-DD6D85ACF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908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6391A84-3FB1-4A00-98F2-7D216B2645DF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43C1FC-25A9-4A9B-8310-DD6D85ACF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282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6391A84-3FB1-4A00-98F2-7D216B2645DF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43C1FC-25A9-4A9B-8310-DD6D85ACF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446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6391A84-3FB1-4A00-98F2-7D216B2645DF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43C1FC-25A9-4A9B-8310-DD6D85ACF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67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6391A84-3FB1-4A00-98F2-7D216B2645DF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43C1FC-25A9-4A9B-8310-DD6D85ACF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166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6391A84-3FB1-4A00-98F2-7D216B2645DF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43C1FC-25A9-4A9B-8310-DD6D85ACF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62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6391A84-3FB1-4A00-98F2-7D216B2645DF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43C1FC-25A9-4A9B-8310-DD6D85ACF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651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6391A84-3FB1-4A00-98F2-7D216B2645DF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F43C1FC-25A9-4A9B-8310-DD6D85ACF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813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Flower\adc-63gf117_11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33950"/>
            <a:ext cx="1924050" cy="192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E:\Flower\adc-63gf117_11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219950" y="57149"/>
            <a:ext cx="1924050" cy="192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E:\Flower\adc-63gf117_11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0" y="0"/>
            <a:ext cx="1924050" cy="192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E:\Flower\adc-63gf117_11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219950" y="4933950"/>
            <a:ext cx="1924050" cy="1924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270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139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jpg"/><Relationship Id="rId4" Type="http://schemas.openxmlformats.org/officeDocument/2006/relationships/audio" Target="../media/audio2.wav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905000" y="609600"/>
            <a:ext cx="5943600" cy="1524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solidFill>
                  <a:schemeClr val="tx1"/>
                </a:solidFill>
              </a:rPr>
              <a:t>শুভেচ্ছা</a:t>
            </a:r>
            <a:endParaRPr lang="en-US" sz="60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981200"/>
            <a:ext cx="6324600" cy="40385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646901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10"/>
          <p:cNvSpPr txBox="1">
            <a:spLocks/>
          </p:cNvSpPr>
          <p:nvPr/>
        </p:nvSpPr>
        <p:spPr>
          <a:xfrm>
            <a:off x="1115518" y="1066800"/>
            <a:ext cx="3227882" cy="3961150"/>
          </a:xfrm>
          <a:prstGeom prst="rect">
            <a:avLst/>
          </a:prstGeom>
          <a:ln w="66675">
            <a:solidFill>
              <a:schemeClr val="tx1"/>
            </a:solidFill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Font typeface="Arial" pitchFamily="34" charset="0"/>
              <a:buNone/>
            </a:pPr>
            <a:r>
              <a:rPr lang="bn-BD" sz="3600" u="sng" dirty="0" smtClean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u="sng" dirty="0">
              <a:solidFill>
                <a:srgbClr val="005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Content Placeholder 12"/>
          <p:cNvSpPr txBox="1">
            <a:spLocks/>
          </p:cNvSpPr>
          <p:nvPr/>
        </p:nvSpPr>
        <p:spPr>
          <a:xfrm>
            <a:off x="4544288" y="1066800"/>
            <a:ext cx="3325978" cy="3943933"/>
          </a:xfrm>
          <a:prstGeom prst="rect">
            <a:avLst/>
          </a:prstGeom>
          <a:ln w="66675">
            <a:solidFill>
              <a:schemeClr val="tx1"/>
            </a:solidFill>
          </a:ln>
        </p:spPr>
        <p:txBody>
          <a:bodyPr/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kumimoji="0" lang="bn-BD" sz="3600" b="1" i="0" strike="noStrike" kern="120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uLnTx/>
                <a:uFillTx/>
                <a:latin typeface="NikoshBAN" pitchFamily="2" charset="0"/>
                <a:cs typeface="NikoshBAN" pitchFamily="2" charset="0"/>
              </a:rPr>
              <a:t>পাঠ </a:t>
            </a:r>
            <a:r>
              <a:rPr lang="bn-BD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kumimoji="0" lang="bn-BD" sz="3600" b="1" i="0" strike="noStrike" kern="1200" normalizeH="0" baseline="0" noProof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4">
                  <a:lumMod val="10000"/>
                </a:schemeClr>
              </a:solidFill>
              <a:uLnTx/>
              <a:uFillTx/>
              <a:latin typeface="NikoshBAN" pitchFamily="2" charset="0"/>
              <a:cs typeface="NikoshBAN" pitchFamily="2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3200" b="1" i="0" u="none" strike="noStrike" kern="1200" cap="none" spc="0" normalizeH="0" baseline="0" noProof="0" dirty="0" smtClean="0">
                <a:ln/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শ্রে</a:t>
            </a:r>
            <a:r>
              <a:rPr lang="en-US" sz="3200" b="1" dirty="0" err="1" smtClean="0">
                <a:ln/>
                <a:latin typeface="NikoshBAN" pitchFamily="2" charset="0"/>
                <a:cs typeface="NikoshBAN" pitchFamily="2" charset="0"/>
              </a:rPr>
              <a:t>ণি</a:t>
            </a:r>
            <a:r>
              <a:rPr lang="en-US" sz="3200" b="1" dirty="0" smtClean="0">
                <a:ln/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b="1" dirty="0" err="1" smtClean="0">
                <a:ln/>
                <a:latin typeface="NikoshBAN" pitchFamily="2" charset="0"/>
                <a:cs typeface="NikoshBAN" pitchFamily="2" charset="0"/>
              </a:rPr>
              <a:t>সপ্তম</a:t>
            </a:r>
            <a:endParaRPr kumimoji="0" lang="bn-BD" sz="3200" b="1" i="0" u="none" strike="noStrike" kern="1200" cap="none" spc="0" normalizeH="0" baseline="0" noProof="0" dirty="0" smtClean="0">
              <a:ln/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2400" b="1" i="0" u="none" strike="noStrike" kern="1200" cap="none" spc="0" normalizeH="0" baseline="0" noProof="0" dirty="0" smtClean="0">
                <a:ln/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বিষয়</a:t>
            </a:r>
            <a:r>
              <a:rPr kumimoji="0" lang="en-US" sz="2400" b="1" i="0" u="none" strike="noStrike" kern="1200" cap="none" spc="0" normalizeH="0" baseline="0" noProof="0" dirty="0" smtClean="0">
                <a:ln/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:</a:t>
            </a:r>
            <a:r>
              <a:rPr kumimoji="0" lang="bn-BD" sz="2400" b="1" i="0" u="none" strike="noStrike" kern="1200" cap="none" spc="0" normalizeH="0" baseline="0" noProof="0" dirty="0" smtClean="0">
                <a:ln/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noProof="0" dirty="0" err="1" smtClean="0">
                <a:ln/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400" b="1" noProof="0" dirty="0" smtClean="0">
                <a:ln/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b="1" noProof="0" dirty="0" err="1" smtClean="0">
                <a:ln/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2400" b="1" noProof="0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noProof="0" dirty="0" err="1" smtClean="0">
                <a:ln/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2400" b="1" noProof="0" dirty="0" smtClean="0">
              <a:ln/>
              <a:latin typeface="NikoshBAN" pitchFamily="2" charset="0"/>
              <a:cs typeface="NikoshBAN" pitchFamily="2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 smtClean="0">
                <a:ln/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অধ্যায়</a:t>
            </a:r>
            <a:r>
              <a:rPr kumimoji="0" lang="en-US" sz="3600" b="1" i="0" u="none" strike="noStrike" kern="1200" cap="none" spc="0" normalizeH="0" baseline="0" noProof="0" dirty="0" smtClean="0">
                <a:ln/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b="1" dirty="0" err="1" smtClean="0">
                <a:ln/>
                <a:latin typeface="NikoshBAN" pitchFamily="2" charset="0"/>
                <a:cs typeface="NikoshBAN" pitchFamily="2" charset="0"/>
              </a:rPr>
              <a:t>পঞ্চম</a:t>
            </a:r>
            <a:endParaRPr kumimoji="0" lang="en-US" sz="2400" b="1" i="0" u="none" strike="noStrike" kern="1200" cap="none" spc="0" normalizeH="0" noProof="0" dirty="0" smtClean="0">
              <a:ln/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200" b="1" dirty="0" err="1" smtClean="0">
                <a:ln/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b="1" dirty="0" smtClean="0">
                <a:ln/>
                <a:latin typeface="NikoshBAN" pitchFamily="2" charset="0"/>
                <a:cs typeface="NikoshBAN" pitchFamily="2" charset="0"/>
              </a:rPr>
              <a:t>: ৫6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200" b="1" dirty="0" err="1" smtClean="0">
                <a:ln/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b="1" dirty="0" smtClean="0">
                <a:ln/>
                <a:latin typeface="NikoshBAN" pitchFamily="2" charset="0"/>
                <a:cs typeface="NikoshBAN" pitchFamily="2" charset="0"/>
              </a:rPr>
              <a:t>: ৫০ </a:t>
            </a:r>
            <a:r>
              <a:rPr lang="en-US" sz="3200" b="1" dirty="0" err="1" smtClean="0">
                <a:ln/>
                <a:latin typeface="NikoshBAN" pitchFamily="2" charset="0"/>
                <a:cs typeface="NikoshBAN" pitchFamily="2" charset="0"/>
              </a:rPr>
              <a:t>মিনিট</a:t>
            </a:r>
            <a:endParaRPr lang="en-US" sz="3200" b="1" dirty="0" smtClean="0">
              <a:ln/>
              <a:latin typeface="NikoshBAN" pitchFamily="2" charset="0"/>
              <a:cs typeface="NikoshBAN" pitchFamily="2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200" b="1" dirty="0" err="1" smtClean="0">
                <a:ln/>
                <a:latin typeface="NikoshBAN" pitchFamily="2" charset="0"/>
                <a:cs typeface="NikoshBAN" pitchFamily="2" charset="0"/>
              </a:rPr>
              <a:t>তারিখ</a:t>
            </a:r>
            <a:r>
              <a:rPr lang="en-US" sz="3200" b="1" dirty="0" smtClean="0">
                <a:ln/>
                <a:latin typeface="NikoshBAN" pitchFamily="2" charset="0"/>
                <a:cs typeface="NikoshBAN" pitchFamily="2" charset="0"/>
              </a:rPr>
              <a:t>: </a:t>
            </a:r>
            <a:endParaRPr kumimoji="0" lang="bn-BD" sz="3200" b="1" i="0" u="none" strike="noStrike" kern="1200" cap="none" spc="0" normalizeH="0" baseline="0" noProof="0" dirty="0" smtClean="0">
              <a:ln/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1100" b="1" u="sng" dirty="0" smtClean="0">
              <a:ln/>
              <a:latin typeface="NikoshBAN" pitchFamily="2" charset="0"/>
              <a:cs typeface="NikoshBAN" pitchFamily="2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2800" b="1" u="sng" dirty="0" smtClean="0">
              <a:ln/>
              <a:solidFill>
                <a:srgbClr val="4F032E"/>
              </a:solidFill>
              <a:latin typeface="NikoshBAN" pitchFamily="2" charset="0"/>
              <a:cs typeface="NikoshBAN" pitchFamily="2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2800" b="1" u="sng" dirty="0" smtClean="0">
              <a:ln/>
              <a:solidFill>
                <a:srgbClr val="4F032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2000" y="3581400"/>
            <a:ext cx="39346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শাহনাজ</a:t>
            </a:r>
            <a:r>
              <a:rPr lang="en-US" sz="2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পারভীন</a:t>
            </a:r>
            <a:endParaRPr lang="en-US" sz="2400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en-US" sz="2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2400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en-US" sz="2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বাগভান্ডার</a:t>
            </a:r>
            <a:r>
              <a:rPr lang="en-US" sz="2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2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2400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en-US" sz="2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ভুরুঙ্গামারী</a:t>
            </a:r>
            <a:r>
              <a:rPr lang="en-US" sz="2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, </a:t>
            </a:r>
            <a:r>
              <a:rPr lang="en-US" sz="2400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কুড়িগ্রাম</a:t>
            </a:r>
            <a:r>
              <a:rPr lang="en-US" sz="2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।</a:t>
            </a:r>
            <a:endParaRPr lang="en-US" sz="2400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505200" y="5715000"/>
            <a:ext cx="21336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283" y="1600200"/>
            <a:ext cx="1746917" cy="1981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05789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eft-Right Arrow 4"/>
          <p:cNvSpPr/>
          <p:nvPr/>
        </p:nvSpPr>
        <p:spPr>
          <a:xfrm>
            <a:off x="609600" y="1981200"/>
            <a:ext cx="7372350" cy="1905000"/>
          </a:xfrm>
          <a:prstGeom prst="leftRightArrow">
            <a:avLst>
              <a:gd name="adj1" fmla="val 44697"/>
              <a:gd name="adj2" fmla="val 50000"/>
            </a:avLst>
          </a:prstGeom>
          <a:noFill/>
          <a:ln w="5715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000" b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শিক্ষায়</a:t>
            </a:r>
            <a:r>
              <a:rPr lang="en-US" sz="60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ইন্টারনেট</a:t>
            </a:r>
            <a:endParaRPr lang="en-US" sz="60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561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76600" y="457200"/>
            <a:ext cx="31340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 smtClean="0">
                <a:ln>
                  <a:solidFill>
                    <a:srgbClr val="00B05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2000" dirty="0">
              <a:ln>
                <a:solidFill>
                  <a:srgbClr val="00B050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2057400"/>
            <a:ext cx="609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n w="18415" cmpd="sng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r>
              <a:rPr lang="en-US" sz="4400" dirty="0" smtClean="0">
                <a:ln w="18415" cmpd="sng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…</a:t>
            </a:r>
            <a:r>
              <a:rPr lang="bn-BD" sz="4400" dirty="0" smtClean="0">
                <a:ln w="18415" cmpd="sng">
                  <a:solidFill>
                    <a:srgbClr val="0000CC"/>
                  </a:solidFill>
                  <a:prstDash val="solid"/>
                </a:ln>
                <a:solidFill>
                  <a:srgbClr val="0000CC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n w="18415" cmpd="sng">
                <a:solidFill>
                  <a:srgbClr val="0000CC"/>
                </a:solidFill>
                <a:prstDash val="solid"/>
              </a:ln>
              <a:solidFill>
                <a:srgbClr val="0000CC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" y="3048000"/>
            <a:ext cx="8534400" cy="181588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sz="36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১।</a:t>
            </a:r>
            <a:r>
              <a:rPr lang="en-US" sz="36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শিক্ষায়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প্রভাব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;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spc="-15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শিক্ষায়</a:t>
            </a:r>
            <a:r>
              <a:rPr lang="en-US" sz="3600" spc="-15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3600" spc="-15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spc="-150" dirty="0" err="1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ব্যবহারের</a:t>
            </a:r>
            <a:r>
              <a:rPr lang="en-US" sz="3600" spc="-150" dirty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 smtClean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সুবিধাসমূহ</a:t>
            </a:r>
            <a:r>
              <a:rPr lang="en-US" sz="3600" spc="-150" dirty="0" smtClean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 smtClean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600" spc="-150" dirty="0" smtClean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 smtClean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spc="-150" dirty="0" smtClean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 smtClean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spc="-150" dirty="0" smtClean="0">
                <a:solidFill>
                  <a:schemeClr val="accent4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endParaRPr lang="en-US" sz="40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41324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685800"/>
            <a:ext cx="3505200" cy="70788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শিক্ষায়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ইন্টারনেট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828800"/>
            <a:ext cx="5979927" cy="386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32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24782" y="914400"/>
            <a:ext cx="4128654" cy="1569660"/>
          </a:xfrm>
          <a:prstGeom prst="rect">
            <a:avLst/>
          </a:prstGeom>
          <a:ln/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প্রত্যক্ষ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নির্দেশে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স্কুল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বিশ্ববিদ্যালয়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পরিচালিত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272619" y="2895600"/>
            <a:ext cx="4432981" cy="2669449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 বোর্ড, মন্ত্রাণালয়, জাতীয় বিশ্ববিদ্যালয় তাদের বিভিন্ন নির্দেশ ইন্টারনেটের মাধ্যমে প্রদান করে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5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221673" y="1447800"/>
            <a:ext cx="5257800" cy="45219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Courier New" panose="02070309020205020404" pitchFamily="49" charset="0"/>
              <a:buChar char="o"/>
              <a:defRPr/>
            </a:pPr>
            <a:r>
              <a:rPr lang="bn-BD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এখন সহজেই পরীক্ষার ফলাফল জানা যায়- </a:t>
            </a:r>
            <a:endParaRPr lang="en-US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548640" indent="-274320">
              <a:buFont typeface="Courier New" panose="02070309020205020404" pitchFamily="49" charset="0"/>
              <a:buChar char="o"/>
              <a:defRPr/>
            </a:pPr>
            <a:r>
              <a:rPr lang="bn-BD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ইন্টারনেটের মাধ্যমে শিক্ষা বোর্ডের ওয়েবসাইট থেকে।</a:t>
            </a:r>
          </a:p>
          <a:p>
            <a:pPr>
              <a:buFont typeface="Courier New" panose="02070309020205020404" pitchFamily="49" charset="0"/>
              <a:buChar char="o"/>
              <a:defRPr/>
            </a:pPr>
            <a:r>
              <a:rPr lang="bn-BD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এছাড়াও</a:t>
            </a: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কল্যা</a:t>
            </a:r>
            <a:r>
              <a:rPr lang="en-US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ণে</a:t>
            </a:r>
            <a:r>
              <a:rPr lang="bn-BD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পরীক্ষার</a:t>
            </a: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ফলাফল</a:t>
            </a:r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endParaRPr lang="bn-BD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  <a:defRPr/>
            </a:pPr>
            <a:endParaRPr lang="en-US" sz="1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548640" indent="-274320">
              <a:buFont typeface="Courier New" panose="02070309020205020404" pitchFamily="49" charset="0"/>
              <a:buChar char="o"/>
              <a:defRPr/>
            </a:pPr>
            <a:r>
              <a:rPr lang="bn-BD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dirty="0" err="1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ের</a:t>
            </a:r>
            <a:r>
              <a:rPr lang="bn-BD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SMS </a:t>
            </a:r>
            <a:r>
              <a:rPr lang="bn-BD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 মাধ্যমে</a:t>
            </a:r>
            <a:endParaRPr lang="bn-BD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>
              <a:buFont typeface="Courier New" panose="02070309020205020404" pitchFamily="49" charset="0"/>
              <a:buChar char="o"/>
              <a:defRPr/>
            </a:pPr>
            <a:endParaRPr lang="bn-BD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>
              <a:buFont typeface="Courier New" panose="02070309020205020404" pitchFamily="49" charset="0"/>
              <a:buChar char="o"/>
              <a:defRPr/>
            </a:pPr>
            <a:endParaRPr lang="en-US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15744" y="2367407"/>
            <a:ext cx="2389311" cy="131280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33600" y="304800"/>
            <a:ext cx="4876800" cy="584775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বর্তমানে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পরীক্ষার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ফলাফল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180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2667000"/>
            <a:ext cx="7086600" cy="954107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স্কুল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বিশ্ববিদ্যালয়ে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ভর্তি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পরীক্ষার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রেজিস্ট্রেশন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89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2438400"/>
            <a:ext cx="7924800" cy="1077218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জাতীয়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বিশ্ববিদ্যালয়ে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লক্ষ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পরীক্ষার্থীর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ভর্তি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কার্যক্রম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পরিচালনা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900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" y="2590800"/>
            <a:ext cx="7599218" cy="1077218"/>
          </a:xfrm>
          <a:prstGeom prst="rect">
            <a:avLst/>
          </a:prstGeom>
          <a:ln w="38100">
            <a:solidFill>
              <a:srgbClr val="00B0F0"/>
            </a:solidFill>
          </a:ln>
          <a:effectLst>
            <a:glow rad="228600">
              <a:srgbClr val="7030A0">
                <a:alpha val="40000"/>
              </a:srgb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ডট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ওয়েবসাইটে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অনেক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নানা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বিষয়ে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কোর্স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পড়িয়ে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থাকেন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739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276600"/>
            <a:ext cx="8305800" cy="1200329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যখন</a:t>
            </a:r>
            <a:r>
              <a:rPr 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ছিল</a:t>
            </a:r>
            <a:r>
              <a:rPr 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</a:t>
            </a:r>
            <a:r>
              <a:rPr lang="en-US" sz="3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খন</a:t>
            </a:r>
            <a:r>
              <a:rPr 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একজন</a:t>
            </a:r>
            <a:r>
              <a:rPr 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মানুষ</a:t>
            </a:r>
            <a:r>
              <a:rPr 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কেমন</a:t>
            </a:r>
            <a:r>
              <a:rPr 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লেখাপড়া</a:t>
            </a:r>
            <a:r>
              <a:rPr 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</a:t>
            </a:r>
            <a:r>
              <a:rPr 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লেখ</a:t>
            </a:r>
            <a:r>
              <a:rPr 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600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24200" y="914400"/>
            <a:ext cx="3731217" cy="769441"/>
          </a:xfrm>
          <a:prstGeom prst="rect">
            <a:avLst/>
          </a:prstGeom>
          <a:ln>
            <a:solidFill>
              <a:schemeClr val="tx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4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058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3200400"/>
            <a:ext cx="6781800" cy="707886"/>
          </a:xfrm>
          <a:prstGeom prst="rect">
            <a:avLst/>
          </a:prstGeo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spc="-150" dirty="0" err="1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শিক্ষায়</a:t>
            </a:r>
            <a:r>
              <a:rPr lang="en-US" sz="4000" b="1" spc="-150" dirty="0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-150" dirty="0" err="1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4000" b="1" spc="-150" dirty="0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-150" dirty="0" err="1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ব্যবহারের</a:t>
            </a:r>
            <a:r>
              <a:rPr lang="en-US" sz="4000" b="1" spc="-150" dirty="0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-150" dirty="0" err="1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সুবিধাসমূহ</a:t>
            </a:r>
            <a:r>
              <a:rPr lang="en-US" sz="4000" b="1" spc="-150" dirty="0" smtClean="0">
                <a:solidFill>
                  <a:schemeClr val="accent4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endParaRPr lang="en-US" sz="3200" b="1" spc="-150" dirty="0">
              <a:solidFill>
                <a:schemeClr val="accent4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017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228600"/>
            <a:ext cx="8686800" cy="1384995"/>
          </a:xfrm>
          <a:prstGeom prst="rect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ইন্টানেটের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কারণে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লেখাপড়া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এখন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ক্লাশরুমের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গণ্ডি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পেরিয়ে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ছড়িয়ে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পড়েছে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বিশ্বব্যাপি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ভার্চুয়াল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ক্লাশরু</a:t>
            </a:r>
            <a: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মের মাধ্যমে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সারা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বিশ্বের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কার্যক্রমে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একসাথে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অংশগ্রহণ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ক</a:t>
            </a:r>
            <a: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ছে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 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170" name="Picture 2" descr="E:\Motiar D. Content\Class Viii\Picture\46\aulas-virtuales-gico-20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590800"/>
            <a:ext cx="6400800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930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2743200"/>
            <a:ext cx="8121504" cy="954107"/>
          </a:xfrm>
          <a:prstGeom prst="rect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spc="50" dirty="0" err="1">
                <a:ln w="13500">
                  <a:solidFill>
                    <a:sysClr val="windowText" lastClr="000000">
                      <a:alpha val="6500"/>
                    </a:sysClr>
                  </a:solidFill>
                  <a:prstDash val="solid"/>
                </a:ln>
                <a:solidFill>
                  <a:sysClr val="windowText" lastClr="000000">
                    <a:alpha val="95000"/>
                  </a:sys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2800" b="1" spc="50" dirty="0">
                <a:ln w="13500">
                  <a:solidFill>
                    <a:sysClr val="windowText" lastClr="000000">
                      <a:alpha val="6500"/>
                    </a:sysClr>
                  </a:solidFill>
                  <a:prstDash val="solid"/>
                </a:ln>
                <a:solidFill>
                  <a:sysClr val="windowText" lastClr="000000">
                    <a:alpha val="95000"/>
                  </a:sys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spc="50" dirty="0" err="1" smtClean="0">
                <a:ln w="13500">
                  <a:solidFill>
                    <a:sysClr val="windowText" lastClr="000000">
                      <a:alpha val="6500"/>
                    </a:sysClr>
                  </a:solidFill>
                  <a:prstDash val="solid"/>
                </a:ln>
                <a:solidFill>
                  <a:sysClr val="windowText" lastClr="000000">
                    <a:alpha val="95000"/>
                  </a:sys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কারণে</a:t>
            </a:r>
            <a:r>
              <a:rPr lang="en-US" sz="2800" b="1" spc="50" dirty="0" smtClean="0">
                <a:ln w="13500">
                  <a:solidFill>
                    <a:sysClr val="windowText" lastClr="000000">
                      <a:alpha val="6500"/>
                    </a:sysClr>
                  </a:solidFill>
                  <a:prstDash val="solid"/>
                </a:ln>
                <a:solidFill>
                  <a:sysClr val="windowText" lastClr="000000">
                    <a:alpha val="95000"/>
                  </a:sys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spc="50" dirty="0" err="1" smtClean="0">
                <a:ln w="13500">
                  <a:solidFill>
                    <a:sysClr val="windowText" lastClr="000000">
                      <a:alpha val="6500"/>
                    </a:sysClr>
                  </a:solidFill>
                  <a:prstDash val="solid"/>
                </a:ln>
                <a:solidFill>
                  <a:sysClr val="windowText" lastClr="000000">
                    <a:alpha val="95000"/>
                  </a:sys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আধু</a:t>
            </a:r>
            <a:r>
              <a:rPr lang="bn-BD" sz="2800" b="1" spc="50" dirty="0" smtClean="0">
                <a:ln w="13500">
                  <a:solidFill>
                    <a:sysClr val="windowText" lastClr="000000">
                      <a:alpha val="6500"/>
                    </a:sysClr>
                  </a:solidFill>
                  <a:prstDash val="solid"/>
                </a:ln>
                <a:solidFill>
                  <a:sysClr val="windowText" lastClr="000000">
                    <a:alpha val="95000"/>
                  </a:sys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নি</a:t>
            </a:r>
            <a:r>
              <a:rPr lang="en-US" sz="2800" b="1" spc="50" dirty="0" smtClean="0">
                <a:ln w="13500">
                  <a:solidFill>
                    <a:sysClr val="windowText" lastClr="000000">
                      <a:alpha val="6500"/>
                    </a:sysClr>
                  </a:solidFill>
                  <a:prstDash val="solid"/>
                </a:ln>
                <a:solidFill>
                  <a:sysClr val="windowText" lastClr="000000">
                    <a:alpha val="95000"/>
                  </a:sys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 </a:t>
            </a:r>
            <a:r>
              <a:rPr lang="en-US" sz="2800" b="1" spc="50" dirty="0" err="1" smtClean="0">
                <a:ln w="13500">
                  <a:solidFill>
                    <a:sysClr val="windowText" lastClr="000000">
                      <a:alpha val="6500"/>
                    </a:sysClr>
                  </a:solidFill>
                  <a:prstDash val="solid"/>
                </a:ln>
                <a:solidFill>
                  <a:sysClr val="windowText" lastClr="000000">
                    <a:alpha val="95000"/>
                  </a:sys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ল্যাবরেটরির</a:t>
            </a:r>
            <a:r>
              <a:rPr lang="en-US" sz="2800" b="1" spc="50" dirty="0" smtClean="0">
                <a:ln w="13500">
                  <a:solidFill>
                    <a:sysClr val="windowText" lastClr="000000">
                      <a:alpha val="6500"/>
                    </a:sysClr>
                  </a:solidFill>
                  <a:prstDash val="solid"/>
                </a:ln>
                <a:solidFill>
                  <a:sysClr val="windowText" lastClr="000000">
                    <a:alpha val="95000"/>
                  </a:sys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spc="50" dirty="0" err="1" smtClean="0">
                <a:ln w="13500">
                  <a:solidFill>
                    <a:sysClr val="windowText" lastClr="000000">
                      <a:alpha val="6500"/>
                    </a:sysClr>
                  </a:solidFill>
                  <a:prstDash val="solid"/>
                </a:ln>
                <a:solidFill>
                  <a:sysClr val="windowText" lastClr="000000">
                    <a:alpha val="95000"/>
                  </a:sys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এক্সপেরিমেন্ট</a:t>
            </a:r>
            <a:r>
              <a:rPr lang="en-US" sz="2800" b="1" spc="50" dirty="0" smtClean="0">
                <a:ln w="13500">
                  <a:solidFill>
                    <a:sysClr val="windowText" lastClr="000000">
                      <a:alpha val="6500"/>
                    </a:sysClr>
                  </a:solidFill>
                  <a:prstDash val="solid"/>
                </a:ln>
                <a:solidFill>
                  <a:sysClr val="windowText" lastClr="000000">
                    <a:alpha val="95000"/>
                  </a:sys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spc="50" dirty="0" err="1" smtClean="0">
                <a:ln w="13500">
                  <a:solidFill>
                    <a:sysClr val="windowText" lastClr="000000">
                      <a:alpha val="6500"/>
                    </a:sysClr>
                  </a:solidFill>
                  <a:prstDash val="solid"/>
                </a:ln>
                <a:solidFill>
                  <a:sysClr val="windowText" lastClr="000000">
                    <a:alpha val="95000"/>
                  </a:sys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2800" b="1" spc="50" dirty="0" smtClean="0">
                <a:ln w="13500">
                  <a:solidFill>
                    <a:sysClr val="windowText" lastClr="000000">
                      <a:alpha val="6500"/>
                    </a:sysClr>
                  </a:solidFill>
                  <a:prstDash val="solid"/>
                </a:ln>
                <a:solidFill>
                  <a:sysClr val="windowText" lastClr="000000">
                    <a:alpha val="95000"/>
                  </a:sys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spc="50" dirty="0" err="1" smtClean="0">
                <a:ln w="13500">
                  <a:solidFill>
                    <a:sysClr val="windowText" lastClr="000000">
                      <a:alpha val="6500"/>
                    </a:sysClr>
                  </a:solidFill>
                  <a:prstDash val="solid"/>
                </a:ln>
                <a:solidFill>
                  <a:sysClr val="windowText" lastClr="000000">
                    <a:alpha val="95000"/>
                  </a:sys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ঘরে</a:t>
            </a:r>
            <a:r>
              <a:rPr lang="en-US" sz="2800" b="1" spc="50" dirty="0" smtClean="0">
                <a:ln w="13500">
                  <a:solidFill>
                    <a:sysClr val="windowText" lastClr="000000">
                      <a:alpha val="6500"/>
                    </a:sysClr>
                  </a:solidFill>
                  <a:prstDash val="solid"/>
                </a:ln>
                <a:solidFill>
                  <a:sysClr val="windowText" lastClr="000000">
                    <a:alpha val="95000"/>
                  </a:sys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spc="50" dirty="0" err="1" smtClean="0">
                <a:ln w="13500">
                  <a:solidFill>
                    <a:sysClr val="windowText" lastClr="000000">
                      <a:alpha val="6500"/>
                    </a:sysClr>
                  </a:solidFill>
                  <a:prstDash val="solid"/>
                </a:ln>
                <a:solidFill>
                  <a:sysClr val="windowText" lastClr="000000">
                    <a:alpha val="95000"/>
                  </a:sys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বসেই</a:t>
            </a:r>
            <a:r>
              <a:rPr lang="en-US" sz="2800" b="1" spc="50" dirty="0" smtClean="0">
                <a:ln w="13500">
                  <a:solidFill>
                    <a:sysClr val="windowText" lastClr="000000">
                      <a:alpha val="6500"/>
                    </a:sysClr>
                  </a:solidFill>
                  <a:prstDash val="solid"/>
                </a:ln>
                <a:solidFill>
                  <a:sysClr val="windowText" lastClr="000000">
                    <a:alpha val="95000"/>
                  </a:sys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spc="50" dirty="0" err="1" smtClean="0">
                <a:ln w="13500">
                  <a:solidFill>
                    <a:sysClr val="windowText" lastClr="000000">
                      <a:alpha val="6500"/>
                    </a:sysClr>
                  </a:solidFill>
                  <a:prstDash val="solid"/>
                </a:ln>
                <a:solidFill>
                  <a:sysClr val="windowText" lastClr="000000">
                    <a:alpha val="95000"/>
                  </a:sys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b="1" spc="50" dirty="0" smtClean="0">
                <a:ln w="13500">
                  <a:solidFill>
                    <a:sysClr val="windowText" lastClr="000000">
                      <a:alpha val="6500"/>
                    </a:sysClr>
                  </a:solidFill>
                  <a:prstDash val="solid"/>
                </a:ln>
                <a:solidFill>
                  <a:sysClr val="windowText" lastClr="000000">
                    <a:alpha val="95000"/>
                  </a:sys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spc="50" dirty="0" err="1" smtClean="0">
                <a:ln w="13500">
                  <a:solidFill>
                    <a:sysClr val="windowText" lastClr="000000">
                      <a:alpha val="6500"/>
                    </a:sysClr>
                  </a:solidFill>
                  <a:prstDash val="solid"/>
                </a:ln>
                <a:solidFill>
                  <a:sysClr val="windowText" lastClr="000000">
                    <a:alpha val="95000"/>
                  </a:sys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ফেলতে</a:t>
            </a:r>
            <a:r>
              <a:rPr lang="en-US" sz="2800" b="1" spc="50" dirty="0" smtClean="0">
                <a:ln w="13500">
                  <a:solidFill>
                    <a:sysClr val="windowText" lastClr="000000">
                      <a:alpha val="6500"/>
                    </a:sysClr>
                  </a:solidFill>
                  <a:prstDash val="solid"/>
                </a:ln>
                <a:solidFill>
                  <a:sysClr val="windowText" lastClr="000000">
                    <a:alpha val="95000"/>
                  </a:sys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spc="50" dirty="0" err="1" smtClean="0">
                <a:ln w="13500">
                  <a:solidFill>
                    <a:sysClr val="windowText" lastClr="000000">
                      <a:alpha val="6500"/>
                    </a:sysClr>
                  </a:solidFill>
                  <a:prstDash val="solid"/>
                </a:ln>
                <a:solidFill>
                  <a:sysClr val="windowText" lastClr="000000">
                    <a:alpha val="95000"/>
                  </a:sys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পার</a:t>
            </a:r>
            <a:r>
              <a:rPr lang="bn-BD" sz="2800" b="1" spc="50" dirty="0" smtClean="0">
                <a:ln w="13500">
                  <a:solidFill>
                    <a:sysClr val="windowText" lastClr="000000">
                      <a:alpha val="6500"/>
                    </a:sysClr>
                  </a:solidFill>
                  <a:prstDash val="solid"/>
                </a:ln>
                <a:solidFill>
                  <a:sysClr val="windowText" lastClr="000000">
                    <a:alpha val="95000"/>
                  </a:sys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ছে</a:t>
            </a:r>
            <a:r>
              <a:rPr lang="en-US" sz="2800" b="1" spc="50" dirty="0" smtClean="0">
                <a:ln w="13500">
                  <a:solidFill>
                    <a:sysClr val="windowText" lastClr="000000">
                      <a:alpha val="6500"/>
                    </a:sysClr>
                  </a:solidFill>
                  <a:prstDash val="solid"/>
                </a:ln>
                <a:solidFill>
                  <a:sysClr val="windowText" lastClr="000000">
                    <a:alpha val="95000"/>
                  </a:sys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2800" b="1" spc="50" dirty="0">
              <a:ln w="13500">
                <a:solidFill>
                  <a:sysClr val="windowText" lastClr="000000">
                    <a:alpha val="6500"/>
                  </a:sysClr>
                </a:solidFill>
                <a:prstDash val="solid"/>
              </a:ln>
              <a:solidFill>
                <a:sysClr val="windowText" lastClr="000000">
                  <a:alpha val="95000"/>
                </a:sys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568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14400" y="2895600"/>
            <a:ext cx="7696201" cy="1077218"/>
          </a:xfrm>
          <a:prstGeom prst="rect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স্কুল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লাইব্রেরিতে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বই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নাই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সেটি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মূহুর্তের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ডাউনলোড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নিতে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পারছে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61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228600" y="2848425"/>
            <a:ext cx="8610600" cy="118384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75118" tIns="37559" rIns="75118" bIns="37559">
            <a:spAutoFit/>
          </a:bodyPr>
          <a:lstStyle/>
          <a:p>
            <a:pPr algn="ctr"/>
            <a:r>
              <a:rPr lang="en-US" sz="360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একশ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বছর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পরে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শিক্ষায়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ভূমিকা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রাখতে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সেটি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কল্পনা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দেয়াল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পত্রিকা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2620272" y="458520"/>
            <a:ext cx="4237728" cy="752569"/>
            <a:chOff x="2794176" y="-5470458"/>
            <a:chExt cx="3276599" cy="2068757"/>
          </a:xfrm>
        </p:grpSpPr>
        <p:sp>
          <p:nvSpPr>
            <p:cNvPr id="6" name="Rounded Rectangle 5"/>
            <p:cNvSpPr/>
            <p:nvPr/>
          </p:nvSpPr>
          <p:spPr>
            <a:xfrm>
              <a:off x="2794176" y="-5470458"/>
              <a:ext cx="3276599" cy="2008721"/>
            </a:xfrm>
            <a:prstGeom prst="roundRect">
              <a:avLst/>
            </a:prstGeom>
            <a:solidFill>
              <a:srgbClr val="FF99FF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343428" y="-5377239"/>
              <a:ext cx="2297787" cy="1975538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>
                <a:buNone/>
              </a:pPr>
              <a:r>
                <a:rPr lang="bn-BD" sz="4400" b="1" spc="50" dirty="0" smtClean="0">
                  <a:ln w="11430"/>
                  <a:solidFill>
                    <a:schemeClr val="tx1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দলগত কাজ </a:t>
              </a:r>
              <a:endParaRPr lang="en-US" sz="4400" b="1" cap="none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8815698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ross 18"/>
          <p:cNvSpPr/>
          <p:nvPr/>
        </p:nvSpPr>
        <p:spPr>
          <a:xfrm>
            <a:off x="2061898" y="268495"/>
            <a:ext cx="2451188" cy="508333"/>
          </a:xfrm>
          <a:prstGeom prst="plus">
            <a:avLst>
              <a:gd name="adj" fmla="val 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5118" tIns="37559" rIns="75118" bIns="37559" rtlCol="0" anchor="ctr"/>
          <a:lstStyle/>
          <a:p>
            <a:pPr algn="ctr"/>
            <a:r>
              <a:rPr lang="en-US" sz="5900" b="1" spc="-123" dirty="0" err="1">
                <a:ln>
                  <a:solidFill>
                    <a:srgbClr val="C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900" b="1" spc="-123" dirty="0">
              <a:ln>
                <a:solidFill>
                  <a:srgbClr val="C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77107" y="1125480"/>
            <a:ext cx="9017000" cy="0"/>
          </a:xfrm>
          <a:prstGeom prst="line">
            <a:avLst/>
          </a:prstGeom>
          <a:ln w="127000" cap="rnd" cmpd="dbl">
            <a:solidFill>
              <a:schemeClr val="accent1">
                <a:shade val="95000"/>
                <a:satMod val="105000"/>
                <a:alpha val="85000"/>
              </a:schemeClr>
            </a:solidFill>
            <a:prstDash val="solid"/>
            <a:round/>
          </a:ln>
          <a:effectLst>
            <a:glow rad="190500">
              <a:schemeClr val="accent1">
                <a:alpha val="27000"/>
              </a:schemeClr>
            </a:glow>
            <a:outerShdw blurRad="50800" dist="50800" dir="18900000" algn="bl" rotWithShape="0">
              <a:prstClr val="black">
                <a:alpha val="40000"/>
              </a:prstClr>
            </a:outerShdw>
            <a:reflection blurRad="76200" stA="71000" endPos="65000" dir="5400000" sy="-100000" algn="bl" rotWithShape="0"/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hlinkClick r:id="" action="ppaction://noaction">
              <a:snd r:embed="rId3" name="bomb.wav"/>
            </a:hlinkClick>
          </p:cNvPr>
          <p:cNvSpPr txBox="1"/>
          <p:nvPr/>
        </p:nvSpPr>
        <p:spPr>
          <a:xfrm>
            <a:off x="5734317" y="171276"/>
            <a:ext cx="2701338" cy="603288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5118" tIns="37559" rIns="75118" bIns="37559" rtlCol="0">
            <a:spAutoFit/>
          </a:bodyPr>
          <a:lstStyle/>
          <a:p>
            <a:r>
              <a:rPr lang="en-US" sz="3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× </a:t>
            </a:r>
            <a:r>
              <a:rPr lang="en-US" sz="33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3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চেষ্টা</a:t>
            </a:r>
            <a:r>
              <a:rPr lang="en-US" sz="3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endParaRPr lang="en-US" sz="33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>
            <a:hlinkClick r:id="" action="ppaction://noaction">
              <a:snd r:embed="rId4" name="applause.wav"/>
            </a:hlinkClick>
          </p:cNvPr>
          <p:cNvSpPr txBox="1"/>
          <p:nvPr/>
        </p:nvSpPr>
        <p:spPr>
          <a:xfrm>
            <a:off x="4839397" y="6162597"/>
            <a:ext cx="3596258" cy="550829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75118" tIns="37559" rIns="75118" bIns="37559" rtlCol="0">
            <a:spAutoFit/>
          </a:bodyPr>
          <a:lstStyle/>
          <a:p>
            <a:r>
              <a:rPr lang="en-US" sz="3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(ঘ) 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i, ii ও iii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6560" y="3106054"/>
            <a:ext cx="7709094" cy="550829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75118" tIns="37559" rIns="75118" bIns="37559" rtlCol="0">
            <a:spAutoFit/>
          </a:bodyPr>
          <a:lstStyle/>
          <a:p>
            <a:r>
              <a:rPr lang="en-US" sz="3000" spc="-123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000" spc="-123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ইন্টারনেটের</a:t>
            </a:r>
            <a:r>
              <a:rPr lang="en-US" sz="3000" spc="-12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spc="-123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000" spc="-12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…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6560" y="6162597"/>
            <a:ext cx="3307922" cy="550829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75118" tIns="37559" rIns="75118" bIns="37559" rtlCol="0">
            <a:spAutoFit/>
          </a:bodyPr>
          <a:lstStyle/>
          <a:p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(গ) ii ও iii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6561" y="5575481"/>
            <a:ext cx="3307921" cy="550829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75118" tIns="37559" rIns="75118" bIns="37559" rtlCol="0">
            <a:spAutoFit/>
          </a:bodyPr>
          <a:lstStyle/>
          <a:p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(ক) i ও  ii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839397" y="5578983"/>
            <a:ext cx="3596258" cy="550829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75118" tIns="37559" rIns="75118" bIns="37559" rtlCol="0">
            <a:spAutoFit/>
          </a:bodyPr>
          <a:lstStyle/>
          <a:p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(খ) i ও iii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0" t="9947" r="3176" b="34992"/>
          <a:stretch/>
        </p:blipFill>
        <p:spPr>
          <a:xfrm>
            <a:off x="5734318" y="192399"/>
            <a:ext cx="2701337" cy="65387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1" name="TextBox 30">
            <a:hlinkClick r:id="" action="ppaction://noaction">
              <a:snd r:embed="rId4" name="applause.wav"/>
            </a:hlinkClick>
          </p:cNvPr>
          <p:cNvSpPr txBox="1"/>
          <p:nvPr/>
        </p:nvSpPr>
        <p:spPr>
          <a:xfrm>
            <a:off x="4844402" y="1904353"/>
            <a:ext cx="3591252" cy="47596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75118" tIns="37559" rIns="75118" bIns="37559" rtlCol="0">
            <a:spAutoFit/>
          </a:bodyPr>
          <a:lstStyle/>
          <a:p>
            <a:r>
              <a:rPr 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(খ) </a:t>
            </a:r>
            <a:r>
              <a:rPr lang="en-US" sz="2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ইন্টারনেট</a:t>
            </a:r>
            <a:endParaRPr lang="en-US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26559" y="1303863"/>
            <a:ext cx="8188841" cy="53751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75118" tIns="37559" rIns="75118" bIns="37559" rtlCol="0">
            <a:spAutoFit/>
          </a:bodyPr>
          <a:lstStyle/>
          <a:p>
            <a:r>
              <a:rPr lang="en-US" sz="3000" spc="-123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000" spc="-123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স্কুল-কলেজের</a:t>
            </a:r>
            <a:r>
              <a:rPr lang="en-US" sz="3000" spc="-12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spc="-123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পরীক্ষার</a:t>
            </a:r>
            <a:r>
              <a:rPr lang="en-US" sz="3000" spc="-12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spc="-123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রেজাল্ট</a:t>
            </a:r>
            <a:r>
              <a:rPr lang="en-US" sz="3000" spc="-12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spc="-123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কোনটির</a:t>
            </a:r>
            <a:r>
              <a:rPr lang="en-US" sz="3000" spc="-12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spc="-123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000" spc="-12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spc="-123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খুব</a:t>
            </a:r>
            <a:r>
              <a:rPr lang="en-US" sz="3000" spc="-12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spc="-123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দ্রুত</a:t>
            </a:r>
            <a:r>
              <a:rPr lang="en-US" sz="3000" spc="-12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spc="-123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sz="3000" spc="-12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spc="-123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000" spc="-12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42743" y="1904353"/>
            <a:ext cx="3291739" cy="47596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75118" tIns="37559" rIns="75118" bIns="37559" rtlCol="0">
            <a:spAutoFit/>
          </a:bodyPr>
          <a:lstStyle/>
          <a:p>
            <a:r>
              <a:rPr 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(ক) </a:t>
            </a:r>
            <a:r>
              <a:rPr lang="en-US" sz="2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রেডিও</a:t>
            </a:r>
            <a:endParaRPr lang="en-US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42745" y="2483092"/>
            <a:ext cx="3291737" cy="47596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75118" tIns="37559" rIns="75118" bIns="37559" rtlCol="0">
            <a:spAutoFit/>
          </a:bodyPr>
          <a:lstStyle/>
          <a:p>
            <a:r>
              <a:rPr 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(গ) </a:t>
            </a:r>
            <a:r>
              <a:rPr lang="en-US" sz="2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পত্র</a:t>
            </a:r>
            <a:r>
              <a:rPr lang="en-US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পত্রিকা</a:t>
            </a:r>
            <a:endParaRPr lang="en-US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839396" y="2473921"/>
            <a:ext cx="3596258" cy="445909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75118" tIns="37559" rIns="75118" bIns="37559" rtlCol="0">
            <a:spAutoFit/>
          </a:bodyPr>
          <a:lstStyle/>
          <a:p>
            <a:r>
              <a:rPr lang="en-US" sz="2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(ঘ)  </a:t>
            </a:r>
            <a:r>
              <a:rPr lang="en-US" sz="2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টেলিভিশন</a:t>
            </a:r>
            <a:endParaRPr lang="en-US" sz="2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6559" y="3726329"/>
            <a:ext cx="4112838" cy="550829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75118" tIns="37559" rIns="75118" bIns="37559" rtlCol="0">
            <a:spAutoFit/>
          </a:bodyPr>
          <a:lstStyle/>
          <a:p>
            <a:r>
              <a:rPr lang="en-US" sz="3000" spc="-12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(i) </a:t>
            </a:r>
            <a:r>
              <a:rPr lang="en-US" sz="3000" spc="-123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পাঠ্যবিষয়ে</a:t>
            </a:r>
            <a:r>
              <a:rPr lang="en-US" sz="3000" spc="-12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spc="-123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সহায়তা</a:t>
            </a:r>
            <a:r>
              <a:rPr lang="en-US" sz="3000" spc="-12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spc="-123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sz="3000" spc="-12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spc="-123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000" spc="-12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66373" y="3726329"/>
            <a:ext cx="3369282" cy="550829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75118" tIns="37559" rIns="75118" bIns="37559" rtlCol="0">
            <a:spAutoFit/>
          </a:bodyPr>
          <a:lstStyle/>
          <a:p>
            <a:r>
              <a:rPr lang="en-US" sz="3000" spc="-12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(ii) </a:t>
            </a:r>
            <a:r>
              <a:rPr lang="en-US" sz="3000" spc="-123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অনলাইনে</a:t>
            </a:r>
            <a:r>
              <a:rPr lang="en-US" sz="3000" spc="-12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spc="-123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ক্লাস</a:t>
            </a:r>
            <a:r>
              <a:rPr lang="en-US" sz="3000" spc="-12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spc="-123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000" spc="-12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spc="-123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যায়</a:t>
            </a:r>
            <a:endParaRPr lang="en-US" sz="3000" spc="-123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26559" y="4349256"/>
            <a:ext cx="4112837" cy="550829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75118" tIns="37559" rIns="75118" bIns="37559" rtlCol="0">
            <a:spAutoFit/>
          </a:bodyPr>
          <a:lstStyle/>
          <a:p>
            <a:r>
              <a:rPr lang="en-US" sz="3000" spc="-12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(iii) </a:t>
            </a:r>
            <a:r>
              <a:rPr lang="en-US" sz="3000" spc="-123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ভর্তি</a:t>
            </a:r>
            <a:r>
              <a:rPr lang="en-US" sz="3000" spc="-12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spc="-123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কার্যক্রম</a:t>
            </a:r>
            <a:r>
              <a:rPr lang="en-US" sz="3000" spc="-12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spc="-123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সম্পন্ন</a:t>
            </a:r>
            <a:r>
              <a:rPr lang="en-US" sz="3000" spc="-12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spc="-123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000" spc="-12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spc="-123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যায়</a:t>
            </a:r>
            <a:endParaRPr lang="en-US" sz="3000" spc="-123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26560" y="4954535"/>
            <a:ext cx="7709094" cy="550829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75118" tIns="37559" rIns="75118" bIns="37559" rtlCol="0">
            <a:spAutoFit/>
          </a:bodyPr>
          <a:lstStyle/>
          <a:p>
            <a:r>
              <a:rPr lang="en-US" sz="3000" spc="-123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000" spc="-12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spc="-123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3000" spc="-12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spc="-123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3000" spc="-12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55767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 dir="d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3" presetClass="exit" presetSubtype="32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3" presetClass="exit" presetSubtype="32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3" presetClass="entr" presetSubtype="16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3" presetClass="exit" presetSubtype="32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3" presetClass="entr" presetSubtype="16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23" presetClass="exit" presetSubtype="32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3" presetClass="entr" presetSubtype="16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23" presetClass="exit" presetSubtype="32" fill="hold" grpId="1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6" grpId="2" animBg="1"/>
      <p:bldP spid="26" grpId="3" animBg="1"/>
      <p:bldP spid="26" grpId="4" animBg="1"/>
      <p:bldP spid="26" grpId="5" animBg="1"/>
      <p:bldP spid="26" grpId="6" animBg="1"/>
      <p:bldP spid="26" grpId="7" animBg="1"/>
      <p:bldP spid="26" grpId="8" animBg="1"/>
      <p:bldP spid="26" grpId="9" animBg="1"/>
      <p:bldP spid="26" grpId="10" animBg="1"/>
      <p:bldP spid="26" grpId="1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89634" y="4648200"/>
            <a:ext cx="7934325" cy="175432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শিক্ষা ব্যবস্থায়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ইন্টারনে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টের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প্রয়োজন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তুমি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মনে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তার একটি তালিকা তৈরি করে আনবে</a:t>
            </a:r>
            <a:r>
              <a:rPr lang="en-US" sz="3600" b="1" smtClean="0">
                <a:latin typeface="NikoshBAN" pitchFamily="2" charset="0"/>
                <a:cs typeface="NikoshBAN" pitchFamily="2" charset="0"/>
              </a:rPr>
              <a:t>।</a:t>
            </a:r>
            <a:endParaRPr lang="bn-BD" sz="3600" b="1" spc="50" dirty="0">
              <a:ln w="11430"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57200" y="609600"/>
            <a:ext cx="8229600" cy="808038"/>
          </a:xfrm>
          <a:prstGeom prst="rect">
            <a:avLst/>
          </a:prstGeom>
          <a:noFill/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sz="54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বাড়ীর কাজ</a:t>
            </a:r>
            <a:endParaRPr lang="en-US" sz="54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6817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796" y="2366962"/>
            <a:ext cx="4528604" cy="350043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828800" y="385762"/>
            <a:ext cx="4648200" cy="1981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 smtClean="0">
                <a:solidFill>
                  <a:schemeClr val="tx1"/>
                </a:solidFill>
              </a:rPr>
              <a:t>ধন্যবাদ</a:t>
            </a:r>
            <a:endParaRPr lang="en-US" sz="8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4378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648</TotalTime>
  <Words>374</Words>
  <Application>Microsoft Office PowerPoint</Application>
  <PresentationFormat>On-screen Show (4:3)</PresentationFormat>
  <Paragraphs>60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Courier New</vt:lpstr>
      <vt:lpstr>Nikosh</vt:lpstr>
      <vt:lpstr>NikoshBAN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</dc:creator>
  <cp:lastModifiedBy>User</cp:lastModifiedBy>
  <cp:revision>85</cp:revision>
  <dcterms:created xsi:type="dcterms:W3CDTF">2015-06-20T04:57:19Z</dcterms:created>
  <dcterms:modified xsi:type="dcterms:W3CDTF">2019-10-15T09:19:39Z</dcterms:modified>
</cp:coreProperties>
</file>