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7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44D"/>
    <a:srgbClr val="5B9BD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6EB6A-981F-4CF5-9635-39E368777F1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5ED71-564E-431D-B4CF-90BC5C32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সমরেশ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চন্দ্র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সাহা</a:t>
            </a:r>
            <a:r>
              <a:rPr lang="en-US" sz="1200" baseline="0" dirty="0" smtClean="0">
                <a:solidFill>
                  <a:srgbClr val="FF0000"/>
                </a:solidFill>
              </a:rPr>
              <a:t>,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সাবেরুন্নেছা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বালিকা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উচ্চ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sz="1200" baseline="0" dirty="0" smtClean="0">
                <a:solidFill>
                  <a:srgbClr val="FF0000"/>
                </a:solidFill>
              </a:rPr>
              <a:t>,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কেন্দুয়া</a:t>
            </a:r>
            <a:r>
              <a:rPr lang="en-US" sz="1200" baseline="0" dirty="0" smtClean="0">
                <a:solidFill>
                  <a:srgbClr val="FF0000"/>
                </a:solidFill>
              </a:rPr>
              <a:t>,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নেত্রকোনা</a:t>
            </a:r>
            <a:r>
              <a:rPr lang="en-US" sz="1200" baseline="0" dirty="0" smtClean="0">
                <a:solidFill>
                  <a:srgbClr val="FF0000"/>
                </a:solidFill>
              </a:rPr>
              <a:t>।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8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4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57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4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5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C00000"/>
                </a:solidFill>
              </a:rPr>
              <a:t>সমরেশ</a:t>
            </a:r>
            <a:r>
              <a:rPr lang="en-US" sz="1200" baseline="0" dirty="0" smtClean="0">
                <a:solidFill>
                  <a:srgbClr val="C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</a:rPr>
              <a:t>চন্দ্র</a:t>
            </a:r>
            <a:r>
              <a:rPr lang="en-US" sz="1200" baseline="0" dirty="0" smtClean="0">
                <a:solidFill>
                  <a:srgbClr val="C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</a:rPr>
              <a:t>সাহা</a:t>
            </a:r>
            <a:r>
              <a:rPr lang="en-US" sz="1200" baseline="0" dirty="0" smtClean="0">
                <a:solidFill>
                  <a:srgbClr val="C00000"/>
                </a:solidFill>
              </a:rPr>
              <a:t>, </a:t>
            </a:r>
            <a:r>
              <a:rPr lang="en-US" sz="1200" baseline="0" dirty="0" err="1" smtClean="0">
                <a:solidFill>
                  <a:srgbClr val="C00000"/>
                </a:solidFill>
              </a:rPr>
              <a:t>সাবেরুন্নেছা</a:t>
            </a:r>
            <a:r>
              <a:rPr lang="en-US" sz="1200" baseline="0" dirty="0" smtClean="0">
                <a:solidFill>
                  <a:srgbClr val="C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</a:rPr>
              <a:t>বালিকা</a:t>
            </a:r>
            <a:r>
              <a:rPr lang="en-US" sz="1200" baseline="0" dirty="0" smtClean="0">
                <a:solidFill>
                  <a:srgbClr val="C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</a:rPr>
              <a:t>উচ্চ</a:t>
            </a:r>
            <a:r>
              <a:rPr lang="en-US" sz="1200" baseline="0" dirty="0" smtClean="0">
                <a:solidFill>
                  <a:srgbClr val="C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</a:rPr>
              <a:t>বিদ্যালয়</a:t>
            </a:r>
            <a:r>
              <a:rPr lang="en-US" sz="1200" baseline="0" dirty="0" smtClean="0">
                <a:solidFill>
                  <a:srgbClr val="C00000"/>
                </a:solidFill>
              </a:rPr>
              <a:t>, </a:t>
            </a:r>
            <a:r>
              <a:rPr lang="en-US" sz="1200" baseline="0" dirty="0" err="1" smtClean="0">
                <a:solidFill>
                  <a:srgbClr val="C00000"/>
                </a:solidFill>
              </a:rPr>
              <a:t>কেন্দুয়া</a:t>
            </a:r>
            <a:r>
              <a:rPr lang="en-US" sz="1200" baseline="0" dirty="0" smtClean="0">
                <a:solidFill>
                  <a:srgbClr val="C00000"/>
                </a:solidFill>
              </a:rPr>
              <a:t>, </a:t>
            </a:r>
            <a:r>
              <a:rPr lang="en-US" sz="1200" baseline="0" dirty="0" err="1" smtClean="0">
                <a:solidFill>
                  <a:srgbClr val="C00000"/>
                </a:solidFill>
              </a:rPr>
              <a:t>নেত্রকোনা</a:t>
            </a:r>
            <a:r>
              <a:rPr lang="en-US" sz="1200" baseline="0" dirty="0" smtClean="0">
                <a:solidFill>
                  <a:srgbClr val="C00000"/>
                </a:solidFill>
              </a:rPr>
              <a:t>।</a:t>
            </a:r>
            <a:endParaRPr lang="en-US" sz="12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1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সমরেশ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চন্দ্র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সাহা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সাবেরুন্নেছা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বালিকা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কেন্দুয়া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নেত্রকোনা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ED71-564E-431D-B4CF-90BC5C322D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1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8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8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172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7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9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9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8D7282-26F2-4A04-A8E2-021C79A6425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84FE4F-6695-4FE3-8BF9-A65C4A70EA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3" y="4836679"/>
            <a:ext cx="11163300" cy="204939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583674"/>
            <a:ext cx="12192000" cy="1862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8" name="Picture 7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131833" y="290177"/>
            <a:ext cx="1285616" cy="4546502"/>
            <a:chOff x="538545" y="340565"/>
            <a:chExt cx="1285616" cy="4546502"/>
          </a:xfrm>
        </p:grpSpPr>
        <p:sp>
          <p:nvSpPr>
            <p:cNvPr id="11" name="Freeform 10"/>
            <p:cNvSpPr/>
            <p:nvPr/>
          </p:nvSpPr>
          <p:spPr>
            <a:xfrm rot="479373">
              <a:off x="844187" y="340565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8545" y="1004700"/>
              <a:ext cx="1285616" cy="3882367"/>
              <a:chOff x="1266025" y="997859"/>
              <a:chExt cx="1021568" cy="3898229"/>
            </a:xfrm>
          </p:grpSpPr>
          <p:sp>
            <p:nvSpPr>
              <p:cNvPr id="13" name="Sun 12"/>
              <p:cNvSpPr/>
              <p:nvPr/>
            </p:nvSpPr>
            <p:spPr>
              <a:xfrm>
                <a:off x="1479614" y="2327535"/>
                <a:ext cx="634312" cy="668740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1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4" name="Sun 13"/>
              <p:cNvSpPr/>
              <p:nvPr/>
            </p:nvSpPr>
            <p:spPr>
              <a:xfrm>
                <a:off x="1508097" y="1740810"/>
                <a:ext cx="484804" cy="51187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2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sz="2400" dirty="0"/>
              </a:p>
            </p:txBody>
          </p:sp>
          <p:sp>
            <p:nvSpPr>
              <p:cNvPr id="15" name="Sun 14"/>
              <p:cNvSpPr/>
              <p:nvPr/>
            </p:nvSpPr>
            <p:spPr>
              <a:xfrm>
                <a:off x="1564777" y="1346944"/>
                <a:ext cx="382136" cy="368489"/>
              </a:xfrm>
              <a:prstGeom prst="sun">
                <a:avLst/>
              </a:prstGeom>
              <a:solidFill>
                <a:srgbClr val="7030A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1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6" name="Sun 15"/>
              <p:cNvSpPr/>
              <p:nvPr/>
            </p:nvSpPr>
            <p:spPr>
              <a:xfrm>
                <a:off x="1398007" y="3027296"/>
                <a:ext cx="699602" cy="681612"/>
              </a:xfrm>
              <a:prstGeom prst="sun">
                <a:avLst/>
              </a:prstGeom>
              <a:solidFill>
                <a:schemeClr val="accent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smtClean="0"/>
              </a:p>
              <a:p>
                <a:pPr algn="ctr"/>
                <a:endParaRPr lang="en-US" sz="1100" dirty="0" smtClean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6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sz="1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2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sz="3200" dirty="0"/>
              </a:p>
            </p:txBody>
          </p:sp>
          <p:sp>
            <p:nvSpPr>
              <p:cNvPr id="17" name="Sun 16"/>
              <p:cNvSpPr/>
              <p:nvPr/>
            </p:nvSpPr>
            <p:spPr>
              <a:xfrm>
                <a:off x="1620729" y="997859"/>
                <a:ext cx="268777" cy="272956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un 17"/>
              <p:cNvSpPr/>
              <p:nvPr/>
            </p:nvSpPr>
            <p:spPr>
              <a:xfrm>
                <a:off x="1266025" y="3734897"/>
                <a:ext cx="1021568" cy="1161191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r>
                  <a:rPr lang="en-US" sz="6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6669917" y="290177"/>
            <a:ext cx="1285616" cy="4546502"/>
            <a:chOff x="538545" y="340565"/>
            <a:chExt cx="1285616" cy="4546502"/>
          </a:xfrm>
        </p:grpSpPr>
        <p:sp>
          <p:nvSpPr>
            <p:cNvPr id="20" name="Freeform 19"/>
            <p:cNvSpPr/>
            <p:nvPr/>
          </p:nvSpPr>
          <p:spPr>
            <a:xfrm rot="479373">
              <a:off x="844187" y="340565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38545" y="1004700"/>
              <a:ext cx="1285616" cy="3882367"/>
              <a:chOff x="1266025" y="997859"/>
              <a:chExt cx="1021568" cy="3898229"/>
            </a:xfrm>
          </p:grpSpPr>
          <p:sp>
            <p:nvSpPr>
              <p:cNvPr id="22" name="Sun 21"/>
              <p:cNvSpPr/>
              <p:nvPr/>
            </p:nvSpPr>
            <p:spPr>
              <a:xfrm>
                <a:off x="1450986" y="2303437"/>
                <a:ext cx="634312" cy="668740"/>
              </a:xfrm>
              <a:prstGeom prst="sun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  <a:p>
                <a:pPr algn="ctr"/>
                <a:endParaRPr lang="en-US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sz="2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sz="2800" dirty="0"/>
              </a:p>
            </p:txBody>
          </p:sp>
          <p:sp>
            <p:nvSpPr>
              <p:cNvPr id="23" name="Sun 22"/>
              <p:cNvSpPr/>
              <p:nvPr/>
            </p:nvSpPr>
            <p:spPr>
              <a:xfrm>
                <a:off x="1508097" y="1740810"/>
                <a:ext cx="484804" cy="511874"/>
              </a:xfrm>
              <a:prstGeom prst="su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  <a:p>
                <a:pPr algn="ctr"/>
                <a:endParaRPr lang="en-US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24" name="Sun 23"/>
              <p:cNvSpPr/>
              <p:nvPr/>
            </p:nvSpPr>
            <p:spPr>
              <a:xfrm>
                <a:off x="1564777" y="1346944"/>
                <a:ext cx="382136" cy="368489"/>
              </a:xfrm>
              <a:prstGeom prst="sun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  <a:p>
                <a:pPr algn="ctr"/>
                <a:endParaRPr lang="en-US" sz="1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25" name="Sun 24"/>
              <p:cNvSpPr/>
              <p:nvPr/>
            </p:nvSpPr>
            <p:spPr>
              <a:xfrm>
                <a:off x="1428527" y="3022930"/>
                <a:ext cx="699602" cy="681612"/>
              </a:xfrm>
              <a:prstGeom prst="su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  <a:p>
                <a:pPr algn="ctr"/>
                <a:endParaRPr lang="en-US" sz="2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sz="32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sz="3200" dirty="0"/>
              </a:p>
            </p:txBody>
          </p:sp>
          <p:sp>
            <p:nvSpPr>
              <p:cNvPr id="26" name="Sun 25"/>
              <p:cNvSpPr/>
              <p:nvPr/>
            </p:nvSpPr>
            <p:spPr>
              <a:xfrm>
                <a:off x="1620729" y="997859"/>
                <a:ext cx="268777" cy="272956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un 26"/>
              <p:cNvSpPr/>
              <p:nvPr/>
            </p:nvSpPr>
            <p:spPr>
              <a:xfrm>
                <a:off x="1266025" y="3734897"/>
                <a:ext cx="1021568" cy="1161191"/>
              </a:xfrm>
              <a:prstGeom prst="sun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/>
              </a:p>
              <a:p>
                <a:pPr algn="ctr"/>
                <a:r>
                  <a:rPr lang="en-US" sz="66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sz="6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5288252" y="355161"/>
            <a:ext cx="1285616" cy="4546502"/>
            <a:chOff x="538545" y="340565"/>
            <a:chExt cx="1285616" cy="4546502"/>
          </a:xfrm>
        </p:grpSpPr>
        <p:sp>
          <p:nvSpPr>
            <p:cNvPr id="29" name="Freeform 28"/>
            <p:cNvSpPr/>
            <p:nvPr/>
          </p:nvSpPr>
          <p:spPr>
            <a:xfrm rot="479373">
              <a:off x="844187" y="340565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8545" y="1004700"/>
              <a:ext cx="1285616" cy="3882367"/>
              <a:chOff x="1266025" y="997859"/>
              <a:chExt cx="1021568" cy="3898229"/>
            </a:xfrm>
          </p:grpSpPr>
          <p:sp>
            <p:nvSpPr>
              <p:cNvPr id="31" name="Sun 30"/>
              <p:cNvSpPr/>
              <p:nvPr/>
            </p:nvSpPr>
            <p:spPr>
              <a:xfrm>
                <a:off x="1450986" y="2303437"/>
                <a:ext cx="634312" cy="668740"/>
              </a:xfrm>
              <a:prstGeom prst="su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</a:t>
                </a:r>
              </a:p>
              <a:p>
                <a:pPr algn="ctr"/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Sun 31"/>
              <p:cNvSpPr/>
              <p:nvPr/>
            </p:nvSpPr>
            <p:spPr>
              <a:xfrm>
                <a:off x="1508097" y="1740810"/>
                <a:ext cx="484804" cy="511874"/>
              </a:xfrm>
              <a:prstGeom prst="sun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33" name="Sun 32"/>
              <p:cNvSpPr/>
              <p:nvPr/>
            </p:nvSpPr>
            <p:spPr>
              <a:xfrm>
                <a:off x="1564777" y="1346944"/>
                <a:ext cx="382136" cy="368489"/>
              </a:xfrm>
              <a:prstGeom prst="sun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34" name="Sun 33"/>
              <p:cNvSpPr/>
              <p:nvPr/>
            </p:nvSpPr>
            <p:spPr>
              <a:xfrm>
                <a:off x="1428527" y="3022930"/>
                <a:ext cx="699602" cy="681612"/>
              </a:xfrm>
              <a:prstGeom prst="sun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endParaRPr lang="en-US" sz="2800" dirty="0"/>
              </a:p>
            </p:txBody>
          </p:sp>
          <p:sp>
            <p:nvSpPr>
              <p:cNvPr id="35" name="Sun 34"/>
              <p:cNvSpPr/>
              <p:nvPr/>
            </p:nvSpPr>
            <p:spPr>
              <a:xfrm>
                <a:off x="1620729" y="997859"/>
                <a:ext cx="268777" cy="272956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un 35"/>
              <p:cNvSpPr/>
              <p:nvPr/>
            </p:nvSpPr>
            <p:spPr>
              <a:xfrm>
                <a:off x="1266025" y="3734897"/>
                <a:ext cx="1021568" cy="1161191"/>
              </a:xfrm>
              <a:prstGeom prst="su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sz="66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sz="6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2571963" y="479231"/>
            <a:ext cx="1285616" cy="4564615"/>
            <a:chOff x="12571963" y="479231"/>
            <a:chExt cx="1285616" cy="4564615"/>
          </a:xfrm>
        </p:grpSpPr>
        <p:grpSp>
          <p:nvGrpSpPr>
            <p:cNvPr id="38" name="Group 37"/>
            <p:cNvGrpSpPr/>
            <p:nvPr/>
          </p:nvGrpSpPr>
          <p:grpSpPr>
            <a:xfrm>
              <a:off x="12571963" y="479231"/>
              <a:ext cx="1285616" cy="4564615"/>
              <a:chOff x="538545" y="377437"/>
              <a:chExt cx="1285616" cy="4417450"/>
            </a:xfrm>
          </p:grpSpPr>
          <p:sp>
            <p:nvSpPr>
              <p:cNvPr id="44" name="Freeform 43"/>
              <p:cNvSpPr/>
              <p:nvPr/>
            </p:nvSpPr>
            <p:spPr>
              <a:xfrm rot="479373">
                <a:off x="844187" y="377437"/>
                <a:ext cx="652515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38545" y="1004700"/>
                <a:ext cx="1285616" cy="3790187"/>
                <a:chOff x="1266025" y="997859"/>
                <a:chExt cx="1021568" cy="3805674"/>
              </a:xfrm>
            </p:grpSpPr>
            <p:sp>
              <p:nvSpPr>
                <p:cNvPr id="46" name="Sun 45"/>
                <p:cNvSpPr/>
                <p:nvPr/>
              </p:nvSpPr>
              <p:spPr>
                <a:xfrm>
                  <a:off x="1450986" y="2303437"/>
                  <a:ext cx="634312" cy="668740"/>
                </a:xfrm>
                <a:prstGeom prst="sun">
                  <a:avLst/>
                </a:prstGeom>
                <a:solidFill>
                  <a:srgbClr val="CC0099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Sun 46"/>
                <p:cNvSpPr/>
                <p:nvPr/>
              </p:nvSpPr>
              <p:spPr>
                <a:xfrm>
                  <a:off x="1508097" y="1740810"/>
                  <a:ext cx="484804" cy="511874"/>
                </a:xfrm>
                <a:prstGeom prst="sun">
                  <a:avLst/>
                </a:prstGeom>
                <a:solidFill>
                  <a:schemeClr val="tx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Sun 47"/>
                <p:cNvSpPr/>
                <p:nvPr/>
              </p:nvSpPr>
              <p:spPr>
                <a:xfrm>
                  <a:off x="1564777" y="1346944"/>
                  <a:ext cx="382136" cy="368489"/>
                </a:xfrm>
                <a:prstGeom prst="sun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Sun 48"/>
                <p:cNvSpPr/>
                <p:nvPr/>
              </p:nvSpPr>
              <p:spPr>
                <a:xfrm>
                  <a:off x="1428527" y="3022930"/>
                  <a:ext cx="699602" cy="681612"/>
                </a:xfrm>
                <a:prstGeom prst="sun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Sun 49"/>
                <p:cNvSpPr/>
                <p:nvPr/>
              </p:nvSpPr>
              <p:spPr>
                <a:xfrm>
                  <a:off x="1620729" y="997859"/>
                  <a:ext cx="268777" cy="272956"/>
                </a:xfrm>
                <a:prstGeom prst="sun">
                  <a:avLst/>
                </a:prstGeom>
                <a:solidFill>
                  <a:srgbClr val="FF00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Sun 50"/>
                <p:cNvSpPr/>
                <p:nvPr/>
              </p:nvSpPr>
              <p:spPr>
                <a:xfrm>
                  <a:off x="1266025" y="3642342"/>
                  <a:ext cx="1021568" cy="1161191"/>
                </a:xfrm>
                <a:prstGeom prst="sun">
                  <a:avLst/>
                </a:prstGeom>
                <a:solidFill>
                  <a:srgbClr val="00206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6601" y="4078108"/>
              <a:ext cx="934386" cy="79945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066" y="3320232"/>
              <a:ext cx="587962" cy="50305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4083" y="2593120"/>
              <a:ext cx="536408" cy="45894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7134" y="2025292"/>
              <a:ext cx="412514" cy="35294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36" y="1595636"/>
              <a:ext cx="302907" cy="259166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3849237" y="364724"/>
            <a:ext cx="1285616" cy="4557519"/>
            <a:chOff x="13849237" y="364724"/>
            <a:chExt cx="1285616" cy="4557519"/>
          </a:xfrm>
        </p:grpSpPr>
        <p:grpSp>
          <p:nvGrpSpPr>
            <p:cNvPr id="53" name="Group 52"/>
            <p:cNvGrpSpPr/>
            <p:nvPr/>
          </p:nvGrpSpPr>
          <p:grpSpPr>
            <a:xfrm>
              <a:off x="13849237" y="364724"/>
              <a:ext cx="1285616" cy="4557519"/>
              <a:chOff x="549562" y="340565"/>
              <a:chExt cx="1285616" cy="4557519"/>
            </a:xfrm>
          </p:grpSpPr>
          <p:sp>
            <p:nvSpPr>
              <p:cNvPr id="55" name="Freeform 54"/>
              <p:cNvSpPr/>
              <p:nvPr/>
            </p:nvSpPr>
            <p:spPr>
              <a:xfrm rot="479373">
                <a:off x="844187" y="340565"/>
                <a:ext cx="652515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549562" y="1004700"/>
                <a:ext cx="1285616" cy="3893384"/>
                <a:chOff x="1274779" y="997859"/>
                <a:chExt cx="1021568" cy="3909291"/>
              </a:xfrm>
            </p:grpSpPr>
            <p:sp>
              <p:nvSpPr>
                <p:cNvPr id="57" name="Sun 56"/>
                <p:cNvSpPr/>
                <p:nvPr/>
              </p:nvSpPr>
              <p:spPr>
                <a:xfrm>
                  <a:off x="1450986" y="2303437"/>
                  <a:ext cx="634312" cy="668740"/>
                </a:xfrm>
                <a:prstGeom prst="sun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sz="2400" dirty="0" err="1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sz="24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2400" dirty="0"/>
                </a:p>
              </p:txBody>
            </p:sp>
            <p:sp>
              <p:nvSpPr>
                <p:cNvPr id="58" name="Sun 57"/>
                <p:cNvSpPr/>
                <p:nvPr/>
              </p:nvSpPr>
              <p:spPr>
                <a:xfrm>
                  <a:off x="1508097" y="1740810"/>
                  <a:ext cx="484804" cy="511874"/>
                </a:xfrm>
                <a:prstGeom prst="su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6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dirty="0" err="1" smtClean="0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59" name="Sun 58"/>
                <p:cNvSpPr/>
                <p:nvPr/>
              </p:nvSpPr>
              <p:spPr>
                <a:xfrm>
                  <a:off x="1564777" y="1346944"/>
                  <a:ext cx="382136" cy="368489"/>
                </a:xfrm>
                <a:prstGeom prst="sun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4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dirty="0" err="1" smtClean="0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60" name="Sun 59"/>
                <p:cNvSpPr/>
                <p:nvPr/>
              </p:nvSpPr>
              <p:spPr>
                <a:xfrm>
                  <a:off x="1428527" y="3022930"/>
                  <a:ext cx="699602" cy="681612"/>
                </a:xfrm>
                <a:prstGeom prst="sun">
                  <a:avLst/>
                </a:prstGeom>
                <a:solidFill>
                  <a:schemeClr val="accent6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Sun 60"/>
                <p:cNvSpPr/>
                <p:nvPr/>
              </p:nvSpPr>
              <p:spPr>
                <a:xfrm>
                  <a:off x="1620729" y="997859"/>
                  <a:ext cx="268777" cy="272956"/>
                </a:xfrm>
                <a:prstGeom prst="su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Sun 61"/>
                <p:cNvSpPr/>
                <p:nvPr/>
              </p:nvSpPr>
              <p:spPr>
                <a:xfrm>
                  <a:off x="1274779" y="3745959"/>
                  <a:ext cx="1021568" cy="1161191"/>
                </a:xfrm>
                <a:prstGeom prst="sun">
                  <a:avLst/>
                </a:prstGeom>
                <a:solidFill>
                  <a:srgbClr val="7030A0"/>
                </a:solidFill>
                <a:ln>
                  <a:solidFill>
                    <a:srgbClr val="FF00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sz="28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</a:p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sz="5400" dirty="0" err="1" smtClean="0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sz="54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54" name="Rectangle 53"/>
            <p:cNvSpPr/>
            <p:nvPr/>
          </p:nvSpPr>
          <p:spPr>
            <a:xfrm>
              <a:off x="14297921" y="3240408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স্বা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-733460" y="1476249"/>
            <a:ext cx="6096000" cy="26776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mg‡ik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P›`ª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mvnv</a:t>
            </a:r>
            <a:endParaRPr lang="en-US" sz="3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mv‡eiæ‡bœQv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D”P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‡K›`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yqv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bÎ‡Kvbv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712394899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E-mail:- 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saha2178@yahoo.com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09" y="4145724"/>
            <a:ext cx="1887070" cy="21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2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4213 L -0.64557 -0.0229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62656 -0.004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1783 L -0.63594 -0.0043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9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324 L -0.62877 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62 L -0.62148 0.0055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72" y="1554293"/>
            <a:ext cx="11876054" cy="5144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07" y="-375663"/>
            <a:ext cx="5485714" cy="274285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443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04733" y="1514006"/>
            <a:ext cx="5966087" cy="49223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C00000"/>
                </a:solidFill>
              </a:rPr>
              <a:t>দেশি জিনিস দিয়ে দেশের মানুষের হাতে তৈরি </a:t>
            </a:r>
            <a:r>
              <a:rPr lang="bn-BD" sz="4400" b="1" dirty="0" smtClean="0">
                <a:solidFill>
                  <a:srgbClr val="C00000"/>
                </a:solidFill>
              </a:rPr>
              <a:t>শিল্প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</a:rPr>
              <a:t>সম্মত দ্রব্য</a:t>
            </a:r>
            <a:r>
              <a:rPr lang="en-US" sz="4400" b="1" dirty="0" smtClean="0">
                <a:solidFill>
                  <a:srgbClr val="C00000"/>
                </a:solidFill>
              </a:rPr>
              <a:t>।</a:t>
            </a:r>
            <a:endParaRPr lang="en-US" sz="4400" b="1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7" y="1685925"/>
            <a:ext cx="2802695" cy="1883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04" y="1685926"/>
            <a:ext cx="2818935" cy="1794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56" y="3709441"/>
            <a:ext cx="2793948" cy="2726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04" y="3709441"/>
            <a:ext cx="2724150" cy="2586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93" y="-475071"/>
            <a:ext cx="5485714" cy="2742857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152400" y="152401"/>
            <a:ext cx="12192000" cy="6705600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40" y="2354124"/>
            <a:ext cx="5052139" cy="4038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1" y="2382692"/>
            <a:ext cx="5327989" cy="4073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10" y="-360165"/>
            <a:ext cx="5485714" cy="274285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6505732" y="1873770"/>
            <a:ext cx="5531370" cy="45570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FF00"/>
              </a:solidFill>
            </a:endParaRPr>
          </a:p>
          <a:p>
            <a:pPr algn="ctr"/>
            <a:endParaRPr lang="en-US" sz="5400" dirty="0">
              <a:solidFill>
                <a:srgbClr val="FFFF00"/>
              </a:solidFill>
            </a:endParaRPr>
          </a:p>
          <a:p>
            <a:pPr algn="ctr"/>
            <a:r>
              <a:rPr lang="bn-BD" sz="5400" b="1" dirty="0" smtClean="0">
                <a:solidFill>
                  <a:srgbClr val="FFFF00"/>
                </a:solidFill>
              </a:rPr>
              <a:t>অতীতের </a:t>
            </a:r>
            <a:r>
              <a:rPr lang="bn-BD" sz="5400" b="1" dirty="0">
                <a:solidFill>
                  <a:srgbClr val="FFFF00"/>
                </a:solidFill>
              </a:rPr>
              <a:t>গর্ব ও গৌরবের বস্তু</a:t>
            </a:r>
            <a:endParaRPr lang="en-US" sz="5400" b="1" dirty="0">
              <a:solidFill>
                <a:srgbClr val="FFFF00"/>
              </a:solidFill>
            </a:endParaRPr>
          </a:p>
          <a:p>
            <a:pPr algn="ctr"/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702"/>
            <a:ext cx="6066332" cy="33971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03" y="167988"/>
            <a:ext cx="5876155" cy="2285714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805534" y="2034290"/>
            <a:ext cx="5386466" cy="40173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C00000"/>
              </a:solidFill>
            </a:endParaRPr>
          </a:p>
          <a:p>
            <a:pPr algn="ctr"/>
            <a:r>
              <a:rPr lang="bn-BD" sz="3600" b="1" dirty="0" smtClean="0">
                <a:solidFill>
                  <a:srgbClr val="C00000"/>
                </a:solidFill>
              </a:rPr>
              <a:t>“</a:t>
            </a:r>
            <a:r>
              <a:rPr lang="bn-BD" sz="3600" b="1" dirty="0">
                <a:solidFill>
                  <a:srgbClr val="C00000"/>
                </a:solidFill>
              </a:rPr>
              <a:t>ঢাকাই মসলিনের কদর ছিল দুনিয়া জুড়ে” - বলতে কি বোঝায়</a:t>
            </a:r>
            <a:r>
              <a:rPr lang="bn-BD" sz="3600" b="1" dirty="0" smtClean="0">
                <a:solidFill>
                  <a:srgbClr val="C00000"/>
                </a:solidFill>
              </a:rPr>
              <a:t>?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/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04800" y="1711377"/>
            <a:ext cx="6500734" cy="46631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97" y="-251967"/>
            <a:ext cx="5486875" cy="2743438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84" y="-267465"/>
            <a:ext cx="5486875" cy="274343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44" y="1922402"/>
            <a:ext cx="7608711" cy="427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69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49902" y="1798821"/>
            <a:ext cx="10957809" cy="53364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শিল্পগুন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বিচারে আমাদের কুটিরশিল্প কোন শিল্পের মধ্যে পড়ে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ঐতিহ্যকে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74164" y="3417759"/>
            <a:ext cx="464695" cy="3747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199213" y="4422100"/>
            <a:ext cx="464695" cy="3747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21" y="674902"/>
            <a:ext cx="5485714" cy="274285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80448" y="1993692"/>
            <a:ext cx="11546238" cy="46705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</a:endParaRPr>
          </a:p>
          <a:p>
            <a:pPr algn="ctr"/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</a:rPr>
              <a:t>বর্ষাকাল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</a:rPr>
              <a:t>নকশিকাথাঁ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</a:rPr>
              <a:t>তৈরির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</a:rPr>
              <a:t>উপযুক্ত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</a:rPr>
              <a:t>সময়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</a:rPr>
              <a:t>কেন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</a:rPr>
              <a:t>?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</a:rPr>
              <a:t>ব্যাখ্যা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</a:rPr>
              <a:t>কর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</a:rPr>
              <a:t>।</a:t>
            </a:r>
            <a:endParaRPr lang="en-US" sz="5400" b="1" dirty="0">
              <a:solidFill>
                <a:srgbClr val="C00000"/>
              </a:solidFill>
            </a:endParaRPr>
          </a:p>
          <a:p>
            <a:pPr algn="ctr"/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96" y="0"/>
            <a:ext cx="5486875" cy="274343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52400" y="152401"/>
            <a:ext cx="12192000" cy="6705599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0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59712" y="1014395"/>
            <a:ext cx="1629869" cy="133540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ধন্যবাদ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53" y="950594"/>
            <a:ext cx="4764406" cy="47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.38476 -0.10648 C 0.58411 -0.10648 0.74583 0.10555 0.74583 0.36898 C 0.74583 0.63194 0.58411 0.84583 0.38476 0.84583 C 0.18554 0.84583 0.02408 0.63194 0.02408 0.36898 C 0.02408 0.10555 0.18554 -0.10648 0.38476 -0.10648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" y="4161694"/>
            <a:ext cx="4057631" cy="3009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65" y="4161694"/>
            <a:ext cx="1952625" cy="2871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31170"/>
            <a:ext cx="6013695" cy="2870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3" y="-587353"/>
            <a:ext cx="9680281" cy="632330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7292569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7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amaresh (1)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064" y="2527528"/>
            <a:ext cx="3276600" cy="415036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5008728" y="2456029"/>
            <a:ext cx="5859141" cy="449202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mg‡ik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P›`ª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mvnv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mv‡eiæ‡bœQv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D”P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‡K›`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yqv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bÎ‡Kvbv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712394899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E-mail:- saha2178@yahoo.com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94" y="-464949"/>
            <a:ext cx="8028122" cy="401406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1"/>
            <a:ext cx="12192000" cy="6948056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3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64024" y="2685196"/>
            <a:ext cx="3193576" cy="3493827"/>
          </a:xfrm>
          <a:prstGeom prst="flowChartPunchedTape">
            <a:avLst/>
          </a:prstGeom>
          <a:solidFill>
            <a:srgbClr val="5B9BD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শ্রেণি: ৮ম</a:t>
            </a:r>
            <a:b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বিষয়:বাংলা ১ম</a:t>
            </a:r>
            <a:b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আমাদের লোকশিল্প</a:t>
            </a:r>
            <a:b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৫০মিনিট।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70" y="1619250"/>
            <a:ext cx="253365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14" y="1619250"/>
            <a:ext cx="261937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822" y="1542196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70" y="3506054"/>
            <a:ext cx="2085975" cy="2200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96" y="3508183"/>
            <a:ext cx="2466975" cy="2198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22" y="3506054"/>
            <a:ext cx="245955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84" y="-391161"/>
            <a:ext cx="8039925" cy="2742857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9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08" y="3065489"/>
            <a:ext cx="4376504" cy="3844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" y="3065490"/>
            <a:ext cx="4242970" cy="384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05" y="3013025"/>
            <a:ext cx="3344196" cy="3949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59" y="0"/>
            <a:ext cx="9246979" cy="2742857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962931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8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6" y="1885016"/>
            <a:ext cx="240311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6" y="3520584"/>
            <a:ext cx="2374224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72" y="3250833"/>
            <a:ext cx="2828035" cy="2375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39" y="5263659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79" y="1924568"/>
            <a:ext cx="2849828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59" y="5265448"/>
            <a:ext cx="2496941" cy="1598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40" y="-316306"/>
            <a:ext cx="7784659" cy="274285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59951" y="2230183"/>
            <a:ext cx="6312807" cy="4404210"/>
            <a:chOff x="459951" y="2230183"/>
            <a:chExt cx="6312807" cy="4404210"/>
          </a:xfrm>
        </p:grpSpPr>
        <p:sp>
          <p:nvSpPr>
            <p:cNvPr id="6" name="Oval Callout 5"/>
            <p:cNvSpPr/>
            <p:nvPr/>
          </p:nvSpPr>
          <p:spPr>
            <a:xfrm rot="10800000">
              <a:off x="459951" y="2230183"/>
              <a:ext cx="6312807" cy="4342801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</a:pP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70250" y="2365143"/>
              <a:ext cx="5630037" cy="4269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spcBef>
                  <a:spcPct val="20000"/>
                </a:spcBef>
              </a:pP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….</a:t>
              </a: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342900" lvl="0" indent="-342900">
                <a:spcBef>
                  <a:spcPct val="20000"/>
                </a:spcBef>
                <a:buFont typeface="Wingdings" panose="05000000000000000000" pitchFamily="2" charset="2"/>
                <a:buChar char="v"/>
              </a:pP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লেখক</a:t>
              </a:r>
              <a:r>
                <a:rPr lang="en-GB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কামরুল হাসানের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</a:t>
              </a: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চিতি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তে </a:t>
              </a:r>
              <a:r>
                <a:rPr lang="bn-BD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  <a:p>
              <a:pPr marL="171450" lvl="0" indent="-171450">
                <a:spcBef>
                  <a:spcPct val="20000"/>
                </a:spcBef>
                <a:buFont typeface="Wingdings" panose="05000000000000000000" pitchFamily="2" charset="2"/>
                <a:buChar char="v"/>
              </a:pPr>
              <a:r>
                <a:rPr lang="bn-BD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দেশের </a:t>
              </a: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লোকশিল্প সম্পর্কে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  <a:p>
              <a:pPr lvl="0">
                <a:spcBef>
                  <a:spcPct val="20000"/>
                </a:spcBef>
              </a:pPr>
              <a:endParaRPr lang="en-US" sz="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342900" lvl="0" indent="-342900">
                <a:spcBef>
                  <a:spcPct val="20000"/>
                </a:spcBef>
                <a:buFont typeface="Wingdings" panose="05000000000000000000" pitchFamily="2" charset="2"/>
                <a:buChar char="v"/>
              </a:pP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বিভিন্ন অঞ্চলের লোকশিল্প ও লোক ঐতিহ্য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।</a:t>
              </a:r>
              <a:endPara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/>
            </a:p>
          </p:txBody>
        </p:sp>
      </p:grpSp>
      <p:sp>
        <p:nvSpPr>
          <p:cNvPr id="42" name="Frame 41"/>
          <p:cNvSpPr/>
          <p:nvPr/>
        </p:nvSpPr>
        <p:spPr>
          <a:xfrm>
            <a:off x="0" y="0"/>
            <a:ext cx="12192000" cy="6863859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20151201191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057400"/>
            <a:ext cx="28956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912" y="1652507"/>
            <a:ext cx="4150249" cy="25765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FFFF00"/>
                </a:solidFill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</a:rPr>
              <a:t>প্রকাশিত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বই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</a:rPr>
              <a:t>বাংলাদেশের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শিল্প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আন্দোলন</a:t>
            </a:r>
            <a:r>
              <a:rPr lang="en-US" sz="3600" b="1" dirty="0">
                <a:solidFill>
                  <a:srgbClr val="FF0000"/>
                </a:solidFill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</a:rPr>
              <a:t>আমার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কথা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912" y="4457700"/>
            <a:ext cx="4150249" cy="2171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প্রকাশিত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বই</a:t>
            </a:r>
            <a:r>
              <a:rPr lang="en-US" sz="3200" b="1" dirty="0">
                <a:solidFill>
                  <a:srgbClr val="FF0000"/>
                </a:solidFill>
              </a:rPr>
              <a:t> : </a:t>
            </a:r>
            <a:r>
              <a:rPr lang="en-US" sz="3200" b="1" dirty="0" err="1">
                <a:solidFill>
                  <a:srgbClr val="FF0000"/>
                </a:solidFill>
              </a:rPr>
              <a:t>আন্দোলন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বাংলাদেশের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শিল্প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ও </a:t>
            </a:r>
            <a:r>
              <a:rPr lang="en-US" sz="3200" b="1" dirty="0" err="1">
                <a:solidFill>
                  <a:srgbClr val="FF0000"/>
                </a:solidFill>
              </a:rPr>
              <a:t>আমার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কথা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60" y="1673979"/>
            <a:ext cx="4535839" cy="25473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59" y="1673979"/>
            <a:ext cx="1752600" cy="2609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59" y="4221351"/>
            <a:ext cx="4535840" cy="24849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90" y="-391452"/>
            <a:ext cx="8348658" cy="2743438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4690" y="762000"/>
            <a:ext cx="2438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শব্দার্থ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 </a:t>
            </a:r>
            <a:b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6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0390" y="1754976"/>
            <a:ext cx="2667000" cy="1179576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/>
              <a:t>  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     </a:t>
            </a:r>
            <a:r>
              <a:rPr lang="bn-BD" sz="5400" b="1" dirty="0" smtClean="0"/>
              <a:t>টোপর</a:t>
            </a:r>
            <a:r>
              <a:rPr lang="bn-BD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599" y="4785430"/>
            <a:ext cx="318102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লুপ্তপ্রায়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7787898" y="1425843"/>
            <a:ext cx="3812583" cy="212003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</a:rPr>
              <a:t>হিন্দু সম্প্রদায়ের বরের মাথার মুকট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83" y="560256"/>
            <a:ext cx="2666667" cy="3047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28" y="3871948"/>
            <a:ext cx="3528447" cy="2144022"/>
          </a:xfrm>
          <a:prstGeom prst="rect">
            <a:avLst/>
          </a:prstGeom>
        </p:spPr>
      </p:pic>
      <p:sp>
        <p:nvSpPr>
          <p:cNvPr id="18" name="Hexagon 17"/>
          <p:cNvSpPr/>
          <p:nvPr/>
        </p:nvSpPr>
        <p:spPr>
          <a:xfrm>
            <a:off x="8372514" y="3974171"/>
            <a:ext cx="3227967" cy="212003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লোপ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পেতে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বসেছে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এমন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14564" y="635430"/>
            <a:ext cx="4215539" cy="17668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</a:rPr>
              <a:t>ঐতিহ্য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3622728"/>
            <a:ext cx="3952068" cy="214264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C00000"/>
                </a:solidFill>
              </a:rPr>
              <a:t>সংরক্ষণ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8032981" y="3603355"/>
            <a:ext cx="3948723" cy="22627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বিশেষভাবে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en-US" sz="4000" b="1" dirty="0" err="1">
                <a:solidFill>
                  <a:srgbClr val="FF0000"/>
                </a:solidFill>
              </a:rPr>
              <a:t>রক্ষা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করা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68" y="294468"/>
            <a:ext cx="3679789" cy="2448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49" y="3591731"/>
            <a:ext cx="3610236" cy="2173637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8771436" y="294468"/>
            <a:ext cx="3302653" cy="22627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অতীতের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গর্ব</a:t>
            </a:r>
            <a:r>
              <a:rPr lang="en-US" sz="3200" b="1" dirty="0">
                <a:solidFill>
                  <a:srgbClr val="FF0000"/>
                </a:solidFill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</a:rPr>
              <a:t>গৌরবের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বস্তু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07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467</TotalTime>
  <Words>432</Words>
  <Application>Microsoft Office PowerPoint</Application>
  <PresentationFormat>Widescreen</PresentationFormat>
  <Paragraphs>134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NikoshBAN</vt:lpstr>
      <vt:lpstr>SutonnyMJ</vt:lpstr>
      <vt:lpstr>Times New Roman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</dc:creator>
  <cp:lastModifiedBy>night</cp:lastModifiedBy>
  <cp:revision>239</cp:revision>
  <dcterms:created xsi:type="dcterms:W3CDTF">2019-08-10T07:46:52Z</dcterms:created>
  <dcterms:modified xsi:type="dcterms:W3CDTF">2019-10-15T08:29:00Z</dcterms:modified>
</cp:coreProperties>
</file>