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0" r:id="rId2"/>
    <p:sldId id="271" r:id="rId3"/>
    <p:sldId id="259" r:id="rId4"/>
    <p:sldId id="272" r:id="rId5"/>
    <p:sldId id="273" r:id="rId6"/>
    <p:sldId id="261" r:id="rId7"/>
    <p:sldId id="263" r:id="rId8"/>
    <p:sldId id="264" r:id="rId9"/>
    <p:sldId id="269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FF33CC"/>
    <a:srgbClr val="00FF00"/>
    <a:srgbClr val="C7DD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59" autoAdjust="0"/>
    <p:restoredTop sz="94660"/>
  </p:normalViewPr>
  <p:slideViewPr>
    <p:cSldViewPr snapToGrid="0">
      <p:cViewPr varScale="1">
        <p:scale>
          <a:sx n="74" d="100"/>
          <a:sy n="74" d="100"/>
        </p:scale>
        <p:origin x="414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F4AE9-912A-4396-982F-F19A6A6C5B19}" type="datetimeFigureOut">
              <a:rPr lang="en-US" smtClean="0"/>
              <a:t>29-Sep-19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02279-F56D-4C23-A54E-7C04AA7D20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5873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F4AE9-912A-4396-982F-F19A6A6C5B19}" type="datetimeFigureOut">
              <a:rPr lang="en-US" smtClean="0"/>
              <a:t>29-Sep-19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02279-F56D-4C23-A54E-7C04AA7D20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1348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F4AE9-912A-4396-982F-F19A6A6C5B19}" type="datetimeFigureOut">
              <a:rPr lang="en-US" smtClean="0"/>
              <a:t>29-Sep-19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02279-F56D-4C23-A54E-7C04AA7D20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822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F4AE9-912A-4396-982F-F19A6A6C5B19}" type="datetimeFigureOut">
              <a:rPr lang="en-US" smtClean="0"/>
              <a:t>29-Sep-19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02279-F56D-4C23-A54E-7C04AA7D20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80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F4AE9-912A-4396-982F-F19A6A6C5B19}" type="datetimeFigureOut">
              <a:rPr lang="en-US" smtClean="0"/>
              <a:t>29-Sep-19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02279-F56D-4C23-A54E-7C04AA7D20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5877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F4AE9-912A-4396-982F-F19A6A6C5B19}" type="datetimeFigureOut">
              <a:rPr lang="en-US" smtClean="0"/>
              <a:t>29-Sep-19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02279-F56D-4C23-A54E-7C04AA7D20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9794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F4AE9-912A-4396-982F-F19A6A6C5B19}" type="datetimeFigureOut">
              <a:rPr lang="en-US" smtClean="0"/>
              <a:t>29-Sep-19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02279-F56D-4C23-A54E-7C04AA7D20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027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F4AE9-912A-4396-982F-F19A6A6C5B19}" type="datetimeFigureOut">
              <a:rPr lang="en-US" smtClean="0"/>
              <a:t>29-Sep-19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02279-F56D-4C23-A54E-7C04AA7D20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884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F4AE9-912A-4396-982F-F19A6A6C5B19}" type="datetimeFigureOut">
              <a:rPr lang="en-US" smtClean="0"/>
              <a:t>29-Sep-19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02279-F56D-4C23-A54E-7C04AA7D20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1815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F4AE9-912A-4396-982F-F19A6A6C5B19}" type="datetimeFigureOut">
              <a:rPr lang="en-US" smtClean="0"/>
              <a:t>29-Sep-19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02279-F56D-4C23-A54E-7C04AA7D20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000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F4AE9-912A-4396-982F-F19A6A6C5B19}" type="datetimeFigureOut">
              <a:rPr lang="en-US" smtClean="0"/>
              <a:t>29-Sep-19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02279-F56D-4C23-A54E-7C04AA7D20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4318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8F4AE9-912A-4396-982F-F19A6A6C5B19}" type="datetimeFigureOut">
              <a:rPr lang="en-US" smtClean="0"/>
              <a:t>29-Sep-19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102279-F56D-4C23-A54E-7C04AA7D2084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57" y="27137"/>
            <a:ext cx="12144285" cy="6803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6537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959" y="4492266"/>
            <a:ext cx="3581400" cy="1914525"/>
          </a:xfrm>
          <a:prstGeom prst="rect">
            <a:avLst/>
          </a:prstGeom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903513" y="1139604"/>
            <a:ext cx="10515600" cy="5181600"/>
          </a:xfrm>
        </p:spPr>
        <p:txBody>
          <a:bodyPr>
            <a:prstTxWarp prst="textWave1">
              <a:avLst/>
            </a:prstTxWarp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8000" b="1" dirty="0" err="1" smtClean="0">
                <a:ln w="11430"/>
                <a:solidFill>
                  <a:srgbClr val="2D0EB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তথ্য</a:t>
            </a:r>
            <a:r>
              <a:rPr lang="en-US" sz="8000" b="1" dirty="0" smtClean="0">
                <a:ln w="11430"/>
                <a:solidFill>
                  <a:srgbClr val="2D0EB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8000" b="1" dirty="0" err="1" smtClean="0">
                <a:ln w="11430"/>
                <a:solidFill>
                  <a:srgbClr val="2D0EB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যোগাযোগ</a:t>
            </a:r>
            <a:r>
              <a:rPr lang="en-US" sz="8000" b="1" dirty="0" smtClean="0">
                <a:ln w="11430"/>
                <a:solidFill>
                  <a:srgbClr val="2D0EB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b="1" dirty="0" err="1" smtClean="0">
                <a:ln w="11430"/>
                <a:solidFill>
                  <a:srgbClr val="2D0EB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</a:t>
            </a:r>
            <a:r>
              <a:rPr lang="en-US" sz="8000" b="1" dirty="0" smtClean="0">
                <a:ln w="11430"/>
                <a:solidFill>
                  <a:srgbClr val="2D0EB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b="1" dirty="0" err="1" smtClean="0">
                <a:ln w="11430"/>
                <a:solidFill>
                  <a:srgbClr val="2D0EB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ক্লাসে</a:t>
            </a:r>
            <a:r>
              <a:rPr lang="en-US" sz="8000" b="1" dirty="0" smtClean="0">
                <a:ln w="11430"/>
                <a:solidFill>
                  <a:srgbClr val="2D0EB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b="1" dirty="0" err="1" smtClean="0">
                <a:ln w="11430"/>
                <a:solidFill>
                  <a:srgbClr val="2D0EB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সকলকে</a:t>
            </a:r>
            <a:r>
              <a:rPr lang="en-US" sz="8000" b="1" dirty="0" smtClean="0">
                <a:ln w="11430"/>
                <a:solidFill>
                  <a:srgbClr val="2D0EB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b="1" dirty="0" err="1" smtClean="0">
                <a:ln w="11430"/>
                <a:solidFill>
                  <a:srgbClr val="2D0EB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r>
              <a:rPr lang="bn-IN" sz="8000" b="1" dirty="0" smtClean="0">
                <a:ln w="11430"/>
                <a:solidFill>
                  <a:srgbClr val="2D0EB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8000" b="1" dirty="0">
              <a:ln w="11430"/>
              <a:solidFill>
                <a:srgbClr val="2D0EB2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2708" y="332357"/>
            <a:ext cx="2952750" cy="1990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8350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r="81141" b="11606"/>
          <a:stretch/>
        </p:blipFill>
        <p:spPr>
          <a:xfrm rot="586305">
            <a:off x="6259317" y="1459244"/>
            <a:ext cx="799743" cy="5074275"/>
          </a:xfrm>
          <a:prstGeom prst="rect">
            <a:avLst/>
          </a:prstGeom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360039" y="218660"/>
            <a:ext cx="3732212" cy="777763"/>
          </a:xfrm>
          <a:noFill/>
          <a:ln>
            <a:solidFill>
              <a:srgbClr val="FF0000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bn-IN" sz="6000" b="1" dirty="0" smtClean="0">
                <a:ln/>
                <a:solidFill>
                  <a:srgbClr val="2D0EB2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bn-IN" sz="6000" dirty="0" smtClean="0">
                <a:ln w="0"/>
                <a:solidFill>
                  <a:srgbClr val="2D0EB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পরিচিতি </a:t>
            </a:r>
            <a:endParaRPr lang="en-US" sz="6000" dirty="0">
              <a:solidFill>
                <a:srgbClr val="2D0EB2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220353" y="1004478"/>
            <a:ext cx="5157787" cy="823912"/>
          </a:xfrm>
          <a:solidFill>
            <a:schemeClr val="bg1"/>
          </a:solidFill>
          <a:ln>
            <a:solidFill>
              <a:srgbClr val="FF33CC"/>
            </a:solidFill>
          </a:ln>
        </p:spPr>
        <p:txBody>
          <a:bodyPr>
            <a:normAutofit/>
          </a:bodyPr>
          <a:lstStyle/>
          <a:p>
            <a:pPr algn="ctr"/>
            <a:r>
              <a:rPr lang="bn-IN" sz="44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 পরিচিতি</a:t>
            </a:r>
            <a:endParaRPr lang="en-US" sz="44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3"/>
          </p:nvPr>
        </p:nvSpPr>
        <p:spPr>
          <a:xfrm>
            <a:off x="6788300" y="996423"/>
            <a:ext cx="5183188" cy="823912"/>
          </a:xfrm>
          <a:ln>
            <a:solidFill>
              <a:srgbClr val="FF33CC"/>
            </a:solidFill>
          </a:ln>
        </p:spPr>
        <p:txBody>
          <a:bodyPr>
            <a:normAutofit/>
          </a:bodyPr>
          <a:lstStyle/>
          <a:p>
            <a:pPr algn="ctr"/>
            <a:r>
              <a:rPr lang="bn-IN" sz="44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</a:t>
            </a:r>
            <a:endParaRPr lang="en-US" sz="44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50726" y="4545174"/>
            <a:ext cx="578136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মোঃ আশরাফুল ইসলাম</a:t>
            </a:r>
            <a:r>
              <a:rPr lang="en-US" sz="2800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bn-IN" sz="2800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সহকারী শিক্ষক (</a:t>
            </a:r>
            <a:r>
              <a:rPr lang="en-US" sz="2000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ICT</a:t>
            </a:r>
            <a:r>
              <a:rPr lang="en-US" sz="2800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</a:p>
          <a:p>
            <a:r>
              <a:rPr lang="bn-IN" sz="2800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পিলজংগ মাধ্যমিক বিদ্যালয়</a:t>
            </a:r>
            <a:r>
              <a:rPr lang="en-US" sz="2800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bn-IN" sz="2800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ফকিরহাট, বাগেরহাট।</a:t>
            </a:r>
            <a:endParaRPr lang="en-US" sz="2800" dirty="0" smtClean="0">
              <a:solidFill>
                <a:srgbClr val="2D0EB2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dirty="0" err="1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মোবাঃ</a:t>
            </a:r>
            <a:r>
              <a:rPr lang="en-US" sz="2800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০১৮৩৫৬২৭২৭৮</a:t>
            </a:r>
          </a:p>
          <a:p>
            <a:r>
              <a:rPr lang="en-US" sz="2800" dirty="0" smtClean="0">
                <a:solidFill>
                  <a:srgbClr val="2D0EB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E-mail: ashrafulict2010@gmail.com</a:t>
            </a:r>
            <a:endParaRPr lang="en-US" sz="2800" dirty="0">
              <a:solidFill>
                <a:srgbClr val="2D0EB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453" y="1627211"/>
            <a:ext cx="2791825" cy="311108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1736" y="1906125"/>
            <a:ext cx="3156315" cy="3670100"/>
          </a:xfrm>
          <a:prstGeom prst="rect">
            <a:avLst/>
          </a:prstGeom>
        </p:spPr>
      </p:pic>
      <p:sp>
        <p:nvSpPr>
          <p:cNvPr id="11" name="Content Placeholder 10"/>
          <p:cNvSpPr>
            <a:spLocks noGrp="1"/>
          </p:cNvSpPr>
          <p:nvPr>
            <p:ph sz="quarter" idx="4"/>
          </p:nvPr>
        </p:nvSpPr>
        <p:spPr>
          <a:xfrm>
            <a:off x="7854907" y="5607056"/>
            <a:ext cx="3156315" cy="122417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bn-IN" sz="3200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নবম শ্রেণি</a:t>
            </a:r>
            <a:r>
              <a:rPr lang="en-US" sz="3200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r>
              <a:rPr lang="en-US" sz="3200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200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প্রথম অধ্যায়</a:t>
            </a:r>
            <a:endParaRPr lang="en-US" sz="3200" dirty="0" smtClean="0">
              <a:solidFill>
                <a:srgbClr val="2D0EB2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 algn="ctr">
              <a:buNone/>
            </a:pPr>
            <a:r>
              <a:rPr lang="en-US" sz="3200" dirty="0" err="1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সময়ঃ</a:t>
            </a:r>
            <a:r>
              <a:rPr lang="en-US" sz="3200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৪৫মিঃ </a:t>
            </a:r>
            <a:endParaRPr lang="en-US" sz="3200" dirty="0">
              <a:solidFill>
                <a:srgbClr val="2D0EB2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6939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 descr="e-governance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408357"/>
            <a:ext cx="5422521" cy="3214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à¦-à¦à¦­à¦°à§à¦¨à§à¦¨à§à¦¸ à¦à¦° à¦à¦¬à¦¿à¦° à¦«à¦²à¦¾à¦«à¦²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2414" y="3768036"/>
            <a:ext cx="5224530" cy="2909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à¦-à¦à¦­à¦°à§à¦¨à§à¦¨à§à¦¸ à¦à¦° à¦à¦¬à¦¿à¦° à¦«à¦²à¦¾à¦«à¦²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285" y="365125"/>
            <a:ext cx="5276659" cy="3078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à¦-à¦à¦­à¦°à§à¦¨à§à¦¨à§à¦¸ à¦à¦° à¦à¦¬à¦¿à¦° à¦«à¦²à¦¾à¦«à¦²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649" y="3768036"/>
            <a:ext cx="5543622" cy="2910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26494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bn-IN" sz="6600" u="sng" dirty="0" smtClean="0">
                <a:blipFill>
                  <a:blip r:embed="rId2"/>
                  <a:tile tx="0" ty="0" sx="100000" sy="100000" flip="none" algn="tl"/>
                </a:blipFill>
                <a:latin typeface="NikoshBAN" panose="02000000000000000000" pitchFamily="2" charset="0"/>
                <a:cs typeface="NikoshBAN" panose="02000000000000000000" pitchFamily="2" charset="0"/>
              </a:rPr>
              <a:t>আজকের আলোচ্য পাঠ</a:t>
            </a:r>
            <a:endParaRPr lang="en-US" sz="6600" u="sng" dirty="0">
              <a:blipFill>
                <a:blip r:embed="rId2"/>
                <a:tile tx="0" ty="0" sx="100000" sy="100000" flip="none" algn="tl"/>
              </a:blip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4728" y="1993692"/>
            <a:ext cx="11362543" cy="3507698"/>
          </a:xfrm>
          <a:noFill/>
        </p:spPr>
        <p:txBody>
          <a:bodyPr>
            <a:prstTxWarp prst="textWave2">
              <a:avLst>
                <a:gd name="adj1" fmla="val 12500"/>
                <a:gd name="adj2" fmla="val 264"/>
              </a:avLst>
            </a:prstTxWarp>
            <a:normAutofit/>
          </a:bodyPr>
          <a:lstStyle/>
          <a:p>
            <a:pPr marL="0" indent="0" algn="ctr">
              <a:buNone/>
            </a:pPr>
            <a:r>
              <a:rPr lang="bn-IN" sz="6000" dirty="0" smtClean="0">
                <a:blipFill>
                  <a:blip r:embed="rId3"/>
                  <a:tile tx="0" ty="0" sx="100000" sy="100000" flip="none" algn="tl"/>
                </a:blipFill>
                <a:latin typeface="NikoshBAN" panose="02000000000000000000" pitchFamily="2" charset="0"/>
                <a:cs typeface="NikoshBAN" panose="02000000000000000000" pitchFamily="2" charset="0"/>
              </a:rPr>
              <a:t>ই-গভর্ন্যান্স </a:t>
            </a:r>
            <a:r>
              <a:rPr lang="bn-IN" sz="6000" dirty="0">
                <a:blipFill>
                  <a:blip r:embed="rId3"/>
                  <a:tile tx="0" ty="0" sx="100000" sy="100000" flip="none" algn="tl"/>
                </a:blipFill>
                <a:latin typeface="NikoshBAN" panose="02000000000000000000" pitchFamily="2" charset="0"/>
                <a:cs typeface="NikoshBAN" panose="02000000000000000000" pitchFamily="2" charset="0"/>
              </a:rPr>
              <a:t>ও </a:t>
            </a:r>
            <a:r>
              <a:rPr lang="bn-IN" sz="6000" dirty="0" smtClean="0">
                <a:blipFill>
                  <a:blip r:embed="rId3"/>
                  <a:tile tx="0" ty="0" sx="100000" sy="100000" flip="none" algn="tl"/>
                </a:blipFill>
                <a:latin typeface="NikoshBAN" panose="02000000000000000000" pitchFamily="2" charset="0"/>
                <a:cs typeface="NikoshBAN" panose="02000000000000000000" pitchFamily="2" charset="0"/>
              </a:rPr>
              <a:t>বাংলাদেশ</a:t>
            </a:r>
            <a:endParaRPr lang="en-US" sz="6000" dirty="0">
              <a:blipFill>
                <a:blip r:embed="rId3"/>
                <a:tile tx="0" ty="0" sx="100000" sy="100000" flip="none" algn="tl"/>
              </a:blip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969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4893" y="416641"/>
            <a:ext cx="2188335" cy="1012914"/>
          </a:xfrm>
          <a:ln w="1270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/>
            <a:r>
              <a:rPr lang="en-US" sz="5400" dirty="0" err="1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5400" dirty="0">
              <a:solidFill>
                <a:srgbClr val="2D0EB2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 err="1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4000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4000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শেষে</a:t>
            </a:r>
            <a:r>
              <a:rPr lang="en-US" sz="4000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শিক্ষার্থীরা</a:t>
            </a:r>
            <a:r>
              <a:rPr lang="en-US" sz="4000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…</a:t>
            </a:r>
          </a:p>
          <a:p>
            <a:pPr marL="0" indent="0">
              <a:buNone/>
            </a:pPr>
            <a:r>
              <a:rPr lang="en-US" sz="4000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১।</a:t>
            </a:r>
            <a:r>
              <a:rPr lang="bn-IN" sz="40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0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ই-গভর্ন্যান্স </a:t>
            </a:r>
            <a:r>
              <a:rPr lang="en-US" sz="4000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4000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</a:t>
            </a:r>
            <a:r>
              <a:rPr lang="en-US" sz="4000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4000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4000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marL="0" indent="0">
              <a:buNone/>
            </a:pPr>
            <a:r>
              <a:rPr lang="en-US" sz="4000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২। </a:t>
            </a:r>
            <a:r>
              <a:rPr lang="bn-BD" sz="4000" dirty="0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ই-গভর্ন্যান্স </a:t>
            </a:r>
            <a:r>
              <a:rPr lang="bn-BD" sz="40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ব্যবহারের কয়েটি ক্ষেত্র</a:t>
            </a:r>
            <a:r>
              <a:rPr lang="en-US" sz="4000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ব্যাখ্যা</a:t>
            </a:r>
            <a:r>
              <a:rPr lang="en-US" sz="4000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4000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bn-IN" sz="4000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en-US" sz="4000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marL="0" indent="0">
              <a:buNone/>
            </a:pPr>
            <a:r>
              <a:rPr lang="en-US" sz="4000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৩। </a:t>
            </a:r>
            <a:r>
              <a:rPr lang="bn-BD" sz="40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ই-গভর্ন্যান্সের মাধ্যমে প্রাপ্ত </a:t>
            </a:r>
            <a:r>
              <a:rPr lang="bn-BD" sz="4000" dirty="0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সুবিধা </a:t>
            </a:r>
            <a:r>
              <a:rPr lang="en-US" sz="4000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ব্যাখ্যা</a:t>
            </a:r>
            <a:r>
              <a:rPr lang="en-US" sz="4000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4000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40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4000" dirty="0">
              <a:solidFill>
                <a:srgbClr val="0000CC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4983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387" y="92555"/>
            <a:ext cx="6083261" cy="4417606"/>
          </a:xfrm>
          <a:prstGeom prst="rect">
            <a:avLst/>
          </a:prstGeom>
        </p:spPr>
      </p:pic>
      <p:pic>
        <p:nvPicPr>
          <p:cNvPr id="5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9763" y="3155324"/>
            <a:ext cx="5017319" cy="2999242"/>
          </a:xfr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0648" y="92555"/>
            <a:ext cx="5655551" cy="2959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1882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4262907"/>
            <a:ext cx="10515600" cy="212501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শাসন ব্যবস্থায় ও প্রক্রিয়ায় ইলেকট্রনিক বা ডিজিটাল পদ্ধতির প্রয়োগই হচ্ছে ই-গভর্ন্যান্স।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172" y="673257"/>
            <a:ext cx="10058400" cy="3143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540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3437" y="712854"/>
            <a:ext cx="10780363" cy="755337"/>
          </a:xfrm>
          <a:ln w="19050">
            <a:solidFill>
              <a:schemeClr val="tx1"/>
            </a:solidFill>
          </a:ln>
        </p:spPr>
        <p:txBody>
          <a:bodyPr/>
          <a:lstStyle/>
          <a:p>
            <a:pPr algn="ctr"/>
            <a:r>
              <a:rPr lang="bn-BD" dirty="0">
                <a:latin typeface="NikoshBAN" pitchFamily="2" charset="0"/>
                <a:cs typeface="NikoshBAN" pitchFamily="2" charset="0"/>
              </a:rPr>
              <a:t>ই-গভর্ন্যান্সের ব্যবহারের উল্লেখযোগ্য ক্ষেত্র 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সমুহঃ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9451" y="1825625"/>
            <a:ext cx="10904349" cy="4351338"/>
          </a:xfrm>
        </p:spPr>
        <p:txBody>
          <a:bodyPr>
            <a:normAutofit fontScale="92500"/>
          </a:bodyPr>
          <a:lstStyle/>
          <a:p>
            <a:pPr>
              <a:buFont typeface="Wingdings" pitchFamily="2" charset="2"/>
              <a:buChar char="Ø"/>
            </a:pP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উচ্চশিক্ষা প্রতিষ্ঠানে মোবাইল ফোনে আবেদন করার ক্ষেত্রে ই-গভর্ন্যান্স ব্যবহার করা হয়।</a:t>
            </a:r>
          </a:p>
          <a:p>
            <a:pPr>
              <a:buFont typeface="Wingdings" pitchFamily="2" charset="2"/>
              <a:buChar char="Ø"/>
            </a:pP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পরিসেবার বিল পরিশেধের ক্ষেত্রে এ ব্যবহার হয়।</a:t>
            </a:r>
          </a:p>
          <a:p>
            <a:pPr>
              <a:buFont typeface="Wingdings" pitchFamily="2" charset="2"/>
              <a:buChar char="Ø"/>
            </a:pPr>
            <a:r>
              <a:rPr lang="bn-BD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শিল্প ক্ষেত্রে ই-গভর্ন্যান্স ব্যবহার হয়।</a:t>
            </a:r>
          </a:p>
          <a:p>
            <a:pPr>
              <a:buFont typeface="Wingdings" pitchFamily="2" charset="2"/>
              <a:buChar char="Ø"/>
            </a:pPr>
            <a:r>
              <a:rPr lang="bn-BD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শিক্ষা ক্ষেত্রে  বিভিন্ন ভাবে ই-গভর্ন্যান্স ব্যবহার হয়।</a:t>
            </a:r>
          </a:p>
          <a:p>
            <a:pPr>
              <a:buFont typeface="Wingdings" pitchFamily="2" charset="2"/>
              <a:buChar char="Ø"/>
            </a:pPr>
            <a:r>
              <a:rPr lang="bn-BD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বিভিন্ন ধরনের দলিল,পর্চা প্রভৃতির কপি প্রদানের ক্ষেত্রে স্বচ্ছতা এবং জবাবদিহিতা বৃদ্ধির পাশাপাশি সময় সাশ্রয়েও ই-গভর্ন্যান্সের ব্যবহার হয়।</a:t>
            </a:r>
          </a:p>
          <a:p>
            <a:pPr marL="0" indent="0">
              <a:buNone/>
            </a:pP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91575" y="2671148"/>
            <a:ext cx="2562225" cy="1781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5663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99975"/>
            <a:ext cx="10515600" cy="781095"/>
          </a:xfrm>
          <a:ln w="19050">
            <a:solidFill>
              <a:schemeClr val="tx1"/>
            </a:solidFill>
          </a:ln>
        </p:spPr>
        <p:txBody>
          <a:bodyPr/>
          <a:lstStyle/>
          <a:p>
            <a:pPr algn="ctr"/>
            <a:r>
              <a:rPr lang="bn-BD" dirty="0">
                <a:latin typeface="NikoshBAN" pitchFamily="2" charset="0"/>
                <a:cs typeface="NikoshBAN" pitchFamily="2" charset="0"/>
              </a:rPr>
              <a:t>ই-গভর্ন্যান্সের মাধ্যমে প্রাপ্ত 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সুবিধসমুহঃ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458" y="1825624"/>
            <a:ext cx="10966342" cy="5032375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পরিক্ষার ফলাফল জানা</a:t>
            </a:r>
          </a:p>
          <a:p>
            <a:pPr>
              <a:buFont typeface="Wingdings" pitchFamily="2" charset="2"/>
              <a:buChar char="Ø"/>
            </a:pP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উচ্চশিক্ষা প্রতিষ্ঠানে মোবাইলে আবেদন</a:t>
            </a:r>
          </a:p>
          <a:p>
            <a:pPr>
              <a:buFont typeface="Wingdings" pitchFamily="2" charset="2"/>
              <a:buChar char="Ø"/>
            </a:pPr>
            <a:r>
              <a:rPr lang="bn-BD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স্বল্প সময়ে, কম খরচে এবং ঝামেলাহীনভাবে সেবা পাওয়া</a:t>
            </a:r>
          </a:p>
          <a:p>
            <a:pPr>
              <a:buFont typeface="Wingdings" pitchFamily="2" charset="2"/>
              <a:buChar char="Ø"/>
            </a:pPr>
            <a:r>
              <a:rPr lang="bn-BD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মোবাইল বা অনলইনে পরিসেবার বিল পরিশোধ</a:t>
            </a:r>
          </a:p>
          <a:p>
            <a:pPr>
              <a:buFont typeface="Wingdings" pitchFamily="2" charset="2"/>
              <a:buChar char="Ø"/>
            </a:pPr>
            <a:r>
              <a:rPr lang="bn-BD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সরকারি দপ্তরসমুহের মধ্য আন্তঃসংযোগ বৃদ্ধি পায়</a:t>
            </a:r>
          </a:p>
          <a:p>
            <a:pPr>
              <a:buFont typeface="Wingdings" pitchFamily="2" charset="2"/>
              <a:buChar char="Ø"/>
            </a:pPr>
            <a:r>
              <a:rPr lang="bn-BD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কর্মীদের দক্ষতা বৃদ্ধি পায়</a:t>
            </a:r>
          </a:p>
          <a:p>
            <a:pPr>
              <a:buFont typeface="Wingdings" pitchFamily="2" charset="2"/>
              <a:buChar char="Ø"/>
            </a:pPr>
            <a:r>
              <a:rPr lang="bn-BD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সেবা প্রদানে স্বচ্ছতা এবং জবাবদিহিতা নিশ্চিত হয়</a:t>
            </a:r>
          </a:p>
          <a:p>
            <a:pPr>
              <a:buFont typeface="Wingdings" pitchFamily="2" charset="2"/>
              <a:buChar char="Ø"/>
            </a:pPr>
            <a:r>
              <a:rPr lang="bn-BD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ই-গভর্ন্যান্সের মাধ্যমে কোন কোন কার্যক্রমের সময় ২৪×৭×৩৬৫ দিনে পরিনত করা যায়। এতে করে নাগরিকেরা নিজেদের সুবিধাজনক সময়ে সেবা গ্রহন করতে পারে।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91575" y="2774386"/>
            <a:ext cx="2562225" cy="1781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37769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7534" y="2985158"/>
            <a:ext cx="10515600" cy="2295182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itchFamily="2" charset="2"/>
              <a:buChar char="v"/>
            </a:pPr>
            <a:r>
              <a:rPr lang="bn-BD" sz="6000" dirty="0" smtClean="0">
                <a:latin typeface="NikoshBAN" pitchFamily="2" charset="0"/>
                <a:cs typeface="NikoshBAN" pitchFamily="2" charset="0"/>
              </a:rPr>
              <a:t> ই-গভর্ন্যান্স এর মাধ্যমে কিভাবে একটি দেশের সরকার জনগনের জীবনমান উন্নয়ন করতে পারে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-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কর</a:t>
            </a:r>
            <a:r>
              <a:rPr lang="bn-BD" sz="6000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66247" y="4588971"/>
            <a:ext cx="2562225" cy="17811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223" y="597650"/>
            <a:ext cx="2609850" cy="214280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614119" y="455278"/>
            <a:ext cx="2922431" cy="1325563"/>
          </a:xfrm>
        </p:spPr>
        <p:txBody>
          <a:bodyPr>
            <a:normAutofit/>
          </a:bodyPr>
          <a:lstStyle/>
          <a:p>
            <a:pPr algn="ctr"/>
            <a:r>
              <a:rPr lang="en-US" sz="6000" u="sng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দলীয়</a:t>
            </a:r>
            <a:r>
              <a:rPr lang="bn-IN" sz="6000" u="sng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কাজ</a:t>
            </a:r>
            <a:endParaRPr lang="en-US" sz="6000" u="sng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8973064" y="790833"/>
            <a:ext cx="2064132" cy="6544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সময়ঃ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১৫মিঃ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6290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9635" y="365126"/>
            <a:ext cx="2252730" cy="922762"/>
          </a:xfrm>
          <a:ln w="1270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/>
            <a:r>
              <a:rPr lang="bn-IN" sz="60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60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ü"/>
            </a:pP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 শাসন ব্যবস্থায় ও প্রক্রিয়ায় ইলেকট্রনি বা ডিজিটাল পদ্ধতির প্রয়োগকে কী বলে ?</a:t>
            </a:r>
          </a:p>
          <a:p>
            <a:pPr>
              <a:buFont typeface="Wingdings" pitchFamily="2" charset="2"/>
              <a:buChar char="ü"/>
            </a:pPr>
            <a:r>
              <a:rPr lang="bn-BD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ই-গভর্ন্যান্স ব্যবহারের কয়েটি ক্ষেত্রর নাম বলো ?</a:t>
            </a:r>
          </a:p>
          <a:p>
            <a:pPr>
              <a:buFont typeface="Wingdings" pitchFamily="2" charset="2"/>
              <a:buChar char="ü"/>
            </a:pPr>
            <a:r>
              <a:rPr lang="bn-BD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ই-গভর্ন্যান্সের মাধ্যমে প্রাপ্ত কয়েকটি সুবিধা উল্লেখ কর।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91575" y="4395788"/>
            <a:ext cx="2562225" cy="1781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1263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bn-IN" sz="60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 কাজ</a:t>
            </a:r>
            <a:endParaRPr lang="en-US" sz="60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0324" y="3248885"/>
            <a:ext cx="10515600" cy="1587276"/>
          </a:xfrm>
        </p:spPr>
        <p:txBody>
          <a:bodyPr>
            <a:normAutofit fontScale="85000" lnSpcReduction="10000"/>
          </a:bodyPr>
          <a:lstStyle/>
          <a:p>
            <a:pPr>
              <a:buFont typeface="Wingdings" pitchFamily="2" charset="2"/>
              <a:buChar char="q"/>
            </a:pPr>
            <a:r>
              <a:rPr lang="bn-BD" sz="6000" dirty="0" smtClean="0">
                <a:latin typeface="NikoshBAN" pitchFamily="2" charset="0"/>
                <a:cs typeface="NikoshBAN" pitchFamily="2" charset="0"/>
              </a:rPr>
              <a:t>  ই-গভর্ন্যান্সের মাধ্যমে কিভাবে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bn-BD" sz="600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সেবা পেতে পারি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-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তার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তালিকা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তৈরি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করবে</a:t>
            </a:r>
            <a:r>
              <a:rPr lang="bn-BD" sz="6000" dirty="0" smtClean="0">
                <a:latin typeface="NikoshBAN" pitchFamily="2" charset="0"/>
                <a:cs typeface="NikoshBAN" pitchFamily="2" charset="0"/>
              </a:rPr>
              <a:t> ?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07282"/>
            <a:ext cx="2703491" cy="2703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59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à¦-à¦à¦­à¦°à§à¦¨à§à¦¨à§à¦¸ à¦à¦° à¦à¦¬à¦¿à¦° à¦«à¦²à¦¾à¦«à¦²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649" y="252078"/>
            <a:ext cx="10194701" cy="6371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97387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bn-IN" sz="138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ধন্যবাদ সবাইকে</a:t>
            </a:r>
            <a:endParaRPr lang="en-US" sz="138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5275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184</TotalTime>
  <Words>302</Words>
  <Application>Microsoft Office PowerPoint</Application>
  <PresentationFormat>Widescreen</PresentationFormat>
  <Paragraphs>43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Arial</vt:lpstr>
      <vt:lpstr>Calibri</vt:lpstr>
      <vt:lpstr>Calibri Light</vt:lpstr>
      <vt:lpstr>NikoshBAN</vt:lpstr>
      <vt:lpstr>Times New Roman</vt:lpstr>
      <vt:lpstr>Vrinda</vt:lpstr>
      <vt:lpstr>Wingdings</vt:lpstr>
      <vt:lpstr>Office Theme</vt:lpstr>
      <vt:lpstr>তথ্য ও যোগাযোগ প্রযুক্তি ক্লাসে সকলকে স্বাগতম।</vt:lpstr>
      <vt:lpstr> পরিচিতি </vt:lpstr>
      <vt:lpstr>PowerPoint Presentation</vt:lpstr>
      <vt:lpstr>আজকের আলোচ্য পাঠ</vt:lpstr>
      <vt:lpstr>শিখনফল</vt:lpstr>
      <vt:lpstr>PowerPoint Presentation</vt:lpstr>
      <vt:lpstr>PowerPoint Presentation</vt:lpstr>
      <vt:lpstr>ই-গভর্ন্যান্সের ব্যবহারের উল্লেখযোগ্য ক্ষেত্র সমুহঃ</vt:lpstr>
      <vt:lpstr>ই-গভর্ন্যান্সের মাধ্যমে প্রাপ্ত সুবিধসমুহঃ</vt:lpstr>
      <vt:lpstr>দলীয় কাজ</vt:lpstr>
      <vt:lpstr>মূল্যায়ন</vt:lpstr>
      <vt:lpstr>বাড়ির কাজ</vt:lpstr>
      <vt:lpstr>ধন্যবাদ সবাইকে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তথ্য ও যোগাযোগ প্রযুক্তি ক্লাসে নবম শ্রেণির ছাত্র-ছাত্রীদের জানাই সাদর আমন্ত্রয়ণ।</dc:title>
  <dc:creator>Md. Ashraful Islam</dc:creator>
  <cp:lastModifiedBy>Md. Ashraful Islam</cp:lastModifiedBy>
  <cp:revision>77</cp:revision>
  <dcterms:created xsi:type="dcterms:W3CDTF">2015-02-09T13:06:53Z</dcterms:created>
  <dcterms:modified xsi:type="dcterms:W3CDTF">2019-09-29T11:06:20Z</dcterms:modified>
</cp:coreProperties>
</file>