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58" r:id="rId4"/>
    <p:sldId id="275" r:id="rId5"/>
    <p:sldId id="276" r:id="rId6"/>
    <p:sldId id="263" r:id="rId7"/>
    <p:sldId id="264" r:id="rId8"/>
    <p:sldId id="269" r:id="rId9"/>
    <p:sldId id="270" r:id="rId10"/>
    <p:sldId id="271" r:id="rId11"/>
    <p:sldId id="272" r:id="rId12"/>
    <p:sldId id="277" r:id="rId13"/>
    <p:sldId id="265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66"/>
    <a:srgbClr val="FF33CC"/>
    <a:srgbClr val="00FF00"/>
    <a:srgbClr val="C7DD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87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34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2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7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9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2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8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1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0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31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7" y="27137"/>
            <a:ext cx="12144285" cy="680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3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59" y="4492266"/>
            <a:ext cx="3581400" cy="1914525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03513" y="1139604"/>
            <a:ext cx="10515600" cy="5181600"/>
          </a:xfrm>
        </p:spPr>
        <p:txBody>
          <a:bodyPr>
            <a:prstTxWarp prst="textWave1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000" b="1" dirty="0">
              <a:ln w="11430"/>
              <a:solidFill>
                <a:srgbClr val="2D0EB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738" y="282865"/>
            <a:ext cx="295275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4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81141" b="11606"/>
          <a:stretch/>
        </p:blipFill>
        <p:spPr>
          <a:xfrm rot="586305">
            <a:off x="6259317" y="1459244"/>
            <a:ext cx="799743" cy="5074275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60039" y="218660"/>
            <a:ext cx="3732212" cy="777763"/>
          </a:xfrm>
          <a:noFill/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IN" sz="6000" b="1" dirty="0" smtClean="0">
                <a:ln/>
                <a:solidFill>
                  <a:srgbClr val="2D0EB2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IN" sz="6000" dirty="0" smtClean="0">
                <a:ln w="0"/>
                <a:solidFill>
                  <a:srgbClr val="2D0EB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60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20353" y="1004478"/>
            <a:ext cx="5157787" cy="823912"/>
          </a:xfrm>
          <a:solidFill>
            <a:schemeClr val="bg1"/>
          </a:solidFill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788300" y="996423"/>
            <a:ext cx="5183188" cy="823912"/>
          </a:xfrm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0726" y="4545174"/>
            <a:ext cx="57813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আশরাফুল ইসলাম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</a:t>
            </a:r>
            <a:r>
              <a:rPr lang="en-US" sz="2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ICT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পিলজংগ মাধ্যমিক বিদ্যালয়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ফকিরহাট, বাগেরহাট।</a:t>
            </a:r>
            <a:endParaRPr lang="en-US" sz="2800" dirty="0" smtClean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মোবাঃ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০১৮৩৫৬২৭২৭৮</a:t>
            </a:r>
          </a:p>
          <a:p>
            <a:r>
              <a:rPr lang="en-US" sz="2800" dirty="0" smtClean="0">
                <a:solidFill>
                  <a:srgbClr val="2D0E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ashrafulict2010@gmail.com</a:t>
            </a:r>
            <a:endParaRPr lang="en-US" sz="2800" dirty="0">
              <a:solidFill>
                <a:srgbClr val="2D0EB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53" y="1627211"/>
            <a:ext cx="2791825" cy="31110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7854907" y="5607056"/>
            <a:ext cx="3156315" cy="122417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IN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 শ্রেণি</a:t>
            </a:r>
            <a:r>
              <a:rPr lang="en-US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2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 অধ্যায়</a:t>
            </a:r>
            <a:endParaRPr lang="en-US" sz="3200" dirty="0" smtClean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32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৪৫মিঃ </a:t>
            </a:r>
            <a:endParaRPr lang="en-US" sz="32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237" y="1877751"/>
            <a:ext cx="3150973" cy="36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09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8726"/>
          </a:xfrm>
        </p:spPr>
        <p:txBody>
          <a:bodyPr>
            <a:normAutofit/>
          </a:bodyPr>
          <a:lstStyle/>
          <a:p>
            <a:pPr algn="ctr"/>
            <a:r>
              <a:rPr lang="bn-BD" sz="4800" u="sng" dirty="0" smtClean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নিচের ছবিটি দেখে কী মনে হচ্ছে ?</a:t>
            </a:r>
            <a:endParaRPr lang="en-US" sz="4800" u="sng" dirty="0">
              <a:solidFill>
                <a:srgbClr val="000066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564" y="1825625"/>
            <a:ext cx="7422871" cy="4351338"/>
          </a:xfrm>
        </p:spPr>
      </p:pic>
    </p:spTree>
    <p:extLst>
      <p:ext uri="{BB962C8B-B14F-4D97-AF65-F5344CB8AC3E}">
        <p14:creationId xmlns:p14="http://schemas.microsoft.com/office/powerpoint/2010/main" val="1329214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600" u="sng" dirty="0" smtClean="0">
                <a:blipFill>
                  <a:blip r:embed="rId2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আজকের আলোচ্য পাঠ</a:t>
            </a:r>
            <a:endParaRPr lang="en-US" sz="6600" u="sng" dirty="0">
              <a:blipFill>
                <a:blip r:embed="rId2"/>
                <a:tile tx="0" ty="0" sx="100000" sy="100000" flip="none" algn="tl"/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728" y="1993692"/>
            <a:ext cx="11362543" cy="3507698"/>
          </a:xfrm>
          <a:noFill/>
        </p:spPr>
        <p:txBody>
          <a:bodyPr>
            <a:prstTxWarp prst="textWave2">
              <a:avLst>
                <a:gd name="adj1" fmla="val 12500"/>
                <a:gd name="adj2" fmla="val 264"/>
              </a:avLst>
            </a:prstTxWarp>
            <a:normAutofit/>
          </a:bodyPr>
          <a:lstStyle/>
          <a:p>
            <a:pPr marL="0" indent="0" algn="ctr">
              <a:buNone/>
            </a:pPr>
            <a:r>
              <a:rPr lang="en-US" sz="6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ই-কমার্স</a:t>
            </a:r>
            <a:r>
              <a:rPr lang="en-US" sz="6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6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blipFill>
                <a:blip r:embed="rId3"/>
                <a:tile tx="0" ty="0" sx="100000" sy="100000" flip="none" algn="tl"/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2" descr="C:\Users\suparna\Desktop\ASHRAFUL\images-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717" y="4803820"/>
            <a:ext cx="2341273" cy="157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05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893" y="416641"/>
            <a:ext cx="2188335" cy="1012914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BD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ই-কমার্স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BD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ই-কমার্সে ক্রয়কৃত পণ্যমূল্য পরিশোধ পদ্ধতি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বর্ননা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ই-কমার্সের </a:t>
            </a:r>
            <a:r>
              <a:rPr lang="bn-BD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মাধ্যমে প্রাপ্ত </a:t>
            </a:r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সুবিধা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384" y="3599365"/>
            <a:ext cx="4530145" cy="302009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595" y="526111"/>
            <a:ext cx="11158777" cy="230724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bn-BD" sz="54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ইলেকট্রনিক মাধ্যমে বানিজ্য করার নাম ই-কমার্স বা ই-বানিজ্য। অর্থাৎ ইন্টারনেটে অনলাইনের মধ্যমে পন্য বা সেবা কেনা-বেচা করার নামই ই-কমার্স।</a:t>
            </a:r>
          </a:p>
          <a:p>
            <a:pPr marL="0" indent="0">
              <a:buNone/>
            </a:pPr>
            <a:endParaRPr lang="bn-BD" sz="72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sz="80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918" y="3599365"/>
            <a:ext cx="4437888" cy="266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40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322" y="4350165"/>
            <a:ext cx="10515600" cy="21500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যে কোন পন্য বা সেবা বানিজ্যের কয়েকটি শর্ত থাকে। প্রথমতঃ বিক্রেতার কাছে পণ্য থাকা এবং ক্রেতা কর্তৃক তার বিনিময় মূল্য পরিশোধ করা। এর প্রধান পদ্ধতি হলো বিক্রেতার সঙ্গে ক্রেতার সরাসরি যোগাযোগ।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346" y="671845"/>
            <a:ext cx="4572000" cy="3429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342" y="671845"/>
            <a:ext cx="5150498" cy="341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66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957" y="4432853"/>
            <a:ext cx="10515600" cy="22661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ইন্টারনেটে একজন বিক্রেতা তার পণ্যে ছবি,ভিডিও দিয়ে ইন্টানেটেই দোকান খুলে বসে। এজন্য তার প্রতিষ্ঠানের একটি ওয়েবসাইট চালু করতে হয়। ক্রেতা অনলাইনে তার পছন্দের পণ্যটি পছন্দ করেন এবং মূল্য পরিশোধ করেন।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58" y="811696"/>
            <a:ext cx="4752975" cy="304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734" y="868084"/>
            <a:ext cx="4773168" cy="29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292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804"/>
            <a:ext cx="11372850" cy="29552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4000" u="sng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ই-কমার্সে বিভিন্ন ভাবে ক্রয়কৃত পণ্যের মূল্য পরিশোধ করা যায়-</a:t>
            </a:r>
          </a:p>
          <a:p>
            <a:pPr>
              <a:buFont typeface="Wingdings" pitchFamily="2" charset="2"/>
              <a:buChar char="Ø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বিভিন্ন ডেবিট বা ক্রেডিট কার্ডের মাধ্যমে মূল্য পরিশোধ করা যায়।</a:t>
            </a:r>
          </a:p>
          <a:p>
            <a:pPr>
              <a:buFont typeface="Wingdings" pitchFamily="2" charset="2"/>
              <a:buChar char="Ø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মোবাইল ব্যাংকিংয়ের মাধ্যমে মূল্য পরিশোধ করা যায়।</a:t>
            </a:r>
          </a:p>
          <a:p>
            <a:pPr>
              <a:buFont typeface="Wingdings" pitchFamily="2" charset="2"/>
              <a:buChar char="Ø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(COD)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ক্যাশ অন ডেলিভারির  মাধ্যমেও মূল্য পরিশোধ করা যায়।</a:t>
            </a:r>
          </a:p>
          <a:p>
            <a:pPr marL="0" indent="0">
              <a:buNone/>
            </a:pPr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8" y="3850274"/>
            <a:ext cx="11483662" cy="24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19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502920"/>
            <a:ext cx="11460480" cy="585216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7997" y="5099575"/>
            <a:ext cx="9548243" cy="12555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বর্তমানে বই থেকে শুরু করে জামা, কাপড়,খাবার, শৌখিন সামগ্রী ইত্যাদি ই-কমার্সের মাধ্যমে কেনা-বেচা হচ্ছে।</a:t>
            </a:r>
          </a:p>
          <a:p>
            <a:pPr marL="0" indent="0" algn="ctr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4291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716" y="4675031"/>
            <a:ext cx="10515600" cy="18931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ই-কমার্সেও দুই ধরনের প্রতিষ্ঠান লক্ষ করা যায়। এক ধরনে প্রতিষ্ঠান কেবল নিজেদের পণ্য বিক্রয় করে থাকে। আবার কিছু কিছু প্রতিষ্ঠান অন্য অনেক প্রতিষ্ঠানের পন্য  বিক্রয় করে।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65" y="279672"/>
            <a:ext cx="5360894" cy="3867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977" y="279672"/>
            <a:ext cx="5934141" cy="390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45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ই-কমার্সের </a:t>
            </a:r>
            <a:r>
              <a:rPr lang="en-US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!</a:t>
            </a:r>
            <a:endParaRPr lang="en-US" dirty="0"/>
          </a:p>
        </p:txBody>
      </p:sp>
      <p:graphicFrame>
        <p:nvGraphicFramePr>
          <p:cNvPr id="4" name="Content Placeholder 3">
            <a:hlinkClick r:id="" action="ppaction://ole?verb=0"/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4281666"/>
              </p:ext>
            </p:extLst>
          </p:nvPr>
        </p:nvGraphicFramePr>
        <p:xfrm>
          <a:off x="5291070" y="2833353"/>
          <a:ext cx="1962598" cy="1655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91070" y="2833353"/>
                        <a:ext cx="1962598" cy="16559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9067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7534" y="2849812"/>
            <a:ext cx="10515600" cy="186297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bn-BD" sz="6000" dirty="0">
                <a:latin typeface="NikoshBAN" pitchFamily="2" charset="0"/>
                <a:cs typeface="NikoshBAN" pitchFamily="2" charset="0"/>
              </a:rPr>
              <a:t>ই-কমার্স পদ্ধতি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ব্যবসা-বানিজ্যে জগতে আমূল পরিবর্তন এনেছে ব্যাখ্যা কর।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9678" y="4540816"/>
            <a:ext cx="3123127" cy="188558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14119" y="455278"/>
            <a:ext cx="2922431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u="sng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bn-IN" sz="6000" u="sng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973064" y="790833"/>
            <a:ext cx="2064132" cy="654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১৫মিঃ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23" y="597650"/>
            <a:ext cx="2609850" cy="2142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629031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ই-কমার্স শব্দের অর্থ কী ?</a:t>
            </a:r>
          </a:p>
          <a:p>
            <a:pPr>
              <a:buFont typeface="Wingdings" pitchFamily="2" charset="2"/>
              <a:buChar char="ü"/>
            </a:pPr>
            <a:r>
              <a:rPr lang="bn-BD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ই-কমার্সে ক্রয়কৃত পণ্যমূল্য পরিশোধ পদ্ধতি কী কী ?</a:t>
            </a:r>
          </a:p>
          <a:p>
            <a:pPr>
              <a:buFont typeface="Wingdings" pitchFamily="2" charset="2"/>
              <a:buChar char="ü"/>
            </a:pPr>
            <a:r>
              <a:rPr lang="bn-BD" sz="4800" dirty="0">
                <a:latin typeface="NikoshBAN" pitchFamily="2" charset="0"/>
                <a:cs typeface="NikoshBAN" pitchFamily="2" charset="0"/>
              </a:rPr>
              <a:t> যে কোন পন্য বা সেবা বানিজ্যের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শর্ত গুলো কী কী ?</a:t>
            </a:r>
          </a:p>
          <a:p>
            <a:pPr>
              <a:buFont typeface="Wingdings" pitchFamily="2" charset="2"/>
              <a:buChar char="ü"/>
            </a:pPr>
            <a:r>
              <a:rPr lang="bn-BD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COD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বলতে কী বুঝ ?</a:t>
            </a:r>
          </a:p>
          <a:p>
            <a:pPr>
              <a:buFont typeface="Wingdings" pitchFamily="2" charset="2"/>
              <a:buChar char="ü"/>
            </a:pPr>
            <a:r>
              <a:rPr lang="bn-BD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ই-কমার্সের মাধ্যমে কিভাবে পণ্য ক্রয় করা যায় ?</a:t>
            </a:r>
          </a:p>
          <a:p>
            <a:pPr marL="0" indent="0">
              <a:buNone/>
            </a:pP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336" y="939007"/>
            <a:ext cx="279082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26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8568" y="3579315"/>
            <a:ext cx="10515600" cy="1256146"/>
          </a:xfrm>
        </p:spPr>
        <p:txBody>
          <a:bodyPr>
            <a:normAutofit fontScale="92500" lnSpcReduction="10000"/>
          </a:bodyPr>
          <a:lstStyle/>
          <a:p>
            <a:pPr algn="ctr">
              <a:buFont typeface="Wingdings" pitchFamily="2" charset="2"/>
              <a:buChar char="q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ই-কমার্সের মাধ্যমে ব্যবসা-বানিজ্যে যে সব সুবিধা পাওয়া যায় তার একটি তালিকা তৈরি করে আনবে।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3190" y="4835461"/>
            <a:ext cx="2790825" cy="16383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110" y="1027906"/>
            <a:ext cx="2380915" cy="238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473" y="1596980"/>
            <a:ext cx="6820154" cy="340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27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349</Words>
  <Application>Microsoft Office PowerPoint</Application>
  <PresentationFormat>Widescreen</PresentationFormat>
  <Paragraphs>40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Times New Roman</vt:lpstr>
      <vt:lpstr>Vrinda</vt:lpstr>
      <vt:lpstr>Wingdings</vt:lpstr>
      <vt:lpstr>Office Theme</vt:lpstr>
      <vt:lpstr>Package</vt:lpstr>
      <vt:lpstr>তথ্য ও যোগাযোগ প্রযুক্তি ক্লাসে সকলকে স্বাগতম।</vt:lpstr>
      <vt:lpstr> পরিচিতি </vt:lpstr>
      <vt:lpstr>নিচের ছবিটি দেখে কী মনে হচ্ছে ?</vt:lpstr>
      <vt:lpstr>আজকের আলোচ্য পাঠ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একটি ই-কমার্সের ভিডিও দেখি!</vt:lpstr>
      <vt:lpstr>দলীয় কাজ</vt:lpstr>
      <vt:lpstr>মূল্যায়ন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তথ্য ও যোগাযোগ প্রযুক্তি ক্লাসে নবম শ্রেণির ছাত্র-ছাত্রীদের জানাই সাদর আমন্ত্রয়ণ।</dc:title>
  <dc:creator>Md. Ashraful Islam</dc:creator>
  <cp:lastModifiedBy>Md. Ashraful Islam</cp:lastModifiedBy>
  <cp:revision>92</cp:revision>
  <dcterms:created xsi:type="dcterms:W3CDTF">2015-02-09T13:06:53Z</dcterms:created>
  <dcterms:modified xsi:type="dcterms:W3CDTF">2019-10-15T11:39:16Z</dcterms:modified>
</cp:coreProperties>
</file>