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1" r:id="rId2"/>
    <p:sldId id="258" r:id="rId3"/>
    <p:sldId id="262" r:id="rId4"/>
    <p:sldId id="263" r:id="rId5"/>
    <p:sldId id="264" r:id="rId6"/>
    <p:sldId id="270" r:id="rId7"/>
    <p:sldId id="271" r:id="rId8"/>
    <p:sldId id="272" r:id="rId9"/>
    <p:sldId id="273" r:id="rId10"/>
    <p:sldId id="274" r:id="rId11"/>
    <p:sldId id="265" r:id="rId12"/>
    <p:sldId id="266" r:id="rId13"/>
    <p:sldId id="275" r:id="rId14"/>
    <p:sldId id="267" r:id="rId15"/>
    <p:sldId id="278" r:id="rId16"/>
    <p:sldId id="276" r:id="rId17"/>
    <p:sldId id="277" r:id="rId18"/>
    <p:sldId id="268"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140B87"/>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8E22F13-61CF-401C-9182-6DE437E3061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533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spTree>
    <p:extLst>
      <p:ext uri="{BB962C8B-B14F-4D97-AF65-F5344CB8AC3E}">
        <p14:creationId xmlns:p14="http://schemas.microsoft.com/office/powerpoint/2010/main" val="158492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7309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BED9AB-B8B9-4418-8B66-A81FA2826D09}"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E22F13-61CF-401C-9182-6DE437E30612}"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9486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BED9AB-B8B9-4418-8B66-A81FA2826D09}" type="datetimeFigureOut">
              <a:rPr lang="en-US" smtClean="0"/>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E22F13-61CF-401C-9182-6DE437E3061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7652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ED9AB-B8B9-4418-8B66-A81FA2826D09}" type="datetimeFigureOut">
              <a:rPr lang="en-US" smtClean="0"/>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E22F13-61CF-401C-9182-6DE437E306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8241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ED9AB-B8B9-4418-8B66-A81FA2826D09}" type="datetimeFigureOut">
              <a:rPr lang="en-US" smtClean="0"/>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E22F13-61CF-401C-9182-6DE437E30612}" type="slidenum">
              <a:rPr lang="en-US" smtClean="0"/>
              <a:t>‹#›</a:t>
            </a:fld>
            <a:endParaRPr lang="en-US"/>
          </a:p>
        </p:txBody>
      </p:sp>
    </p:spTree>
    <p:extLst>
      <p:ext uri="{BB962C8B-B14F-4D97-AF65-F5344CB8AC3E}">
        <p14:creationId xmlns:p14="http://schemas.microsoft.com/office/powerpoint/2010/main" val="290054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BED9AB-B8B9-4418-8B66-A81FA2826D09}"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E22F13-61CF-401C-9182-6DE437E3061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7923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BED9AB-B8B9-4418-8B66-A81FA2826D09}"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E22F13-61CF-401C-9182-6DE437E30612}" type="slidenum">
              <a:rPr lang="en-US" smtClean="0"/>
              <a:t>‹#›</a:t>
            </a:fld>
            <a:endParaRPr lang="en-US"/>
          </a:p>
        </p:txBody>
      </p:sp>
    </p:spTree>
    <p:extLst>
      <p:ext uri="{BB962C8B-B14F-4D97-AF65-F5344CB8AC3E}">
        <p14:creationId xmlns:p14="http://schemas.microsoft.com/office/powerpoint/2010/main" val="3406490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BED9AB-B8B9-4418-8B66-A81FA2826D09}" type="datetimeFigureOut">
              <a:rPr lang="en-US" smtClean="0"/>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E22F13-61CF-401C-9182-6DE437E30612}" type="slidenum">
              <a:rPr lang="en-US" smtClean="0"/>
              <a:t>‹#›</a:t>
            </a:fld>
            <a:endParaRPr lang="en-US"/>
          </a:p>
        </p:txBody>
      </p:sp>
    </p:spTree>
    <p:extLst>
      <p:ext uri="{BB962C8B-B14F-4D97-AF65-F5344CB8AC3E}">
        <p14:creationId xmlns:p14="http://schemas.microsoft.com/office/powerpoint/2010/main" val="2010250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0765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2557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spTree>
    <p:extLst>
      <p:ext uri="{BB962C8B-B14F-4D97-AF65-F5344CB8AC3E}">
        <p14:creationId xmlns:p14="http://schemas.microsoft.com/office/powerpoint/2010/main" val="793991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874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6844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2835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BED9AB-B8B9-4418-8B66-A81FA2826D09}" type="datetimeFigureOut">
              <a:rPr lang="en-US" smtClean="0"/>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E22F13-61CF-401C-9182-6DE437E3061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764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4.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3.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BED9AB-B8B9-4418-8B66-A81FA2826D09}" type="datetimeFigureOut">
              <a:rPr lang="en-US" smtClean="0"/>
              <a:t>10/16/2019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8E22F13-61CF-401C-9182-6DE437E30612}" type="slidenum">
              <a:rPr lang="en-US" smtClean="0"/>
              <a:t>‹#›</a:t>
            </a:fld>
            <a:endParaRPr lang="en-US"/>
          </a:p>
        </p:txBody>
      </p:sp>
    </p:spTree>
    <p:extLst>
      <p:ext uri="{BB962C8B-B14F-4D97-AF65-F5344CB8AC3E}">
        <p14:creationId xmlns:p14="http://schemas.microsoft.com/office/powerpoint/2010/main" val="32612704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ower1.jpg"/>
          <p:cNvPicPr/>
          <p:nvPr/>
        </p:nvPicPr>
        <p:blipFill>
          <a:blip r:embed="rId2"/>
          <a:stretch>
            <a:fillRect/>
          </a:stretch>
        </p:blipFill>
        <p:spPr>
          <a:xfrm>
            <a:off x="772732" y="798490"/>
            <a:ext cx="10663707" cy="5293218"/>
          </a:xfrm>
          <a:prstGeom prst="rect">
            <a:avLst/>
          </a:prstGeom>
        </p:spPr>
      </p:pic>
      <p:sp>
        <p:nvSpPr>
          <p:cNvPr id="4" name="TextBox 3"/>
          <p:cNvSpPr txBox="1"/>
          <p:nvPr/>
        </p:nvSpPr>
        <p:spPr>
          <a:xfrm>
            <a:off x="772732" y="798490"/>
            <a:ext cx="6555347"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9600" dirty="0">
                <a:solidFill>
                  <a:srgbClr val="FF0000"/>
                </a:solidFill>
                <a:latin typeface="Algerian" panose="04020705040A02060702" pitchFamily="82" charset="0"/>
              </a:rPr>
              <a:t>WELCOME</a:t>
            </a:r>
          </a:p>
        </p:txBody>
      </p:sp>
    </p:spTree>
    <p:extLst>
      <p:ext uri="{BB962C8B-B14F-4D97-AF65-F5344CB8AC3E}">
        <p14:creationId xmlns:p14="http://schemas.microsoft.com/office/powerpoint/2010/main" val="399722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13657" y="669701"/>
            <a:ext cx="5640946"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6000" dirty="0">
                <a:solidFill>
                  <a:srgbClr val="7030A0"/>
                </a:solidFill>
                <a:latin typeface="Times New Roman" panose="02020603050405020304" pitchFamily="18" charset="0"/>
                <a:cs typeface="Times New Roman" panose="02020603050405020304" pitchFamily="18" charset="0"/>
              </a:rPr>
              <a:t>Identity</a:t>
            </a:r>
            <a:r>
              <a:rPr lang="en-US" sz="6000" dirty="0">
                <a:latin typeface="Times New Roman" panose="02020603050405020304" pitchFamily="18" charset="0"/>
                <a:cs typeface="Times New Roman" panose="02020603050405020304" pitchFamily="18" charset="0"/>
              </a:rPr>
              <a:t> </a:t>
            </a:r>
          </a:p>
        </p:txBody>
      </p:sp>
      <p:sp>
        <p:nvSpPr>
          <p:cNvPr id="11" name="TextBox 10"/>
          <p:cNvSpPr txBox="1"/>
          <p:nvPr/>
        </p:nvSpPr>
        <p:spPr>
          <a:xfrm>
            <a:off x="5615188" y="2105418"/>
            <a:ext cx="5692295" cy="3524042"/>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en-AU" sz="900" dirty="0">
              <a:latin typeface="Baskerville Old Face" panose="02020602080505020303" pitchFamily="18" charset="0"/>
            </a:endParaRPr>
          </a:p>
          <a:p>
            <a:r>
              <a:rPr lang="en-AU" sz="3600" dirty="0">
                <a:latin typeface="Baskerville Old Face" panose="02020602080505020303" pitchFamily="18" charset="0"/>
              </a:rPr>
              <a:t>Class    :  Nine</a:t>
            </a:r>
          </a:p>
          <a:p>
            <a:r>
              <a:rPr lang="en-AU" sz="3600" dirty="0">
                <a:latin typeface="Baskerville Old Face" panose="02020602080505020303" pitchFamily="18" charset="0"/>
              </a:rPr>
              <a:t>Subject :  English 1</a:t>
            </a:r>
            <a:r>
              <a:rPr lang="en-AU" sz="3600" baseline="30000" dirty="0">
                <a:latin typeface="Baskerville Old Face" panose="02020602080505020303" pitchFamily="18" charset="0"/>
              </a:rPr>
              <a:t>st</a:t>
            </a:r>
            <a:r>
              <a:rPr lang="en-AU" sz="3600" dirty="0">
                <a:latin typeface="Baskerville Old Face" panose="02020602080505020303" pitchFamily="18" charset="0"/>
              </a:rPr>
              <a:t> Paper</a:t>
            </a:r>
          </a:p>
          <a:p>
            <a:r>
              <a:rPr lang="en-AU" sz="3600" dirty="0">
                <a:latin typeface="Baskerville Old Face" panose="02020602080505020303" pitchFamily="18" charset="0"/>
              </a:rPr>
              <a:t>	       Unit – 7, Lesson – 4</a:t>
            </a:r>
          </a:p>
          <a:p>
            <a:endParaRPr lang="en-AU" sz="3600" dirty="0">
              <a:latin typeface="Baskerville Old Face" panose="02020602080505020303" pitchFamily="18" charset="0"/>
            </a:endParaRPr>
          </a:p>
          <a:p>
            <a:endParaRPr lang="en-AU" dirty="0">
              <a:latin typeface="Baskerville Old Face" panose="02020602080505020303" pitchFamily="18" charset="0"/>
            </a:endParaRPr>
          </a:p>
          <a:p>
            <a:r>
              <a:rPr lang="en-AU" sz="3600" dirty="0">
                <a:solidFill>
                  <a:srgbClr val="000000"/>
                </a:solidFill>
                <a:latin typeface="Baskerville Old Face" panose="02020602080505020303" pitchFamily="18" charset="0"/>
              </a:rPr>
              <a:t>Title     :  The beginning</a:t>
            </a:r>
          </a:p>
          <a:p>
            <a:endParaRPr lang="en-AU" sz="1400" dirty="0">
              <a:latin typeface="Baskerville Old Face" panose="02020602080505020303" pitchFamily="18" charset="0"/>
            </a:endParaRPr>
          </a:p>
        </p:txBody>
      </p:sp>
      <p:cxnSp>
        <p:nvCxnSpPr>
          <p:cNvPr id="12" name="Straight Connector 11"/>
          <p:cNvCxnSpPr/>
          <p:nvPr/>
        </p:nvCxnSpPr>
        <p:spPr>
          <a:xfrm>
            <a:off x="5737244" y="4644090"/>
            <a:ext cx="534164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737244" y="4555856"/>
            <a:ext cx="534164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262130" y="2105417"/>
            <a:ext cx="3928056" cy="362568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err="1"/>
              <a:t>Samiul</a:t>
            </a:r>
            <a:r>
              <a:rPr lang="en-US" dirty="0"/>
              <a:t> Islam</a:t>
            </a:r>
          </a:p>
          <a:p>
            <a:pPr algn="ctr"/>
            <a:r>
              <a:rPr lang="en-US" dirty="0"/>
              <a:t>M.A, M.Ed.</a:t>
            </a:r>
          </a:p>
          <a:p>
            <a:pPr algn="ctr"/>
            <a:r>
              <a:rPr lang="en-US" dirty="0"/>
              <a:t>Assistant Teacher</a:t>
            </a:r>
          </a:p>
          <a:p>
            <a:pPr algn="ctr"/>
            <a:r>
              <a:rPr lang="en-US" dirty="0" err="1"/>
              <a:t>Halimunnessa</a:t>
            </a:r>
            <a:r>
              <a:rPr lang="en-US" dirty="0"/>
              <a:t> </a:t>
            </a:r>
            <a:r>
              <a:rPr lang="en-US" dirty="0" err="1"/>
              <a:t>Chowdhurani</a:t>
            </a:r>
            <a:r>
              <a:rPr lang="en-US" dirty="0"/>
              <a:t> Memorial Girls’ High School,</a:t>
            </a:r>
          </a:p>
          <a:p>
            <a:pPr algn="ctr"/>
            <a:r>
              <a:rPr lang="en-US" dirty="0" err="1"/>
              <a:t>Mymensingh</a:t>
            </a:r>
            <a:endParaRPr lang="en-US" dirty="0"/>
          </a:p>
          <a:p>
            <a:pPr algn="ctr"/>
            <a:endParaRPr lang="en-US" dirty="0"/>
          </a:p>
        </p:txBody>
      </p:sp>
    </p:spTree>
    <p:extLst>
      <p:ext uri="{BB962C8B-B14F-4D97-AF65-F5344CB8AC3E}">
        <p14:creationId xmlns:p14="http://schemas.microsoft.com/office/powerpoint/2010/main" val="113274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1673" y="600585"/>
            <a:ext cx="10367493" cy="5016758"/>
          </a:xfrm>
          <a:prstGeom prst="rect">
            <a:avLst/>
          </a:prstGeom>
        </p:spPr>
        <p:txBody>
          <a:bodyPr wrap="square">
            <a:spAutoFit/>
          </a:bodyPr>
          <a:lstStyle/>
          <a:p>
            <a:r>
              <a:rPr lang="en-AU" sz="4000" dirty="0">
                <a:solidFill>
                  <a:srgbClr val="00B0F0"/>
                </a:solidFill>
                <a:latin typeface="Baskerville Old Face" panose="02020602080505020303" pitchFamily="18" charset="0"/>
              </a:rPr>
              <a:t>Learning outcomes</a:t>
            </a:r>
            <a:r>
              <a:rPr lang="en-AU" sz="4000" dirty="0">
                <a:latin typeface="Baskerville Old Face" panose="02020602080505020303" pitchFamily="18" charset="0"/>
              </a:rPr>
              <a:t> </a:t>
            </a:r>
            <a:r>
              <a:rPr lang="en-AU" sz="4000" dirty="0">
                <a:solidFill>
                  <a:srgbClr val="C00000"/>
                </a:solidFill>
                <a:latin typeface="Baskerville Old Face" panose="02020602080505020303" pitchFamily="18" charset="0"/>
              </a:rPr>
              <a:t>:</a:t>
            </a:r>
            <a:r>
              <a:rPr lang="en-AU" sz="4000" dirty="0">
                <a:latin typeface="Baskerville Old Face" panose="02020602080505020303" pitchFamily="18" charset="0"/>
              </a:rPr>
              <a:t> </a:t>
            </a:r>
          </a:p>
          <a:p>
            <a:r>
              <a:rPr lang="en-AU" sz="4000" dirty="0">
                <a:latin typeface="Baskerville Old Face" panose="02020602080505020303" pitchFamily="18" charset="0"/>
              </a:rPr>
              <a:t>   By the end of the lesson student will be able to –</a:t>
            </a:r>
          </a:p>
          <a:p>
            <a:endParaRPr lang="en-AU" sz="4000" dirty="0">
              <a:latin typeface="Baskerville Old Face" panose="02020602080505020303" pitchFamily="18" charset="0"/>
            </a:endParaRPr>
          </a:p>
          <a:p>
            <a:pPr marL="285750" indent="-285750">
              <a:buFont typeface="Wingdings" panose="05000000000000000000" pitchFamily="2" charset="2"/>
              <a:buChar char="Ø"/>
            </a:pPr>
            <a:r>
              <a:rPr lang="en-AU" sz="4000" dirty="0">
                <a:solidFill>
                  <a:srgbClr val="7030A0"/>
                </a:solidFill>
                <a:latin typeface="Baskerville Old Face" panose="02020602080505020303" pitchFamily="18" charset="0"/>
              </a:rPr>
              <a:t>Know some new words  </a:t>
            </a:r>
          </a:p>
          <a:p>
            <a:pPr marL="285750" indent="-285750">
              <a:buFont typeface="Wingdings" panose="05000000000000000000" pitchFamily="2" charset="2"/>
              <a:buChar char="Ø"/>
            </a:pPr>
            <a:r>
              <a:rPr lang="en-AU" sz="4000" dirty="0">
                <a:solidFill>
                  <a:srgbClr val="7030A0"/>
                </a:solidFill>
                <a:latin typeface="Baskerville Old Face" panose="02020602080505020303" pitchFamily="18" charset="0"/>
              </a:rPr>
              <a:t>Able to give answer of MCQ.</a:t>
            </a:r>
          </a:p>
          <a:p>
            <a:pPr marL="285750" indent="-285750">
              <a:buFont typeface="Wingdings" panose="05000000000000000000" pitchFamily="2" charset="2"/>
              <a:buChar char="Ø"/>
            </a:pPr>
            <a:r>
              <a:rPr lang="en-AU" sz="4000" dirty="0">
                <a:solidFill>
                  <a:srgbClr val="7030A0"/>
                </a:solidFill>
                <a:latin typeface="Baskerville Old Face" panose="02020602080505020303" pitchFamily="18" charset="0"/>
              </a:rPr>
              <a:t>Ask and answer the question.</a:t>
            </a:r>
          </a:p>
          <a:p>
            <a:pPr marL="285750" indent="-285750">
              <a:buFont typeface="Wingdings" panose="05000000000000000000" pitchFamily="2" charset="2"/>
              <a:buChar char="Ø"/>
            </a:pPr>
            <a:r>
              <a:rPr lang="en-AU" sz="4000" dirty="0">
                <a:solidFill>
                  <a:srgbClr val="7030A0"/>
                </a:solidFill>
                <a:latin typeface="Baskerville Old Face" panose="02020602080505020303" pitchFamily="18" charset="0"/>
              </a:rPr>
              <a:t>look at a picture and ask and answer questions.</a:t>
            </a:r>
          </a:p>
          <a:p>
            <a:pPr marL="285750" indent="-285750">
              <a:buFont typeface="Wingdings" panose="05000000000000000000" pitchFamily="2" charset="2"/>
              <a:buChar char="Ø"/>
            </a:pPr>
            <a:r>
              <a:rPr lang="en-AU" sz="4000" dirty="0">
                <a:solidFill>
                  <a:srgbClr val="7030A0"/>
                </a:solidFill>
                <a:latin typeface="Baskerville Old Face" panose="02020602080505020303" pitchFamily="18" charset="0"/>
              </a:rPr>
              <a:t>Able to write a paragraph.</a:t>
            </a:r>
            <a:endParaRPr lang="en-AU" sz="4000" dirty="0">
              <a:latin typeface="Baskerville Old Face" panose="02020602080505020303" pitchFamily="18" charset="0"/>
            </a:endParaRPr>
          </a:p>
        </p:txBody>
      </p:sp>
    </p:spTree>
    <p:extLst>
      <p:ext uri="{BB962C8B-B14F-4D97-AF65-F5344CB8AC3E}">
        <p14:creationId xmlns:p14="http://schemas.microsoft.com/office/powerpoint/2010/main" val="141393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xEl>
                                              <p:pRg st="0" end="0"/>
                                            </p:txEl>
                                          </p:spTgt>
                                        </p:tgtEl>
                                        <p:attrNameLst>
                                          <p:attrName>ppt_x</p:attrName>
                                          <p:attrName>ppt_y</p:attrName>
                                        </p:attrNameLst>
                                      </p:cBhvr>
                                    </p:animMotion>
                                    <p:animRot by="1500000">
                                      <p:cBhvr>
                                        <p:cTn id="7" dur="125" fill="hold">
                                          <p:stCondLst>
                                            <p:cond delay="0"/>
                                          </p:stCondLst>
                                        </p:cTn>
                                        <p:tgtEl>
                                          <p:spTgt spid="2">
                                            <p:txEl>
                                              <p:pRg st="0" end="0"/>
                                            </p:txEl>
                                          </p:spTgt>
                                        </p:tgtEl>
                                        <p:attrNameLst>
                                          <p:attrName>r</p:attrName>
                                        </p:attrNameLst>
                                      </p:cBhvr>
                                    </p:animRot>
                                    <p:animRot by="-1500000">
                                      <p:cBhvr>
                                        <p:cTn id="8" dur="125" fill="hold">
                                          <p:stCondLst>
                                            <p:cond delay="125"/>
                                          </p:stCondLst>
                                        </p:cTn>
                                        <p:tgtEl>
                                          <p:spTgt spid="2">
                                            <p:txEl>
                                              <p:pRg st="0" end="0"/>
                                            </p:txEl>
                                          </p:spTgt>
                                        </p:tgtEl>
                                        <p:attrNameLst>
                                          <p:attrName>r</p:attrName>
                                        </p:attrNameLst>
                                      </p:cBhvr>
                                    </p:animRot>
                                    <p:animRot by="-1500000">
                                      <p:cBhvr>
                                        <p:cTn id="9" dur="125" fill="hold">
                                          <p:stCondLst>
                                            <p:cond delay="250"/>
                                          </p:stCondLst>
                                        </p:cTn>
                                        <p:tgtEl>
                                          <p:spTgt spid="2">
                                            <p:txEl>
                                              <p:pRg st="0" end="0"/>
                                            </p:txEl>
                                          </p:spTgt>
                                        </p:tgtEl>
                                        <p:attrNameLst>
                                          <p:attrName>r</p:attrName>
                                        </p:attrNameLst>
                                      </p:cBhvr>
                                    </p:animRot>
                                    <p:animRot by="1500000">
                                      <p:cBhvr>
                                        <p:cTn id="10" dur="125" fill="hold">
                                          <p:stCondLst>
                                            <p:cond delay="375"/>
                                          </p:stCondLst>
                                        </p:cTn>
                                        <p:tgtEl>
                                          <p:spTgt spid="2">
                                            <p:txEl>
                                              <p:pRg st="0" end="0"/>
                                            </p:txEl>
                                          </p:spTgt>
                                        </p:tgtEl>
                                        <p:attrNameLst>
                                          <p:attrName>r</p:attrName>
                                        </p:attrNameLst>
                                      </p:cBhvr>
                                    </p:animRot>
                                  </p:childTnLst>
                                </p:cTn>
                              </p:par>
                              <p:par>
                                <p:cTn id="11" presetID="34" presetClass="emph" presetSubtype="0" fill="hold"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2">
                                            <p:txEl>
                                              <p:pRg st="1" end="1"/>
                                            </p:txEl>
                                          </p:spTgt>
                                        </p:tgtEl>
                                        <p:attrNameLst>
                                          <p:attrName>ppt_x</p:attrName>
                                          <p:attrName>ppt_y</p:attrName>
                                        </p:attrNameLst>
                                      </p:cBhvr>
                                    </p:animMotion>
                                    <p:animRot by="1500000">
                                      <p:cBhvr>
                                        <p:cTn id="13" dur="125" fill="hold">
                                          <p:stCondLst>
                                            <p:cond delay="0"/>
                                          </p:stCondLst>
                                        </p:cTn>
                                        <p:tgtEl>
                                          <p:spTgt spid="2">
                                            <p:txEl>
                                              <p:pRg st="1" end="1"/>
                                            </p:txEl>
                                          </p:spTgt>
                                        </p:tgtEl>
                                        <p:attrNameLst>
                                          <p:attrName>r</p:attrName>
                                        </p:attrNameLst>
                                      </p:cBhvr>
                                    </p:animRot>
                                    <p:animRot by="-1500000">
                                      <p:cBhvr>
                                        <p:cTn id="14" dur="125" fill="hold">
                                          <p:stCondLst>
                                            <p:cond delay="125"/>
                                          </p:stCondLst>
                                        </p:cTn>
                                        <p:tgtEl>
                                          <p:spTgt spid="2">
                                            <p:txEl>
                                              <p:pRg st="1" end="1"/>
                                            </p:txEl>
                                          </p:spTgt>
                                        </p:tgtEl>
                                        <p:attrNameLst>
                                          <p:attrName>r</p:attrName>
                                        </p:attrNameLst>
                                      </p:cBhvr>
                                    </p:animRot>
                                    <p:animRot by="-1500000">
                                      <p:cBhvr>
                                        <p:cTn id="15" dur="125" fill="hold">
                                          <p:stCondLst>
                                            <p:cond delay="250"/>
                                          </p:stCondLst>
                                        </p:cTn>
                                        <p:tgtEl>
                                          <p:spTgt spid="2">
                                            <p:txEl>
                                              <p:pRg st="1" end="1"/>
                                            </p:txEl>
                                          </p:spTgt>
                                        </p:tgtEl>
                                        <p:attrNameLst>
                                          <p:attrName>r</p:attrName>
                                        </p:attrNameLst>
                                      </p:cBhvr>
                                    </p:animRot>
                                    <p:animRot by="1500000">
                                      <p:cBhvr>
                                        <p:cTn id="16" dur="125" fill="hold">
                                          <p:stCondLst>
                                            <p:cond delay="375"/>
                                          </p:stCondLst>
                                        </p:cTn>
                                        <p:tgtEl>
                                          <p:spTgt spid="2">
                                            <p:txEl>
                                              <p:pRg st="1" end="1"/>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nodeType="clickEffect">
                                  <p:stCondLst>
                                    <p:cond delay="0"/>
                                  </p:stCondLst>
                                  <p:iterate type="lt">
                                    <p:tmPct val="10000"/>
                                  </p:iterate>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
                                            <p:txEl>
                                              <p:pRg st="3" end="3"/>
                                            </p:txEl>
                                          </p:spTgt>
                                        </p:tgtEl>
                                        <p:attrNameLst>
                                          <p:attrName>ppt_y</p:attrName>
                                        </p:attrNameLst>
                                      </p:cBhvr>
                                      <p:tavLst>
                                        <p:tav tm="0">
                                          <p:val>
                                            <p:strVal val="#ppt_y"/>
                                          </p:val>
                                        </p:tav>
                                        <p:tav tm="100000">
                                          <p:val>
                                            <p:strVal val="#ppt_y"/>
                                          </p:val>
                                        </p:tav>
                                      </p:tavLst>
                                    </p:anim>
                                    <p:anim calcmode="lin" valueType="num">
                                      <p:cBhvr>
                                        <p:cTn id="23" dur="500" fill="hold"/>
                                        <p:tgtEl>
                                          <p:spTgt spid="2">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nodeType="clickEffect">
                                  <p:stCondLst>
                                    <p:cond delay="0"/>
                                  </p:stCondLst>
                                  <p:iterate type="lt">
                                    <p:tmPct val="10000"/>
                                  </p:iterate>
                                  <p:childTnLst>
                                    <p:set>
                                      <p:cBhvr>
                                        <p:cTn id="29" dur="1" fill="hold">
                                          <p:stCondLst>
                                            <p:cond delay="0"/>
                                          </p:stCondLst>
                                        </p:cTn>
                                        <p:tgtEl>
                                          <p:spTgt spid="2">
                                            <p:txEl>
                                              <p:pRg st="4" end="4"/>
                                            </p:txEl>
                                          </p:spTgt>
                                        </p:tgtEl>
                                        <p:attrNameLst>
                                          <p:attrName>style.visibility</p:attrName>
                                        </p:attrNameLst>
                                      </p:cBhvr>
                                      <p:to>
                                        <p:strVal val="visible"/>
                                      </p:to>
                                    </p:set>
                                    <p:anim calcmode="lin" valueType="num">
                                      <p:cBhvr>
                                        <p:cTn id="30" dur="500" fill="hold"/>
                                        <p:tgtEl>
                                          <p:spTgt spid="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32" dur="500" fill="hold"/>
                                        <p:tgtEl>
                                          <p:spTgt spid="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nodeType="clickEffect">
                                  <p:stCondLst>
                                    <p:cond delay="0"/>
                                  </p:stCondLst>
                                  <p:iterate type="lt">
                                    <p:tmPct val="10000"/>
                                  </p:iterate>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p:cTn id="39" dur="500" fill="hold"/>
                                        <p:tgtEl>
                                          <p:spTgt spid="2">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
                                            <p:txEl>
                                              <p:pRg st="5" end="5"/>
                                            </p:txEl>
                                          </p:spTgt>
                                        </p:tgtEl>
                                        <p:attrNameLst>
                                          <p:attrName>ppt_y</p:attrName>
                                        </p:attrNameLst>
                                      </p:cBhvr>
                                      <p:tavLst>
                                        <p:tav tm="0">
                                          <p:val>
                                            <p:strVal val="#ppt_y"/>
                                          </p:val>
                                        </p:tav>
                                        <p:tav tm="100000">
                                          <p:val>
                                            <p:strVal val="#ppt_y"/>
                                          </p:val>
                                        </p:tav>
                                      </p:tavLst>
                                    </p:anim>
                                    <p:anim calcmode="lin" valueType="num">
                                      <p:cBhvr>
                                        <p:cTn id="41" dur="500" fill="hold"/>
                                        <p:tgtEl>
                                          <p:spTgt spid="2">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1" presetClass="entr" presetSubtype="0" fill="hold" nodeType="clickEffect">
                                  <p:stCondLst>
                                    <p:cond delay="0"/>
                                  </p:stCondLst>
                                  <p:iterate type="lt">
                                    <p:tmPct val="10000"/>
                                  </p:iterate>
                                  <p:childTnLst>
                                    <p:set>
                                      <p:cBhvr>
                                        <p:cTn id="47" dur="1" fill="hold">
                                          <p:stCondLst>
                                            <p:cond delay="0"/>
                                          </p:stCondLst>
                                        </p:cTn>
                                        <p:tgtEl>
                                          <p:spTgt spid="2">
                                            <p:txEl>
                                              <p:pRg st="6" end="6"/>
                                            </p:txEl>
                                          </p:spTgt>
                                        </p:tgtEl>
                                        <p:attrNameLst>
                                          <p:attrName>style.visibility</p:attrName>
                                        </p:attrNameLst>
                                      </p:cBhvr>
                                      <p:to>
                                        <p:strVal val="visible"/>
                                      </p:to>
                                    </p:set>
                                    <p:anim calcmode="lin" valueType="num">
                                      <p:cBhvr>
                                        <p:cTn id="48" dur="500" fill="hold"/>
                                        <p:tgtEl>
                                          <p:spTgt spid="2">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
                                            <p:txEl>
                                              <p:pRg st="6" end="6"/>
                                            </p:txEl>
                                          </p:spTgt>
                                        </p:tgtEl>
                                        <p:attrNameLst>
                                          <p:attrName>ppt_y</p:attrName>
                                        </p:attrNameLst>
                                      </p:cBhvr>
                                      <p:tavLst>
                                        <p:tav tm="0">
                                          <p:val>
                                            <p:strVal val="#ppt_y"/>
                                          </p:val>
                                        </p:tav>
                                        <p:tav tm="100000">
                                          <p:val>
                                            <p:strVal val="#ppt_y"/>
                                          </p:val>
                                        </p:tav>
                                      </p:tavLst>
                                    </p:anim>
                                    <p:anim calcmode="lin" valueType="num">
                                      <p:cBhvr>
                                        <p:cTn id="50" dur="500" fill="hold"/>
                                        <p:tgtEl>
                                          <p:spTgt spid="2">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nodeType="clickEffect">
                                  <p:stCondLst>
                                    <p:cond delay="0"/>
                                  </p:stCondLst>
                                  <p:iterate type="lt">
                                    <p:tmPct val="10000"/>
                                  </p:iterate>
                                  <p:childTnLst>
                                    <p:set>
                                      <p:cBhvr>
                                        <p:cTn id="56" dur="1" fill="hold">
                                          <p:stCondLst>
                                            <p:cond delay="0"/>
                                          </p:stCondLst>
                                        </p:cTn>
                                        <p:tgtEl>
                                          <p:spTgt spid="2">
                                            <p:txEl>
                                              <p:pRg st="7" end="7"/>
                                            </p:txEl>
                                          </p:spTgt>
                                        </p:tgtEl>
                                        <p:attrNameLst>
                                          <p:attrName>style.visibility</p:attrName>
                                        </p:attrNameLst>
                                      </p:cBhvr>
                                      <p:to>
                                        <p:strVal val="visible"/>
                                      </p:to>
                                    </p:set>
                                    <p:anim calcmode="lin" valueType="num">
                                      <p:cBhvr>
                                        <p:cTn id="57" dur="500" fill="hold"/>
                                        <p:tgtEl>
                                          <p:spTgt spid="2">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
                                            <p:txEl>
                                              <p:pRg st="7" end="7"/>
                                            </p:txEl>
                                          </p:spTgt>
                                        </p:tgtEl>
                                        <p:attrNameLst>
                                          <p:attrName>ppt_y</p:attrName>
                                        </p:attrNameLst>
                                      </p:cBhvr>
                                      <p:tavLst>
                                        <p:tav tm="0">
                                          <p:val>
                                            <p:strVal val="#ppt_y"/>
                                          </p:val>
                                        </p:tav>
                                        <p:tav tm="100000">
                                          <p:val>
                                            <p:strVal val="#ppt_y"/>
                                          </p:val>
                                        </p:tav>
                                      </p:tavLst>
                                    </p:anim>
                                    <p:anim calcmode="lin" valueType="num">
                                      <p:cBhvr>
                                        <p:cTn id="59" dur="500" fill="hold"/>
                                        <p:tgtEl>
                                          <p:spTgt spid="2">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5738" y="546636"/>
            <a:ext cx="4755968" cy="5802649"/>
          </a:xfrm>
          <a:prstGeom prst="rect">
            <a:avLst/>
          </a:prstGeom>
        </p:spPr>
      </p:pic>
    </p:spTree>
    <p:extLst>
      <p:ext uri="{BB962C8B-B14F-4D97-AF65-F5344CB8AC3E}">
        <p14:creationId xmlns:p14="http://schemas.microsoft.com/office/powerpoint/2010/main" val="115281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4862" y="1532586"/>
            <a:ext cx="8525814" cy="286232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n-US" sz="6000" dirty="0">
                <a:solidFill>
                  <a:srgbClr val="7030A0"/>
                </a:solidFill>
              </a:rPr>
              <a:t>To days Lesson </a:t>
            </a:r>
            <a:r>
              <a:rPr lang="en-US" sz="4800" dirty="0"/>
              <a:t>–</a:t>
            </a:r>
          </a:p>
          <a:p>
            <a:endParaRPr lang="en-US" sz="4800" dirty="0"/>
          </a:p>
          <a:p>
            <a:r>
              <a:rPr lang="en-US" sz="7200" dirty="0">
                <a:solidFill>
                  <a:srgbClr val="FF0000"/>
                </a:solidFill>
              </a:rPr>
              <a:t>‘‘THE BEGINNING’’</a:t>
            </a:r>
          </a:p>
        </p:txBody>
      </p:sp>
    </p:spTree>
    <p:extLst>
      <p:ext uri="{BB962C8B-B14F-4D97-AF65-F5344CB8AC3E}">
        <p14:creationId xmlns:p14="http://schemas.microsoft.com/office/powerpoint/2010/main" val="117738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2">
                                            <p:txEl>
                                              <p:pRg st="0" end="0"/>
                                            </p:txEl>
                                          </p:spTgt>
                                        </p:tgtEl>
                                        <p:attrNameLst>
                                          <p:attrName>ppt_w</p:attrName>
                                        </p:attrNameLst>
                                      </p:cBhvr>
                                    </p:anim>
                                    <p:anim by="(#ppt_w*0.50)" calcmode="lin" valueType="num">
                                      <p:cBhvr>
                                        <p:cTn id="8" dur="500" decel="50000" autoRev="1" fill="hold">
                                          <p:stCondLst>
                                            <p:cond delay="0"/>
                                          </p:stCondLst>
                                        </p:cTn>
                                        <p:tgtEl>
                                          <p:spTgt spid="2">
                                            <p:txEl>
                                              <p:pRg st="0" end="0"/>
                                            </p:txEl>
                                          </p:spTgt>
                                        </p:tgtEl>
                                        <p:attrNameLst>
                                          <p:attrName>ppt_x</p:attrName>
                                        </p:attrNameLst>
                                      </p:cBhvr>
                                    </p:anim>
                                    <p:anim from="(-#ppt_h/2)" to="(#ppt_y)" calcmode="lin" valueType="num">
                                      <p:cBhvr>
                                        <p:cTn id="9" dur="1000" fill="hold">
                                          <p:stCondLst>
                                            <p:cond delay="0"/>
                                          </p:stCondLst>
                                        </p:cTn>
                                        <p:tgtEl>
                                          <p:spTgt spid="2">
                                            <p:txEl>
                                              <p:pRg st="0" end="0"/>
                                            </p:txEl>
                                          </p:spTgt>
                                        </p:tgtEl>
                                        <p:attrNameLst>
                                          <p:attrName>ppt_y</p:attrName>
                                        </p:attrNameLst>
                                      </p:cBhvr>
                                    </p:anim>
                                    <p:animRot by="21600000">
                                      <p:cBhvr>
                                        <p:cTn id="10" dur="1000" fill="hold">
                                          <p:stCondLst>
                                            <p:cond delay="0"/>
                                          </p:stCondLst>
                                        </p:cTn>
                                        <p:tgtEl>
                                          <p:spTgt spid="2">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800" decel="100000"/>
                                        <p:tgtEl>
                                          <p:spTgt spid="2">
                                            <p:txEl>
                                              <p:pRg st="2" end="2"/>
                                            </p:txEl>
                                          </p:spTgt>
                                        </p:tgtEl>
                                      </p:cBhvr>
                                    </p:animEffect>
                                    <p:anim calcmode="lin" valueType="num">
                                      <p:cBhvr>
                                        <p:cTn id="16" dur="800" decel="100000" fill="hold"/>
                                        <p:tgtEl>
                                          <p:spTgt spid="2">
                                            <p:txEl>
                                              <p:pRg st="2" end="2"/>
                                            </p:txEl>
                                          </p:spTgt>
                                        </p:tgtEl>
                                        <p:attrNameLst>
                                          <p:attrName>style.rotation</p:attrName>
                                        </p:attrNameLst>
                                      </p:cBhvr>
                                      <p:tavLst>
                                        <p:tav tm="0">
                                          <p:val>
                                            <p:fltVal val="-90"/>
                                          </p:val>
                                        </p:tav>
                                        <p:tav tm="100000">
                                          <p:val>
                                            <p:fltVal val="0"/>
                                          </p:val>
                                        </p:tav>
                                      </p:tavLst>
                                    </p:anim>
                                    <p:anim calcmode="lin" valueType="num">
                                      <p:cBhvr>
                                        <p:cTn id="17" dur="800" decel="100000" fill="hold"/>
                                        <p:tgtEl>
                                          <p:spTgt spid="2">
                                            <p:txEl>
                                              <p:pRg st="2" end="2"/>
                                            </p:txEl>
                                          </p:spTgt>
                                        </p:tgtEl>
                                        <p:attrNameLst>
                                          <p:attrName>ppt_x</p:attrName>
                                        </p:attrNameLst>
                                      </p:cBhvr>
                                      <p:tavLst>
                                        <p:tav tm="0">
                                          <p:val>
                                            <p:strVal val="#ppt_x+0.4"/>
                                          </p:val>
                                        </p:tav>
                                        <p:tav tm="100000">
                                          <p:val>
                                            <p:strVal val="#ppt_x-0.05"/>
                                          </p:val>
                                        </p:tav>
                                      </p:tavLst>
                                    </p:anim>
                                    <p:anim calcmode="lin" valueType="num">
                                      <p:cBhvr>
                                        <p:cTn id="18" dur="800" decel="100000" fill="hold"/>
                                        <p:tgtEl>
                                          <p:spTgt spid="2">
                                            <p:txEl>
                                              <p:pRg st="2" end="2"/>
                                            </p:txEl>
                                          </p:spTgt>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
                                            <p:txEl>
                                              <p:pRg st="2" end="2"/>
                                            </p:txEl>
                                          </p:spTgt>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0918" y="1275009"/>
            <a:ext cx="10109915" cy="3631763"/>
          </a:xfrm>
          <a:prstGeom prst="rect">
            <a:avLst/>
          </a:prstGeom>
          <a:noFill/>
        </p:spPr>
        <p:txBody>
          <a:bodyPr wrap="square" rtlCol="0">
            <a:spAutoFit/>
          </a:bodyPr>
          <a:lstStyle/>
          <a:p>
            <a:r>
              <a:rPr lang="en-US" sz="11500" dirty="0">
                <a:solidFill>
                  <a:srgbClr val="140B87"/>
                </a:solidFill>
                <a:latin typeface="FrankRuehl" panose="020E0503060101010101" pitchFamily="34" charset="-79"/>
                <a:cs typeface="FrankRuehl" panose="020E0503060101010101" pitchFamily="34" charset="-79"/>
              </a:rPr>
              <a:t>Introducing with </a:t>
            </a:r>
          </a:p>
          <a:p>
            <a:r>
              <a:rPr lang="en-US" sz="11500" dirty="0">
                <a:solidFill>
                  <a:srgbClr val="140B87"/>
                </a:solidFill>
                <a:latin typeface="FrankRuehl" panose="020E0503060101010101" pitchFamily="34" charset="-79"/>
                <a:cs typeface="FrankRuehl" panose="020E0503060101010101" pitchFamily="34" charset="-79"/>
              </a:rPr>
              <a:t>the new words </a:t>
            </a:r>
          </a:p>
        </p:txBody>
      </p:sp>
    </p:spTree>
    <p:extLst>
      <p:ext uri="{BB962C8B-B14F-4D97-AF65-F5344CB8AC3E}">
        <p14:creationId xmlns:p14="http://schemas.microsoft.com/office/powerpoint/2010/main" val="256468324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220" y="1120462"/>
            <a:ext cx="8229600" cy="1107996"/>
          </a:xfrm>
          <a:prstGeom prst="rect">
            <a:avLst/>
          </a:prstGeom>
          <a:noFill/>
        </p:spPr>
        <p:txBody>
          <a:bodyPr wrap="square" rtlCol="0">
            <a:spAutoFit/>
          </a:bodyPr>
          <a:lstStyle/>
          <a:p>
            <a:r>
              <a:rPr lang="en-US" sz="6600" dirty="0">
                <a:solidFill>
                  <a:srgbClr val="0000FF"/>
                </a:solidFill>
              </a:rPr>
              <a:t>siblings -</a:t>
            </a:r>
          </a:p>
        </p:txBody>
      </p:sp>
      <p:sp>
        <p:nvSpPr>
          <p:cNvPr id="3" name="TextBox 2"/>
          <p:cNvSpPr txBox="1"/>
          <p:nvPr/>
        </p:nvSpPr>
        <p:spPr>
          <a:xfrm>
            <a:off x="1571223" y="4411221"/>
            <a:ext cx="8770513" cy="1569660"/>
          </a:xfrm>
          <a:prstGeom prst="rect">
            <a:avLst/>
          </a:prstGeom>
          <a:noFill/>
        </p:spPr>
        <p:txBody>
          <a:bodyPr wrap="square" rtlCol="0">
            <a:spAutoFit/>
          </a:bodyPr>
          <a:lstStyle/>
          <a:p>
            <a:r>
              <a:rPr lang="en-US" sz="4800" dirty="0">
                <a:solidFill>
                  <a:srgbClr val="7030A0"/>
                </a:solidFill>
              </a:rPr>
              <a:t>each of two or more people with the same parents. a brother or sister</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0233" y="727863"/>
            <a:ext cx="4670738" cy="3503054"/>
          </a:xfrm>
          <a:prstGeom prst="rect">
            <a:avLst/>
          </a:prstGeom>
        </p:spPr>
      </p:pic>
      <p:cxnSp>
        <p:nvCxnSpPr>
          <p:cNvPr id="6" name="Straight Arrow Connector 5"/>
          <p:cNvCxnSpPr/>
          <p:nvPr/>
        </p:nvCxnSpPr>
        <p:spPr>
          <a:xfrm flipV="1">
            <a:off x="2376152" y="1854765"/>
            <a:ext cx="2601532" cy="124925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556456" y="2247818"/>
            <a:ext cx="3400023" cy="117156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46220" y="2826378"/>
            <a:ext cx="2459865" cy="954107"/>
          </a:xfrm>
          <a:prstGeom prst="rect">
            <a:avLst/>
          </a:prstGeom>
          <a:noFill/>
          <a:ln>
            <a:solidFill>
              <a:srgbClr val="FFFF00"/>
            </a:solidFill>
          </a:ln>
        </p:spPr>
        <p:txBody>
          <a:bodyPr wrap="square" rtlCol="0">
            <a:spAutoFit/>
          </a:bodyPr>
          <a:lstStyle/>
          <a:p>
            <a:r>
              <a:rPr lang="en-US" dirty="0"/>
              <a:t> </a:t>
            </a:r>
            <a:r>
              <a:rPr lang="en-US" sz="2800" dirty="0"/>
              <a:t>Mother </a:t>
            </a:r>
          </a:p>
          <a:p>
            <a:r>
              <a:rPr lang="en-US" sz="2800" dirty="0"/>
              <a:t>Father</a:t>
            </a:r>
          </a:p>
        </p:txBody>
      </p:sp>
      <p:cxnSp>
        <p:nvCxnSpPr>
          <p:cNvPr id="13" name="Straight Arrow Connector 12"/>
          <p:cNvCxnSpPr/>
          <p:nvPr/>
        </p:nvCxnSpPr>
        <p:spPr>
          <a:xfrm flipH="1" flipV="1">
            <a:off x="7418231" y="2073499"/>
            <a:ext cx="2923505" cy="1345884"/>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6971765" y="2408763"/>
            <a:ext cx="3369971" cy="101062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6471635" y="2547354"/>
            <a:ext cx="3870101" cy="872029"/>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7506241" y="2926745"/>
            <a:ext cx="2835495" cy="492638"/>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040971" y="3457114"/>
            <a:ext cx="2318197" cy="954107"/>
          </a:xfrm>
          <a:prstGeom prst="rect">
            <a:avLst/>
          </a:prstGeom>
          <a:noFill/>
        </p:spPr>
        <p:txBody>
          <a:bodyPr wrap="square" rtlCol="0">
            <a:spAutoFit/>
          </a:bodyPr>
          <a:lstStyle/>
          <a:p>
            <a:r>
              <a:rPr lang="en-US" sz="2800" dirty="0"/>
              <a:t>They are their children </a:t>
            </a:r>
          </a:p>
        </p:txBody>
      </p:sp>
    </p:spTree>
    <p:extLst>
      <p:ext uri="{BB962C8B-B14F-4D97-AF65-F5344CB8AC3E}">
        <p14:creationId xmlns:p14="http://schemas.microsoft.com/office/powerpoint/2010/main" val="33951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800" decel="100000"/>
                                        <p:tgtEl>
                                          <p:spTgt spid="2">
                                            <p:txEl>
                                              <p:pRg st="0" end="0"/>
                                            </p:txEl>
                                          </p:spTgt>
                                        </p:tgtEl>
                                      </p:cBhvr>
                                    </p:animEffect>
                                    <p:anim calcmode="lin" valueType="num">
                                      <p:cBhvr>
                                        <p:cTn id="8"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Scale>
                                      <p:cBhvr>
                                        <p:cTn id="2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6"/>
                                        </p:tgtEl>
                                        <p:attrNameLst>
                                          <p:attrName>ppt_x</p:attrName>
                                          <p:attrName>ppt_y</p:attrName>
                                        </p:attrNameLst>
                                      </p:cBhvr>
                                    </p:animMotion>
                                    <p:animEffect transition="in" filter="fade">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6" presetClass="entr" presetSubtype="0" fill="hold" nodeType="clickEffect">
                                  <p:stCondLst>
                                    <p:cond delay="0"/>
                                  </p:stCondLst>
                                  <p:iterate type="lt">
                                    <p:tmPct val="10000"/>
                                  </p:iterate>
                                  <p:childTnLst>
                                    <p:set>
                                      <p:cBhvr>
                                        <p:cTn id="31" dur="1" fill="hold">
                                          <p:stCondLst>
                                            <p:cond delay="0"/>
                                          </p:stCondLst>
                                        </p:cTn>
                                        <p:tgtEl>
                                          <p:spTgt spid="9">
                                            <p:txEl>
                                              <p:pRg st="0" end="0"/>
                                            </p:txEl>
                                          </p:spTgt>
                                        </p:tgtEl>
                                        <p:attrNameLst>
                                          <p:attrName>style.visibility</p:attrName>
                                        </p:attrNameLst>
                                      </p:cBhvr>
                                      <p:to>
                                        <p:strVal val="visible"/>
                                      </p:to>
                                    </p:set>
                                    <p:anim by="(-#ppt_w*2)" calcmode="lin" valueType="num">
                                      <p:cBhvr rctx="PPT">
                                        <p:cTn id="32" dur="500" autoRev="1" fill="hold">
                                          <p:stCondLst>
                                            <p:cond delay="0"/>
                                          </p:stCondLst>
                                        </p:cTn>
                                        <p:tgtEl>
                                          <p:spTgt spid="9">
                                            <p:txEl>
                                              <p:pRg st="0" end="0"/>
                                            </p:txEl>
                                          </p:spTgt>
                                        </p:tgtEl>
                                        <p:attrNameLst>
                                          <p:attrName>ppt_w</p:attrName>
                                        </p:attrNameLst>
                                      </p:cBhvr>
                                    </p:anim>
                                    <p:anim by="(#ppt_w*0.50)" calcmode="lin" valueType="num">
                                      <p:cBhvr>
                                        <p:cTn id="33" dur="500" decel="50000" autoRev="1" fill="hold">
                                          <p:stCondLst>
                                            <p:cond delay="0"/>
                                          </p:stCondLst>
                                        </p:cTn>
                                        <p:tgtEl>
                                          <p:spTgt spid="9">
                                            <p:txEl>
                                              <p:pRg st="0" end="0"/>
                                            </p:txEl>
                                          </p:spTgt>
                                        </p:tgtEl>
                                        <p:attrNameLst>
                                          <p:attrName>ppt_x</p:attrName>
                                        </p:attrNameLst>
                                      </p:cBhvr>
                                    </p:anim>
                                    <p:anim from="(-#ppt_h/2)" to="(#ppt_y)" calcmode="lin" valueType="num">
                                      <p:cBhvr>
                                        <p:cTn id="34" dur="1000" fill="hold">
                                          <p:stCondLst>
                                            <p:cond delay="0"/>
                                          </p:stCondLst>
                                        </p:cTn>
                                        <p:tgtEl>
                                          <p:spTgt spid="9">
                                            <p:txEl>
                                              <p:pRg st="0" end="0"/>
                                            </p:txEl>
                                          </p:spTgt>
                                        </p:tgtEl>
                                        <p:attrNameLst>
                                          <p:attrName>ppt_y</p:attrName>
                                        </p:attrNameLst>
                                      </p:cBhvr>
                                    </p:anim>
                                    <p:animRot by="21600000">
                                      <p:cBhvr>
                                        <p:cTn id="35" dur="1000" fill="hold">
                                          <p:stCondLst>
                                            <p:cond delay="0"/>
                                          </p:stCondLst>
                                        </p:cTn>
                                        <p:tgtEl>
                                          <p:spTgt spid="9">
                                            <p:txEl>
                                              <p:pRg st="0" end="0"/>
                                            </p:txEl>
                                          </p:spTgt>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strips(down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animEffect transition="in" filter="fade">
                                      <p:cBhvr>
                                        <p:cTn id="45" dur="800" decel="100000"/>
                                        <p:tgtEl>
                                          <p:spTgt spid="9">
                                            <p:txEl>
                                              <p:pRg st="1" end="1"/>
                                            </p:txEl>
                                          </p:spTgt>
                                        </p:tgtEl>
                                      </p:cBhvr>
                                    </p:animEffect>
                                    <p:anim calcmode="lin" valueType="num">
                                      <p:cBhvr>
                                        <p:cTn id="46" dur="800" decel="100000" fill="hold"/>
                                        <p:tgtEl>
                                          <p:spTgt spid="9">
                                            <p:txEl>
                                              <p:pRg st="1" end="1"/>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9">
                                            <p:txEl>
                                              <p:pRg st="1" end="1"/>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9">
                                            <p:txEl>
                                              <p:pRg st="1" end="1"/>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9">
                                            <p:txEl>
                                              <p:pRg st="1" end="1"/>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9">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900" decel="100000" fill="hold"/>
                                        <p:tgtEl>
                                          <p:spTgt spid="13"/>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900" decel="100000" fill="hold"/>
                                        <p:tgtEl>
                                          <p:spTgt spid="14"/>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900" decel="100000" fill="hold"/>
                                        <p:tgtEl>
                                          <p:spTgt spid="17"/>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900" decel="100000" fill="hold"/>
                                        <p:tgtEl>
                                          <p:spTgt spid="19"/>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7" presetClass="entr" presetSubtype="1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52" presetClass="entr" presetSubtype="0" fill="hold" grpId="0" nodeType="clickEffect">
                                  <p:stCondLst>
                                    <p:cond delay="0"/>
                                  </p:stCondLst>
                                  <p:childTnLst>
                                    <p:set>
                                      <p:cBhvr>
                                        <p:cTn id="86" dur="1" fill="hold">
                                          <p:stCondLst>
                                            <p:cond delay="0"/>
                                          </p:stCondLst>
                                        </p:cTn>
                                        <p:tgtEl>
                                          <p:spTgt spid="3"/>
                                        </p:tgtEl>
                                        <p:attrNameLst>
                                          <p:attrName>style.visibility</p:attrName>
                                        </p:attrNameLst>
                                      </p:cBhvr>
                                      <p:to>
                                        <p:strVal val="visible"/>
                                      </p:to>
                                    </p:set>
                                    <p:animScale>
                                      <p:cBhvr>
                                        <p:cTn id="8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3"/>
                                        </p:tgtEl>
                                        <p:attrNameLst>
                                          <p:attrName>ppt_x</p:attrName>
                                          <p:attrName>ppt_y</p:attrName>
                                        </p:attrNameLst>
                                      </p:cBhvr>
                                    </p:animMotion>
                                    <p:animEffect transition="in" filter="fade">
                                      <p:cBhvr>
                                        <p:cTn id="8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7968" y="1183714"/>
            <a:ext cx="1558440" cy="923330"/>
          </a:xfrm>
          <a:prstGeom prst="rect">
            <a:avLst/>
          </a:prstGeom>
        </p:spPr>
        <p:txBody>
          <a:bodyPr wrap="none">
            <a:spAutoFit/>
          </a:bodyPr>
          <a:lstStyle/>
          <a:p>
            <a:r>
              <a:rPr lang="en-US" sz="5400" dirty="0">
                <a:solidFill>
                  <a:srgbClr val="0000FF"/>
                </a:solidFill>
                <a:latin typeface="Calibri" panose="020F0502020204030204" pitchFamily="34" charset="0"/>
                <a:ea typeface="Calibri" panose="020F0502020204030204" pitchFamily="34" charset="0"/>
                <a:cs typeface="Times New Roman" panose="02020603050405020304" pitchFamily="18" charset="0"/>
              </a:rPr>
              <a:t>Tiny-</a:t>
            </a:r>
            <a:endParaRPr lang="en-US" sz="5400" dirty="0">
              <a:solidFill>
                <a:srgbClr val="0000FF"/>
              </a:solidFill>
            </a:endParaRPr>
          </a:p>
        </p:txBody>
      </p:sp>
      <p:sp>
        <p:nvSpPr>
          <p:cNvPr id="3" name="Rectangle 2"/>
          <p:cNvSpPr/>
          <p:nvPr/>
        </p:nvSpPr>
        <p:spPr>
          <a:xfrm>
            <a:off x="3271707" y="1322213"/>
            <a:ext cx="2109937" cy="646331"/>
          </a:xfrm>
          <a:prstGeom prst="rect">
            <a:avLst/>
          </a:prstGeom>
        </p:spPr>
        <p:txBody>
          <a:bodyPr wrap="none">
            <a:spAutoFit/>
          </a:bodyPr>
          <a:lstStyle/>
          <a:p>
            <a:r>
              <a:rPr lang="en-US" sz="3600" dirty="0">
                <a:solidFill>
                  <a:srgbClr val="FF00FF"/>
                </a:solidFill>
                <a:latin typeface="Calibri" panose="020F0502020204030204" pitchFamily="34" charset="0"/>
                <a:ea typeface="Calibri" panose="020F0502020204030204" pitchFamily="34" charset="0"/>
                <a:cs typeface="Times New Roman" panose="02020603050405020304" pitchFamily="18" charset="0"/>
              </a:rPr>
              <a:t>Very small</a:t>
            </a:r>
            <a:endParaRPr lang="en-US" sz="3600" dirty="0">
              <a:solidFill>
                <a:srgbClr val="FF00FF"/>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833462" y="2537139"/>
            <a:ext cx="536270" cy="1380167"/>
          </a:xfrm>
          <a:prstGeom prst="rect">
            <a:avLst/>
          </a:prstGeom>
        </p:spPr>
      </p:pic>
      <p:sp>
        <p:nvSpPr>
          <p:cNvPr id="7" name="TextBox 6"/>
          <p:cNvSpPr txBox="1"/>
          <p:nvPr/>
        </p:nvSpPr>
        <p:spPr>
          <a:xfrm>
            <a:off x="1597968" y="2873279"/>
            <a:ext cx="5704353" cy="707886"/>
          </a:xfrm>
          <a:prstGeom prst="rect">
            <a:avLst/>
          </a:prstGeom>
          <a:noFill/>
        </p:spPr>
        <p:txBody>
          <a:bodyPr wrap="square" rtlCol="0">
            <a:spAutoFit/>
          </a:bodyPr>
          <a:lstStyle/>
          <a:p>
            <a:r>
              <a:rPr lang="en-US" sz="4000" dirty="0"/>
              <a:t>He/ She is a tiny baby</a:t>
            </a:r>
          </a:p>
        </p:txBody>
      </p:sp>
      <p:cxnSp>
        <p:nvCxnSpPr>
          <p:cNvPr id="9" name="Straight Arrow Connector 8"/>
          <p:cNvCxnSpPr/>
          <p:nvPr/>
        </p:nvCxnSpPr>
        <p:spPr>
          <a:xfrm>
            <a:off x="6207617" y="3227222"/>
            <a:ext cx="14810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0986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9"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0" fill="hold"/>
                                        <p:tgtEl>
                                          <p:spTgt spid="6"/>
                                        </p:tgtEl>
                                        <p:attrNameLst>
                                          <p:attrName>ppt_w</p:attrName>
                                        </p:attrNameLst>
                                      </p:cBhvr>
                                      <p:tavLst>
                                        <p:tav tm="0" fmla="#ppt_w*sin(2.5*pi*$)">
                                          <p:val>
                                            <p:fltVal val="0"/>
                                          </p:val>
                                        </p:tav>
                                        <p:tav tm="100000">
                                          <p:val>
                                            <p:fltVal val="1"/>
                                          </p:val>
                                        </p:tav>
                                      </p:tavLst>
                                    </p:anim>
                                    <p:anim calcmode="lin" valueType="num">
                                      <p:cBhvr>
                                        <p:cTn id="21" dur="5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nodeType="clickEffect">
                                  <p:stCondLst>
                                    <p:cond delay="0"/>
                                  </p:stCondLst>
                                  <p:iterate type="lt">
                                    <p:tmPct val="10000"/>
                                  </p:iterate>
                                  <p:childTnLst>
                                    <p:set>
                                      <p:cBhvr>
                                        <p:cTn id="25" dur="1" fill="hold">
                                          <p:stCondLst>
                                            <p:cond delay="0"/>
                                          </p:stCondLst>
                                        </p:cTn>
                                        <p:tgtEl>
                                          <p:spTgt spid="7">
                                            <p:txEl>
                                              <p:pRg st="0" end="0"/>
                                            </p:txEl>
                                          </p:spTgt>
                                        </p:tgtEl>
                                        <p:attrNameLst>
                                          <p:attrName>style.visibility</p:attrName>
                                        </p:attrNameLst>
                                      </p:cBhvr>
                                      <p:to>
                                        <p:strVal val="visible"/>
                                      </p:to>
                                    </p:set>
                                    <p:anim calcmode="lin" valueType="num">
                                      <p:cBhvr>
                                        <p:cTn id="26"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8394" y="558332"/>
            <a:ext cx="1879041" cy="1107996"/>
          </a:xfrm>
          <a:prstGeom prst="rect">
            <a:avLst/>
          </a:prstGeom>
        </p:spPr>
        <p:txBody>
          <a:bodyPr wrap="none">
            <a:spAutoFit/>
          </a:bodyPr>
          <a:lstStyle/>
          <a:p>
            <a:r>
              <a:rPr lang="en-US" sz="6600" dirty="0">
                <a:solidFill>
                  <a:srgbClr val="0000FF"/>
                </a:solidFill>
                <a:latin typeface="Calibri" panose="020F0502020204030204" pitchFamily="34" charset="0"/>
                <a:ea typeface="Calibri" panose="020F0502020204030204" pitchFamily="34" charset="0"/>
                <a:cs typeface="Times New Roman" panose="02020603050405020304" pitchFamily="18" charset="0"/>
              </a:rPr>
              <a:t>Nun-</a:t>
            </a:r>
            <a:endParaRPr lang="en-US" sz="6600" dirty="0">
              <a:solidFill>
                <a:srgbClr val="0000FF"/>
              </a:solidFill>
            </a:endParaRPr>
          </a:p>
        </p:txBody>
      </p:sp>
      <p:sp>
        <p:nvSpPr>
          <p:cNvPr id="4" name="Rectangle 3"/>
          <p:cNvSpPr/>
          <p:nvPr/>
        </p:nvSpPr>
        <p:spPr>
          <a:xfrm>
            <a:off x="908394" y="1315018"/>
            <a:ext cx="5828531" cy="2554545"/>
          </a:xfrm>
          <a:prstGeom prst="rect">
            <a:avLst/>
          </a:prstGeom>
        </p:spPr>
        <p:txBody>
          <a:bodyPr wrap="square">
            <a:spAutoFit/>
          </a:bodyPr>
          <a:lstStyle/>
          <a:p>
            <a:r>
              <a:rPr lang="en-US" sz="4000" dirty="0">
                <a:solidFill>
                  <a:srgbClr val="FF00FF"/>
                </a:solidFill>
                <a:latin typeface="Calibri" panose="020F0502020204030204" pitchFamily="34" charset="0"/>
                <a:ea typeface="Calibri" panose="020F0502020204030204" pitchFamily="34" charset="0"/>
                <a:cs typeface="Times New Roman" panose="02020603050405020304" pitchFamily="18" charset="0"/>
              </a:rPr>
              <a:t>a woman living in a female religious community who was promised to serve God all her life</a:t>
            </a:r>
            <a:endParaRPr lang="en-US" sz="4000" dirty="0">
              <a:solidFill>
                <a:srgbClr val="FF00FF"/>
              </a:solidFill>
            </a:endParaRPr>
          </a:p>
        </p:txBody>
      </p:sp>
      <p:pic>
        <p:nvPicPr>
          <p:cNvPr id="5" name="Picture 4"/>
          <p:cNvPicPr>
            <a:picLocks noChangeAspect="1"/>
          </p:cNvPicPr>
          <p:nvPr/>
        </p:nvPicPr>
        <p:blipFill>
          <a:blip r:embed="rId2"/>
          <a:stretch>
            <a:fillRect/>
          </a:stretch>
        </p:blipFill>
        <p:spPr>
          <a:xfrm>
            <a:off x="6736925" y="2291223"/>
            <a:ext cx="4895850" cy="3686175"/>
          </a:xfrm>
          <a:prstGeom prst="rect">
            <a:avLst/>
          </a:prstGeom>
        </p:spPr>
      </p:pic>
      <p:cxnSp>
        <p:nvCxnSpPr>
          <p:cNvPr id="6" name="Straight Arrow Connector 5"/>
          <p:cNvCxnSpPr/>
          <p:nvPr/>
        </p:nvCxnSpPr>
        <p:spPr>
          <a:xfrm flipV="1">
            <a:off x="3387143" y="3364311"/>
            <a:ext cx="4803820" cy="1326524"/>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7363" y="4241528"/>
            <a:ext cx="4294671" cy="769441"/>
          </a:xfrm>
          <a:prstGeom prst="rect">
            <a:avLst/>
          </a:prstGeom>
          <a:noFill/>
        </p:spPr>
        <p:txBody>
          <a:bodyPr wrap="square" rtlCol="0">
            <a:spAutoFit/>
          </a:bodyPr>
          <a:lstStyle/>
          <a:p>
            <a:r>
              <a:rPr lang="en-US" sz="4400" dirty="0">
                <a:solidFill>
                  <a:srgbClr val="00B050"/>
                </a:solidFill>
              </a:rPr>
              <a:t>She is a nun</a:t>
            </a:r>
          </a:p>
        </p:txBody>
      </p:sp>
    </p:spTree>
    <p:extLst>
      <p:ext uri="{BB962C8B-B14F-4D97-AF65-F5344CB8AC3E}">
        <p14:creationId xmlns:p14="http://schemas.microsoft.com/office/powerpoint/2010/main" val="546328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900" decel="100000" fill="hold"/>
                                        <p:tgtEl>
                                          <p:spTgt spid="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up)">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800" decel="100000"/>
                                        <p:tgtEl>
                                          <p:spTgt spid="7"/>
                                        </p:tgtEl>
                                      </p:cBhvr>
                                    </p:animEffect>
                                    <p:anim calcmode="lin" valueType="num">
                                      <p:cBhvr>
                                        <p:cTn id="35" dur="800" decel="100000" fill="hold"/>
                                        <p:tgtEl>
                                          <p:spTgt spid="7"/>
                                        </p:tgtEl>
                                        <p:attrNameLst>
                                          <p:attrName>style.rotation</p:attrName>
                                        </p:attrNameLst>
                                      </p:cBhvr>
                                      <p:tavLst>
                                        <p:tav tm="0">
                                          <p:val>
                                            <p:fltVal val="-90"/>
                                          </p:val>
                                        </p:tav>
                                        <p:tav tm="100000">
                                          <p:val>
                                            <p:fltVal val="0"/>
                                          </p:val>
                                        </p:tav>
                                      </p:tavLst>
                                    </p:anim>
                                    <p:anim calcmode="lin" valueType="num">
                                      <p:cBhvr>
                                        <p:cTn id="36" dur="800" decel="100000" fill="hold"/>
                                        <p:tgtEl>
                                          <p:spTgt spid="7"/>
                                        </p:tgtEl>
                                        <p:attrNameLst>
                                          <p:attrName>ppt_x</p:attrName>
                                        </p:attrNameLst>
                                      </p:cBhvr>
                                      <p:tavLst>
                                        <p:tav tm="0">
                                          <p:val>
                                            <p:strVal val="#ppt_x+0.4"/>
                                          </p:val>
                                        </p:tav>
                                        <p:tav tm="100000">
                                          <p:val>
                                            <p:strVal val="#ppt_x-0.05"/>
                                          </p:val>
                                        </p:tav>
                                      </p:tavLst>
                                    </p:anim>
                                    <p:anim calcmode="lin" valueType="num">
                                      <p:cBhvr>
                                        <p:cTn id="37" dur="800" decel="100000" fill="hold"/>
                                        <p:tgtEl>
                                          <p:spTgt spid="7"/>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3346" y="1700011"/>
            <a:ext cx="8075054" cy="923330"/>
          </a:xfrm>
          <a:prstGeom prst="rect">
            <a:avLst/>
          </a:prstGeom>
          <a:noFill/>
        </p:spPr>
        <p:txBody>
          <a:bodyPr wrap="square" rtlCol="0">
            <a:spAutoFit/>
          </a:bodyPr>
          <a:lstStyle/>
          <a:p>
            <a:r>
              <a:rPr lang="en-US" sz="5400" dirty="0">
                <a:solidFill>
                  <a:srgbClr val="00B050"/>
                </a:solidFill>
              </a:rPr>
              <a:t>Open your Book page at - 91 </a:t>
            </a:r>
          </a:p>
        </p:txBody>
      </p:sp>
      <p:sp>
        <p:nvSpPr>
          <p:cNvPr id="3" name="TextBox 2"/>
          <p:cNvSpPr txBox="1"/>
          <p:nvPr/>
        </p:nvSpPr>
        <p:spPr>
          <a:xfrm>
            <a:off x="1983346" y="3013656"/>
            <a:ext cx="8268236" cy="2123658"/>
          </a:xfrm>
          <a:prstGeom prst="rect">
            <a:avLst/>
          </a:prstGeom>
          <a:noFill/>
        </p:spPr>
        <p:txBody>
          <a:bodyPr wrap="square" rtlCol="0">
            <a:spAutoFit/>
          </a:bodyPr>
          <a:lstStyle/>
          <a:p>
            <a:r>
              <a:rPr lang="en-US" sz="4400" dirty="0">
                <a:solidFill>
                  <a:srgbClr val="0000FF"/>
                </a:solidFill>
              </a:rPr>
              <a:t>Read silently </a:t>
            </a:r>
          </a:p>
          <a:p>
            <a:endParaRPr lang="en-US" sz="4400" dirty="0">
              <a:solidFill>
                <a:srgbClr val="0000FF"/>
              </a:solidFill>
            </a:endParaRPr>
          </a:p>
          <a:p>
            <a:r>
              <a:rPr lang="en-US" sz="4400" dirty="0">
                <a:solidFill>
                  <a:srgbClr val="0000FF"/>
                </a:solidFill>
              </a:rPr>
              <a:t>and answer the MCQ</a:t>
            </a:r>
          </a:p>
        </p:txBody>
      </p:sp>
    </p:spTree>
    <p:extLst>
      <p:ext uri="{BB962C8B-B14F-4D97-AF65-F5344CB8AC3E}">
        <p14:creationId xmlns:p14="http://schemas.microsoft.com/office/powerpoint/2010/main" val="4829049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nodeType="click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4856" y="1320872"/>
            <a:ext cx="9942491" cy="4044184"/>
          </a:xfrm>
          <a:prstGeom prst="rect">
            <a:avLst/>
          </a:prstGeom>
        </p:spPr>
        <p:txBody>
          <a:bodyPr wrap="square">
            <a:spAutoFit/>
          </a:bodyPr>
          <a:lstStyle/>
          <a:p>
            <a:pPr>
              <a:lnSpc>
                <a:spcPct val="107000"/>
              </a:lnSpc>
            </a:pPr>
            <a:r>
              <a:rPr lang="en-US" sz="2000" dirty="0">
                <a:solidFill>
                  <a:srgbClr val="0070C0"/>
                </a:solidFill>
                <a:latin typeface="TimesNewRomanPSMT"/>
                <a:ea typeface="Calibri" panose="020F0502020204030204" pitchFamily="34" charset="0"/>
                <a:cs typeface="TimesNewRomanPSMT"/>
              </a:rPr>
              <a:t>1. What does ‘servant of humanity’ mean in the text?</a:t>
            </a:r>
            <a:endParaRPr lang="en-US"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70C0"/>
                </a:solidFill>
                <a:latin typeface="TimesNewRomanPSMT"/>
                <a:ea typeface="Calibri" panose="020F0502020204030204" pitchFamily="34" charset="0"/>
                <a:cs typeface="TimesNewRomanPSMT"/>
              </a:rPr>
              <a:t>	a) becoming a slave.		b) to work in other people’s house.</a:t>
            </a:r>
            <a:endParaRPr lang="en-US"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70C0"/>
                </a:solidFill>
                <a:latin typeface="TimesNewRomanPSMT"/>
                <a:ea typeface="Calibri" panose="020F0502020204030204" pitchFamily="34" charset="0"/>
                <a:cs typeface="TimesNewRomanPSMT"/>
              </a:rPr>
              <a:t>	c) to be oppressed by others.	d) to serve the needy</a:t>
            </a:r>
            <a:r>
              <a:rPr lang="en-US" sz="2000" dirty="0">
                <a:latin typeface="TimesNewRomanPSMT"/>
                <a:ea typeface="Calibri" panose="020F0502020204030204" pitchFamily="34" charset="0"/>
                <a:cs typeface="TimesNewRomanPSMT"/>
              </a:rPr>
              <a:t>.</a:t>
            </a:r>
            <a:r>
              <a:rPr lang="en-US" sz="1600" dirty="0">
                <a:solidFill>
                  <a:srgbClr val="FF0000"/>
                </a:solidFill>
                <a:latin typeface="TimesNewRomanPSMT"/>
                <a:ea typeface="Calibri" panose="020F0502020204030204" pitchFamily="34" charset="0"/>
                <a:cs typeface="TimesNewRomanPSMT"/>
                <a:sym typeface="Symbol" panose="05050102010706020507" pitchFamily="18" charset="2"/>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7030A0"/>
                </a:solidFill>
                <a:latin typeface="TimesNewRomanPSMT"/>
                <a:ea typeface="Calibri" panose="020F0502020204030204" pitchFamily="34" charset="0"/>
                <a:cs typeface="TimesNewRomanPSMT"/>
              </a:rPr>
              <a:t>2. Why did Mother Teresa want to be a missionary? Because she heard</a:t>
            </a:r>
            <a:endParaRPr lang="en-US" sz="16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7030A0"/>
                </a:solidFill>
                <a:latin typeface="TimesNewRomanPSMT"/>
                <a:ea typeface="Calibri" panose="020F0502020204030204" pitchFamily="34" charset="0"/>
                <a:cs typeface="TimesNewRomanPSMT"/>
              </a:rPr>
              <a:t>	a) the voice of her neighbors discussing it.	</a:t>
            </a:r>
          </a:p>
          <a:p>
            <a:pPr>
              <a:lnSpc>
                <a:spcPct val="107000"/>
              </a:lnSpc>
            </a:pPr>
            <a:r>
              <a:rPr lang="en-US" sz="2000" dirty="0">
                <a:solidFill>
                  <a:srgbClr val="7030A0"/>
                </a:solidFill>
                <a:latin typeface="TimesNewRomanPSMT"/>
                <a:ea typeface="Calibri" panose="020F0502020204030204" pitchFamily="34" charset="0"/>
                <a:cs typeface="TimesNewRomanPSMT"/>
              </a:rPr>
              <a:t>	b) a voice in her dream.</a:t>
            </a:r>
            <a:endParaRPr lang="en-US" sz="16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7030A0"/>
                </a:solidFill>
                <a:latin typeface="TimesNewRomanPSMT"/>
                <a:ea typeface="Calibri" panose="020F0502020204030204" pitchFamily="34" charset="0"/>
                <a:cs typeface="TimesNewRomanPSMT"/>
              </a:rPr>
              <a:t>	c) a voice within herself.	</a:t>
            </a:r>
            <a:r>
              <a:rPr lang="en-US" sz="2000" dirty="0">
                <a:solidFill>
                  <a:srgbClr val="7030A0"/>
                </a:solidFill>
                <a:latin typeface="TimesNewRomanPSMT"/>
                <a:ea typeface="Calibri" panose="020F0502020204030204" pitchFamily="34" charset="0"/>
                <a:cs typeface="TimesNewRomanPSMT"/>
                <a:sym typeface="Symbol" panose="05050102010706020507" pitchFamily="18" charset="2"/>
              </a:rPr>
              <a:t> </a:t>
            </a:r>
            <a:r>
              <a:rPr lang="en-US" sz="2000" dirty="0">
                <a:solidFill>
                  <a:srgbClr val="7030A0"/>
                </a:solidFill>
                <a:latin typeface="TimesNewRomanPSMT"/>
                <a:ea typeface="Calibri" panose="020F0502020204030204" pitchFamily="34" charset="0"/>
                <a:cs typeface="TimesNewRomanPSMT"/>
              </a:rPr>
              <a:t>	</a:t>
            </a:r>
          </a:p>
          <a:p>
            <a:pPr>
              <a:lnSpc>
                <a:spcPct val="107000"/>
              </a:lnSpc>
            </a:pPr>
            <a:r>
              <a:rPr lang="en-US" sz="2000" dirty="0">
                <a:solidFill>
                  <a:srgbClr val="7030A0"/>
                </a:solidFill>
                <a:latin typeface="TimesNewRomanPSMT"/>
                <a:ea typeface="Calibri" panose="020F0502020204030204" pitchFamily="34" charset="0"/>
                <a:cs typeface="TimesNewRomanPSMT"/>
              </a:rPr>
              <a:t>	d) the voice of her parents talking about it</a:t>
            </a:r>
            <a:r>
              <a:rPr lang="en-US" sz="2000" dirty="0">
                <a:latin typeface="TimesNewRomanPSMT"/>
                <a:ea typeface="Calibri" panose="020F0502020204030204" pitchFamily="34" charset="0"/>
                <a:cs typeface="TimesNewRomanPSMT"/>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chemeClr val="accent2">
                    <a:lumMod val="75000"/>
                  </a:schemeClr>
                </a:solidFill>
                <a:latin typeface="TimesNewRomanPSMT"/>
                <a:ea typeface="Calibri" panose="020F0502020204030204" pitchFamily="34" charset="0"/>
                <a:cs typeface="TimesNewRomanPSMT"/>
              </a:rPr>
              <a:t>3. Mother Teresa set out to join the missionary of the Sisters of Loreto in the year</a:t>
            </a:r>
            <a:endParaRPr lang="en-US" sz="16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chemeClr val="accent2">
                    <a:lumMod val="75000"/>
                  </a:schemeClr>
                </a:solidFill>
                <a:latin typeface="TimesNewRomanPSMT"/>
                <a:ea typeface="Calibri" panose="020F0502020204030204" pitchFamily="34" charset="0"/>
                <a:cs typeface="TimesNewRomanPSMT"/>
              </a:rPr>
              <a:t>	a) 1927. 	b) 1928.</a:t>
            </a:r>
            <a:r>
              <a:rPr lang="en-US" sz="2000" dirty="0">
                <a:solidFill>
                  <a:schemeClr val="accent2">
                    <a:lumMod val="75000"/>
                  </a:schemeClr>
                </a:solidFill>
                <a:latin typeface="TimesNewRomanPSMT"/>
                <a:ea typeface="Calibri" panose="020F0502020204030204" pitchFamily="34" charset="0"/>
                <a:cs typeface="TimesNewRomanPSMT"/>
                <a:sym typeface="Symbol" panose="05050102010706020507" pitchFamily="18" charset="2"/>
              </a:rPr>
              <a:t> </a:t>
            </a:r>
            <a:r>
              <a:rPr lang="en-US" sz="2000" dirty="0">
                <a:solidFill>
                  <a:schemeClr val="accent2">
                    <a:lumMod val="75000"/>
                  </a:schemeClr>
                </a:solidFill>
                <a:latin typeface="TimesNewRomanPSMT"/>
                <a:ea typeface="Calibri" panose="020F0502020204030204" pitchFamily="34" charset="0"/>
                <a:cs typeface="TimesNewRomanPSMT"/>
              </a:rPr>
              <a:t>	c) 1929 	d) 1930.</a:t>
            </a:r>
            <a:endParaRPr lang="en-US" sz="16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FF"/>
                </a:solidFill>
                <a:latin typeface="TimesNewRomanPSMT"/>
                <a:ea typeface="Calibri" panose="020F0502020204030204" pitchFamily="34" charset="0"/>
                <a:cs typeface="TimesNewRomanPSMT"/>
              </a:rPr>
              <a:t>4. Mother Teresa took her first vows at the age of</a:t>
            </a:r>
            <a:endParaRPr lang="en-US" sz="16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FF"/>
                </a:solidFill>
                <a:latin typeface="TimesNewRomanPSMT"/>
                <a:ea typeface="Calibri" panose="020F0502020204030204" pitchFamily="34" charset="0"/>
                <a:cs typeface="TimesNewRomanPSMT"/>
              </a:rPr>
              <a:t>	a) 18. 		b) 19.		c) 20. 		d) 21</a:t>
            </a:r>
            <a:r>
              <a:rPr lang="en-US" sz="2000" dirty="0">
                <a:latin typeface="TimesNewRomanPSMT"/>
                <a:ea typeface="Calibri" panose="020F0502020204030204" pitchFamily="34" charset="0"/>
                <a:cs typeface="TimesNewRomanPSMT"/>
              </a:rPr>
              <a:t>.</a:t>
            </a:r>
            <a:r>
              <a:rPr lang="en-US" sz="1600" dirty="0">
                <a:solidFill>
                  <a:srgbClr val="FF0000"/>
                </a:solidFill>
                <a:latin typeface="TimesNewRomanPSMT"/>
                <a:ea typeface="Calibri" panose="020F0502020204030204" pitchFamily="34" charset="0"/>
                <a:cs typeface="TimesNewRomanPSMT"/>
                <a:sym typeface="Symbol" panose="05050102010706020507" pitchFamily="18" charset="2"/>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8216719" y="1893195"/>
            <a:ext cx="850006" cy="584775"/>
          </a:xfrm>
          <a:prstGeom prst="rect">
            <a:avLst/>
          </a:prstGeom>
          <a:noFill/>
        </p:spPr>
        <p:txBody>
          <a:bodyPr wrap="square" rtlCol="0">
            <a:spAutoFit/>
          </a:bodyPr>
          <a:lstStyle/>
          <a:p>
            <a:r>
              <a:rPr lang="en-US" sz="3200" dirty="0">
                <a:solidFill>
                  <a:srgbClr val="FF0000"/>
                </a:solidFill>
                <a:latin typeface="TimesNewRomanPSMT"/>
                <a:ea typeface="Calibri" panose="020F0502020204030204" pitchFamily="34" charset="0"/>
                <a:cs typeface="TimesNewRomanPSMT"/>
                <a:sym typeface="Symbol" panose="05050102010706020507" pitchFamily="18" charset="2"/>
              </a:rPr>
              <a:t></a:t>
            </a:r>
            <a:endParaRPr lang="en-US" sz="3200" dirty="0"/>
          </a:p>
        </p:txBody>
      </p:sp>
      <p:sp>
        <p:nvSpPr>
          <p:cNvPr id="9" name="TextBox 8"/>
          <p:cNvSpPr txBox="1"/>
          <p:nvPr/>
        </p:nvSpPr>
        <p:spPr>
          <a:xfrm>
            <a:off x="4814550" y="3166057"/>
            <a:ext cx="850006" cy="584775"/>
          </a:xfrm>
          <a:prstGeom prst="rect">
            <a:avLst/>
          </a:prstGeom>
          <a:noFill/>
        </p:spPr>
        <p:txBody>
          <a:bodyPr wrap="square" rtlCol="0">
            <a:spAutoFit/>
          </a:bodyPr>
          <a:lstStyle/>
          <a:p>
            <a:r>
              <a:rPr lang="en-US" sz="3200" dirty="0">
                <a:solidFill>
                  <a:srgbClr val="FF0000"/>
                </a:solidFill>
                <a:latin typeface="TimesNewRomanPSMT"/>
                <a:ea typeface="Calibri" panose="020F0502020204030204" pitchFamily="34" charset="0"/>
                <a:cs typeface="TimesNewRomanPSMT"/>
                <a:sym typeface="Symbol" panose="05050102010706020507" pitchFamily="18" charset="2"/>
              </a:rPr>
              <a:t></a:t>
            </a:r>
            <a:endParaRPr lang="en-US" sz="3200" dirty="0"/>
          </a:p>
        </p:txBody>
      </p:sp>
      <p:sp>
        <p:nvSpPr>
          <p:cNvPr id="10" name="TextBox 9"/>
          <p:cNvSpPr txBox="1"/>
          <p:nvPr/>
        </p:nvSpPr>
        <p:spPr>
          <a:xfrm>
            <a:off x="4814550" y="4131972"/>
            <a:ext cx="850006" cy="584775"/>
          </a:xfrm>
          <a:prstGeom prst="rect">
            <a:avLst/>
          </a:prstGeom>
          <a:noFill/>
        </p:spPr>
        <p:txBody>
          <a:bodyPr wrap="square" rtlCol="0">
            <a:spAutoFit/>
          </a:bodyPr>
          <a:lstStyle/>
          <a:p>
            <a:r>
              <a:rPr lang="en-US" sz="3200" dirty="0">
                <a:solidFill>
                  <a:srgbClr val="FF0000"/>
                </a:solidFill>
                <a:latin typeface="TimesNewRomanPSMT"/>
                <a:ea typeface="Calibri" panose="020F0502020204030204" pitchFamily="34" charset="0"/>
                <a:cs typeface="TimesNewRomanPSMT"/>
                <a:sym typeface="Symbol" panose="05050102010706020507" pitchFamily="18" charset="2"/>
              </a:rPr>
              <a:t></a:t>
            </a:r>
            <a:endParaRPr lang="en-US" sz="3200" dirty="0"/>
          </a:p>
        </p:txBody>
      </p:sp>
      <p:sp>
        <p:nvSpPr>
          <p:cNvPr id="11" name="TextBox 10"/>
          <p:cNvSpPr txBox="1"/>
          <p:nvPr/>
        </p:nvSpPr>
        <p:spPr>
          <a:xfrm>
            <a:off x="8190959" y="4878947"/>
            <a:ext cx="850006" cy="584775"/>
          </a:xfrm>
          <a:prstGeom prst="rect">
            <a:avLst/>
          </a:prstGeom>
          <a:noFill/>
        </p:spPr>
        <p:txBody>
          <a:bodyPr wrap="square" rtlCol="0">
            <a:spAutoFit/>
          </a:bodyPr>
          <a:lstStyle/>
          <a:p>
            <a:r>
              <a:rPr lang="en-US" sz="3200" dirty="0">
                <a:solidFill>
                  <a:srgbClr val="FF0000"/>
                </a:solidFill>
                <a:latin typeface="TimesNewRomanPSMT"/>
                <a:ea typeface="Calibri" panose="020F0502020204030204" pitchFamily="34" charset="0"/>
                <a:cs typeface="TimesNewRomanPSMT"/>
                <a:sym typeface="Symbol" panose="05050102010706020507" pitchFamily="18" charset="2"/>
              </a:rPr>
              <a:t></a:t>
            </a:r>
            <a:endParaRPr lang="en-US" sz="3200" dirty="0"/>
          </a:p>
        </p:txBody>
      </p:sp>
    </p:spTree>
    <p:extLst>
      <p:ext uri="{BB962C8B-B14F-4D97-AF65-F5344CB8AC3E}">
        <p14:creationId xmlns:p14="http://schemas.microsoft.com/office/powerpoint/2010/main" val="25708178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1000"/>
                                        <p:tgtEl>
                                          <p:spTgt spid="2">
                                            <p:txEl>
                                              <p:pRg st="3" end="3"/>
                                            </p:txEl>
                                          </p:spTgt>
                                        </p:tgtEl>
                                      </p:cBhvr>
                                    </p:animEffect>
                                    <p:anim calcmode="lin" valueType="num">
                                      <p:cBhvr>
                                        <p:cTn id="1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animEffect transition="in" filter="fade">
                                      <p:cBhvr>
                                        <p:cTn id="19" dur="1000"/>
                                        <p:tgtEl>
                                          <p:spTgt spid="2">
                                            <p:txEl>
                                              <p:pRg st="8" end="8"/>
                                            </p:txEl>
                                          </p:spTgt>
                                        </p:tgtEl>
                                      </p:cBhvr>
                                    </p:animEffect>
                                    <p:anim calcmode="lin" valueType="num">
                                      <p:cBhvr>
                                        <p:cTn id="2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2">
                                            <p:txEl>
                                              <p:pRg st="8" end="8"/>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xEl>
                                              <p:pRg st="8" end="8"/>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animEffect transition="in" filter="fade">
                                      <p:cBhvr>
                                        <p:cTn id="25" dur="1000"/>
                                        <p:tgtEl>
                                          <p:spTgt spid="2">
                                            <p:txEl>
                                              <p:pRg st="11" end="11"/>
                                            </p:txEl>
                                          </p:spTgt>
                                        </p:tgtEl>
                                      </p:cBhvr>
                                    </p:animEffect>
                                    <p:anim calcmode="lin" valueType="num">
                                      <p:cBhvr>
                                        <p:cTn id="26"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2">
                                            <p:txEl>
                                              <p:pRg st="11" end="11"/>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
                                            <p:txEl>
                                              <p:pRg st="11" end="11"/>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fade">
                                      <p:cBhvr>
                                        <p:cTn id="31" dur="1000"/>
                                        <p:tgtEl>
                                          <p:spTgt spid="2">
                                            <p:txEl>
                                              <p:pRg st="1" end="1"/>
                                            </p:txEl>
                                          </p:spTgt>
                                        </p:tgtEl>
                                      </p:cBhvr>
                                    </p:animEffect>
                                    <p:anim calcmode="lin" valueType="num">
                                      <p:cBhvr>
                                        <p:cTn id="3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fade">
                                      <p:cBhvr>
                                        <p:cTn id="37" dur="1000"/>
                                        <p:tgtEl>
                                          <p:spTgt spid="2">
                                            <p:txEl>
                                              <p:pRg st="2" end="2"/>
                                            </p:txEl>
                                          </p:spTgt>
                                        </p:tgtEl>
                                      </p:cBhvr>
                                    </p:animEffect>
                                    <p:anim calcmode="lin" valueType="num">
                                      <p:cBhvr>
                                        <p:cTn id="3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2">
                                            <p:txEl>
                                              <p:pRg st="2" end="2"/>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
                                            <p:txEl>
                                              <p:pRg st="2" end="2"/>
                                            </p:txEl>
                                          </p:spTgt>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Effect transition="in" filter="fade">
                                      <p:cBhvr>
                                        <p:cTn id="43" dur="1000"/>
                                        <p:tgtEl>
                                          <p:spTgt spid="2">
                                            <p:txEl>
                                              <p:pRg st="4" end="4"/>
                                            </p:txEl>
                                          </p:spTgt>
                                        </p:tgtEl>
                                      </p:cBhvr>
                                    </p:animEffect>
                                    <p:anim calcmode="lin" valueType="num">
                                      <p:cBhvr>
                                        <p:cTn id="4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2">
                                            <p:txEl>
                                              <p:pRg st="4" end="4"/>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
                                            <p:txEl>
                                              <p:pRg st="4" end="4"/>
                                            </p:txEl>
                                          </p:spTgt>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2">
                                            <p:txEl>
                                              <p:pRg st="5" end="5"/>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
                                            <p:txEl>
                                              <p:pRg st="5" end="5"/>
                                            </p:txEl>
                                          </p:spTgt>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2">
                                            <p:txEl>
                                              <p:pRg st="6" end="6"/>
                                            </p:txEl>
                                          </p:spTgt>
                                        </p:tgtEl>
                                        <p:attrNameLst>
                                          <p:attrName>style.visibility</p:attrName>
                                        </p:attrNameLst>
                                      </p:cBhvr>
                                      <p:to>
                                        <p:strVal val="visible"/>
                                      </p:to>
                                    </p:set>
                                    <p:animEffect transition="in" filter="fade">
                                      <p:cBhvr>
                                        <p:cTn id="55" dur="1000"/>
                                        <p:tgtEl>
                                          <p:spTgt spid="2">
                                            <p:txEl>
                                              <p:pRg st="6" end="6"/>
                                            </p:txEl>
                                          </p:spTgt>
                                        </p:tgtEl>
                                      </p:cBhvr>
                                    </p:animEffect>
                                    <p:anim calcmode="lin" valueType="num">
                                      <p:cBhvr>
                                        <p:cTn id="5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2">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
                                            <p:txEl>
                                              <p:pRg st="6" end="6"/>
                                            </p:txEl>
                                          </p:spTgt>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0"/>
                                  </p:stCondLst>
                                  <p:childTnLst>
                                    <p:set>
                                      <p:cBhvr>
                                        <p:cTn id="60" dur="1" fill="hold">
                                          <p:stCondLst>
                                            <p:cond delay="0"/>
                                          </p:stCondLst>
                                        </p:cTn>
                                        <p:tgtEl>
                                          <p:spTgt spid="2">
                                            <p:txEl>
                                              <p:pRg st="7" end="7"/>
                                            </p:txEl>
                                          </p:spTgt>
                                        </p:tgtEl>
                                        <p:attrNameLst>
                                          <p:attrName>style.visibility</p:attrName>
                                        </p:attrNameLst>
                                      </p:cBhvr>
                                      <p:to>
                                        <p:strVal val="visible"/>
                                      </p:to>
                                    </p:set>
                                    <p:animEffect transition="in" filter="fade">
                                      <p:cBhvr>
                                        <p:cTn id="61" dur="1000"/>
                                        <p:tgtEl>
                                          <p:spTgt spid="2">
                                            <p:txEl>
                                              <p:pRg st="7" end="7"/>
                                            </p:txEl>
                                          </p:spTgt>
                                        </p:tgtEl>
                                      </p:cBhvr>
                                    </p:animEffect>
                                    <p:anim calcmode="lin" valueType="num">
                                      <p:cBhvr>
                                        <p:cTn id="6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2">
                                            <p:txEl>
                                              <p:pRg st="7" end="7"/>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2">
                                            <p:txEl>
                                              <p:pRg st="7" end="7"/>
                                            </p:txEl>
                                          </p:spTgt>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Effect transition="in" filter="fade">
                                      <p:cBhvr>
                                        <p:cTn id="67" dur="1000"/>
                                        <p:tgtEl>
                                          <p:spTgt spid="2">
                                            <p:txEl>
                                              <p:pRg st="9" end="9"/>
                                            </p:txEl>
                                          </p:spTgt>
                                        </p:tgtEl>
                                      </p:cBhvr>
                                    </p:animEffect>
                                    <p:anim calcmode="lin" valueType="num">
                                      <p:cBhvr>
                                        <p:cTn id="6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2">
                                            <p:txEl>
                                              <p:pRg st="9" end="9"/>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2">
                                            <p:txEl>
                                              <p:pRg st="9" end="9"/>
                                            </p:txEl>
                                          </p:spTgt>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2">
                                            <p:txEl>
                                              <p:pRg st="10" end="10"/>
                                            </p:txEl>
                                          </p:spTgt>
                                        </p:tgtEl>
                                        <p:attrNameLst>
                                          <p:attrName>style.visibility</p:attrName>
                                        </p:attrNameLst>
                                      </p:cBhvr>
                                      <p:to>
                                        <p:strVal val="visible"/>
                                      </p:to>
                                    </p:set>
                                    <p:animEffect transition="in" filter="fade">
                                      <p:cBhvr>
                                        <p:cTn id="73" dur="1000"/>
                                        <p:tgtEl>
                                          <p:spTgt spid="2">
                                            <p:txEl>
                                              <p:pRg st="10" end="10"/>
                                            </p:txEl>
                                          </p:spTgt>
                                        </p:tgtEl>
                                      </p:cBhvr>
                                    </p:animEffect>
                                    <p:anim calcmode="lin" valueType="num">
                                      <p:cBhvr>
                                        <p:cTn id="7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2">
                                            <p:txEl>
                                              <p:pRg st="10" end="10"/>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2">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grpId="0" nodeType="click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80">
                                          <p:stCondLst>
                                            <p:cond delay="0"/>
                                          </p:stCondLst>
                                        </p:cTn>
                                        <p:tgtEl>
                                          <p:spTgt spid="7"/>
                                        </p:tgtEl>
                                      </p:cBhvr>
                                    </p:animEffect>
                                    <p:anim calcmode="lin" valueType="num">
                                      <p:cBhvr>
                                        <p:cTn id="8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87" dur="26">
                                          <p:stCondLst>
                                            <p:cond delay="650"/>
                                          </p:stCondLst>
                                        </p:cTn>
                                        <p:tgtEl>
                                          <p:spTgt spid="7"/>
                                        </p:tgtEl>
                                      </p:cBhvr>
                                      <p:to x="100000" y="60000"/>
                                    </p:animScale>
                                    <p:animScale>
                                      <p:cBhvr>
                                        <p:cTn id="88" dur="166" decel="50000">
                                          <p:stCondLst>
                                            <p:cond delay="676"/>
                                          </p:stCondLst>
                                        </p:cTn>
                                        <p:tgtEl>
                                          <p:spTgt spid="7"/>
                                        </p:tgtEl>
                                      </p:cBhvr>
                                      <p:to x="100000" y="100000"/>
                                    </p:animScale>
                                    <p:animScale>
                                      <p:cBhvr>
                                        <p:cTn id="89" dur="26">
                                          <p:stCondLst>
                                            <p:cond delay="1312"/>
                                          </p:stCondLst>
                                        </p:cTn>
                                        <p:tgtEl>
                                          <p:spTgt spid="7"/>
                                        </p:tgtEl>
                                      </p:cBhvr>
                                      <p:to x="100000" y="80000"/>
                                    </p:animScale>
                                    <p:animScale>
                                      <p:cBhvr>
                                        <p:cTn id="90" dur="166" decel="50000">
                                          <p:stCondLst>
                                            <p:cond delay="1338"/>
                                          </p:stCondLst>
                                        </p:cTn>
                                        <p:tgtEl>
                                          <p:spTgt spid="7"/>
                                        </p:tgtEl>
                                      </p:cBhvr>
                                      <p:to x="100000" y="100000"/>
                                    </p:animScale>
                                    <p:animScale>
                                      <p:cBhvr>
                                        <p:cTn id="91" dur="26">
                                          <p:stCondLst>
                                            <p:cond delay="1642"/>
                                          </p:stCondLst>
                                        </p:cTn>
                                        <p:tgtEl>
                                          <p:spTgt spid="7"/>
                                        </p:tgtEl>
                                      </p:cBhvr>
                                      <p:to x="100000" y="90000"/>
                                    </p:animScale>
                                    <p:animScale>
                                      <p:cBhvr>
                                        <p:cTn id="92" dur="166" decel="50000">
                                          <p:stCondLst>
                                            <p:cond delay="1668"/>
                                          </p:stCondLst>
                                        </p:cTn>
                                        <p:tgtEl>
                                          <p:spTgt spid="7"/>
                                        </p:tgtEl>
                                      </p:cBhvr>
                                      <p:to x="100000" y="100000"/>
                                    </p:animScale>
                                    <p:animScale>
                                      <p:cBhvr>
                                        <p:cTn id="93" dur="26">
                                          <p:stCondLst>
                                            <p:cond delay="1808"/>
                                          </p:stCondLst>
                                        </p:cTn>
                                        <p:tgtEl>
                                          <p:spTgt spid="7"/>
                                        </p:tgtEl>
                                      </p:cBhvr>
                                      <p:to x="100000" y="95000"/>
                                    </p:animScale>
                                    <p:animScale>
                                      <p:cBhvr>
                                        <p:cTn id="94" dur="166" decel="50000">
                                          <p:stCondLst>
                                            <p:cond delay="1834"/>
                                          </p:stCondLst>
                                        </p:cTn>
                                        <p:tgtEl>
                                          <p:spTgt spid="7"/>
                                        </p:tgtEl>
                                      </p:cBhvr>
                                      <p:to x="100000" y="100000"/>
                                    </p:animScale>
                                  </p:childTnLst>
                                </p:cTn>
                              </p:par>
                            </p:childTnLst>
                          </p:cTn>
                        </p:par>
                      </p:childTnLst>
                    </p:cTn>
                  </p:par>
                  <p:par>
                    <p:cTn id="95" fill="hold">
                      <p:stCondLst>
                        <p:cond delay="indefinite"/>
                      </p:stCondLst>
                      <p:childTnLst>
                        <p:par>
                          <p:cTn id="96" fill="hold">
                            <p:stCondLst>
                              <p:cond delay="0"/>
                            </p:stCondLst>
                            <p:childTnLst>
                              <p:par>
                                <p:cTn id="97" presetID="26" presetClass="entr" presetSubtype="0" fill="hold" grpId="0" nodeType="click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down)">
                                      <p:cBhvr>
                                        <p:cTn id="99" dur="580">
                                          <p:stCondLst>
                                            <p:cond delay="0"/>
                                          </p:stCondLst>
                                        </p:cTn>
                                        <p:tgtEl>
                                          <p:spTgt spid="9"/>
                                        </p:tgtEl>
                                      </p:cBhvr>
                                    </p:animEffect>
                                    <p:anim calcmode="lin" valueType="num">
                                      <p:cBhvr>
                                        <p:cTn id="10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05" dur="26">
                                          <p:stCondLst>
                                            <p:cond delay="650"/>
                                          </p:stCondLst>
                                        </p:cTn>
                                        <p:tgtEl>
                                          <p:spTgt spid="9"/>
                                        </p:tgtEl>
                                      </p:cBhvr>
                                      <p:to x="100000" y="60000"/>
                                    </p:animScale>
                                    <p:animScale>
                                      <p:cBhvr>
                                        <p:cTn id="106" dur="166" decel="50000">
                                          <p:stCondLst>
                                            <p:cond delay="676"/>
                                          </p:stCondLst>
                                        </p:cTn>
                                        <p:tgtEl>
                                          <p:spTgt spid="9"/>
                                        </p:tgtEl>
                                      </p:cBhvr>
                                      <p:to x="100000" y="100000"/>
                                    </p:animScale>
                                    <p:animScale>
                                      <p:cBhvr>
                                        <p:cTn id="107" dur="26">
                                          <p:stCondLst>
                                            <p:cond delay="1312"/>
                                          </p:stCondLst>
                                        </p:cTn>
                                        <p:tgtEl>
                                          <p:spTgt spid="9"/>
                                        </p:tgtEl>
                                      </p:cBhvr>
                                      <p:to x="100000" y="80000"/>
                                    </p:animScale>
                                    <p:animScale>
                                      <p:cBhvr>
                                        <p:cTn id="108" dur="166" decel="50000">
                                          <p:stCondLst>
                                            <p:cond delay="1338"/>
                                          </p:stCondLst>
                                        </p:cTn>
                                        <p:tgtEl>
                                          <p:spTgt spid="9"/>
                                        </p:tgtEl>
                                      </p:cBhvr>
                                      <p:to x="100000" y="100000"/>
                                    </p:animScale>
                                    <p:animScale>
                                      <p:cBhvr>
                                        <p:cTn id="109" dur="26">
                                          <p:stCondLst>
                                            <p:cond delay="1642"/>
                                          </p:stCondLst>
                                        </p:cTn>
                                        <p:tgtEl>
                                          <p:spTgt spid="9"/>
                                        </p:tgtEl>
                                      </p:cBhvr>
                                      <p:to x="100000" y="90000"/>
                                    </p:animScale>
                                    <p:animScale>
                                      <p:cBhvr>
                                        <p:cTn id="110" dur="166" decel="50000">
                                          <p:stCondLst>
                                            <p:cond delay="1668"/>
                                          </p:stCondLst>
                                        </p:cTn>
                                        <p:tgtEl>
                                          <p:spTgt spid="9"/>
                                        </p:tgtEl>
                                      </p:cBhvr>
                                      <p:to x="100000" y="100000"/>
                                    </p:animScale>
                                    <p:animScale>
                                      <p:cBhvr>
                                        <p:cTn id="111" dur="26">
                                          <p:stCondLst>
                                            <p:cond delay="1808"/>
                                          </p:stCondLst>
                                        </p:cTn>
                                        <p:tgtEl>
                                          <p:spTgt spid="9"/>
                                        </p:tgtEl>
                                      </p:cBhvr>
                                      <p:to x="100000" y="95000"/>
                                    </p:animScale>
                                    <p:animScale>
                                      <p:cBhvr>
                                        <p:cTn id="112" dur="166" decel="50000">
                                          <p:stCondLst>
                                            <p:cond delay="1834"/>
                                          </p:stCondLst>
                                        </p:cTn>
                                        <p:tgtEl>
                                          <p:spTgt spid="9"/>
                                        </p:tgtEl>
                                      </p:cBhvr>
                                      <p:to x="100000" y="100000"/>
                                    </p:animScale>
                                  </p:childTnLst>
                                </p:cTn>
                              </p:par>
                            </p:childTnLst>
                          </p:cTn>
                        </p:par>
                      </p:childTnLst>
                    </p:cTn>
                  </p:par>
                  <p:par>
                    <p:cTn id="113" fill="hold">
                      <p:stCondLst>
                        <p:cond delay="indefinite"/>
                      </p:stCondLst>
                      <p:childTnLst>
                        <p:par>
                          <p:cTn id="114" fill="hold">
                            <p:stCondLst>
                              <p:cond delay="0"/>
                            </p:stCondLst>
                            <p:childTnLst>
                              <p:par>
                                <p:cTn id="115" presetID="26" presetClass="entr" presetSubtype="0" fill="hold" grpId="0" nodeType="click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down)">
                                      <p:cBhvr>
                                        <p:cTn id="117" dur="580">
                                          <p:stCondLst>
                                            <p:cond delay="0"/>
                                          </p:stCondLst>
                                        </p:cTn>
                                        <p:tgtEl>
                                          <p:spTgt spid="10"/>
                                        </p:tgtEl>
                                      </p:cBhvr>
                                    </p:animEffect>
                                    <p:anim calcmode="lin" valueType="num">
                                      <p:cBhvr>
                                        <p:cTn id="11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23" dur="26">
                                          <p:stCondLst>
                                            <p:cond delay="650"/>
                                          </p:stCondLst>
                                        </p:cTn>
                                        <p:tgtEl>
                                          <p:spTgt spid="10"/>
                                        </p:tgtEl>
                                      </p:cBhvr>
                                      <p:to x="100000" y="60000"/>
                                    </p:animScale>
                                    <p:animScale>
                                      <p:cBhvr>
                                        <p:cTn id="124" dur="166" decel="50000">
                                          <p:stCondLst>
                                            <p:cond delay="676"/>
                                          </p:stCondLst>
                                        </p:cTn>
                                        <p:tgtEl>
                                          <p:spTgt spid="10"/>
                                        </p:tgtEl>
                                      </p:cBhvr>
                                      <p:to x="100000" y="100000"/>
                                    </p:animScale>
                                    <p:animScale>
                                      <p:cBhvr>
                                        <p:cTn id="125" dur="26">
                                          <p:stCondLst>
                                            <p:cond delay="1312"/>
                                          </p:stCondLst>
                                        </p:cTn>
                                        <p:tgtEl>
                                          <p:spTgt spid="10"/>
                                        </p:tgtEl>
                                      </p:cBhvr>
                                      <p:to x="100000" y="80000"/>
                                    </p:animScale>
                                    <p:animScale>
                                      <p:cBhvr>
                                        <p:cTn id="126" dur="166" decel="50000">
                                          <p:stCondLst>
                                            <p:cond delay="1338"/>
                                          </p:stCondLst>
                                        </p:cTn>
                                        <p:tgtEl>
                                          <p:spTgt spid="10"/>
                                        </p:tgtEl>
                                      </p:cBhvr>
                                      <p:to x="100000" y="100000"/>
                                    </p:animScale>
                                    <p:animScale>
                                      <p:cBhvr>
                                        <p:cTn id="127" dur="26">
                                          <p:stCondLst>
                                            <p:cond delay="1642"/>
                                          </p:stCondLst>
                                        </p:cTn>
                                        <p:tgtEl>
                                          <p:spTgt spid="10"/>
                                        </p:tgtEl>
                                      </p:cBhvr>
                                      <p:to x="100000" y="90000"/>
                                    </p:animScale>
                                    <p:animScale>
                                      <p:cBhvr>
                                        <p:cTn id="128" dur="166" decel="50000">
                                          <p:stCondLst>
                                            <p:cond delay="1668"/>
                                          </p:stCondLst>
                                        </p:cTn>
                                        <p:tgtEl>
                                          <p:spTgt spid="10"/>
                                        </p:tgtEl>
                                      </p:cBhvr>
                                      <p:to x="100000" y="100000"/>
                                    </p:animScale>
                                    <p:animScale>
                                      <p:cBhvr>
                                        <p:cTn id="129" dur="26">
                                          <p:stCondLst>
                                            <p:cond delay="1808"/>
                                          </p:stCondLst>
                                        </p:cTn>
                                        <p:tgtEl>
                                          <p:spTgt spid="10"/>
                                        </p:tgtEl>
                                      </p:cBhvr>
                                      <p:to x="100000" y="95000"/>
                                    </p:animScale>
                                    <p:animScale>
                                      <p:cBhvr>
                                        <p:cTn id="130" dur="166" decel="50000">
                                          <p:stCondLst>
                                            <p:cond delay="1834"/>
                                          </p:stCondLst>
                                        </p:cTn>
                                        <p:tgtEl>
                                          <p:spTgt spid="10"/>
                                        </p:tgtEl>
                                      </p:cBhvr>
                                      <p:to x="100000" y="100000"/>
                                    </p:animScale>
                                  </p:childTnLst>
                                </p:cTn>
                              </p:par>
                            </p:childTnLst>
                          </p:cTn>
                        </p:par>
                      </p:childTnLst>
                    </p:cTn>
                  </p:par>
                  <p:par>
                    <p:cTn id="131" fill="hold">
                      <p:stCondLst>
                        <p:cond delay="indefinite"/>
                      </p:stCondLst>
                      <p:childTnLst>
                        <p:par>
                          <p:cTn id="132" fill="hold">
                            <p:stCondLst>
                              <p:cond delay="0"/>
                            </p:stCondLst>
                            <p:childTnLst>
                              <p:par>
                                <p:cTn id="133" presetID="26" presetClass="entr" presetSubtype="0" fill="hold" grpId="0" nodeType="clickEffect">
                                  <p:stCondLst>
                                    <p:cond delay="0"/>
                                  </p:stCondLst>
                                  <p:childTnLst>
                                    <p:set>
                                      <p:cBhvr>
                                        <p:cTn id="134" dur="1" fill="hold">
                                          <p:stCondLst>
                                            <p:cond delay="0"/>
                                          </p:stCondLst>
                                        </p:cTn>
                                        <p:tgtEl>
                                          <p:spTgt spid="11"/>
                                        </p:tgtEl>
                                        <p:attrNameLst>
                                          <p:attrName>style.visibility</p:attrName>
                                        </p:attrNameLst>
                                      </p:cBhvr>
                                      <p:to>
                                        <p:strVal val="visible"/>
                                      </p:to>
                                    </p:set>
                                    <p:animEffect transition="in" filter="wipe(down)">
                                      <p:cBhvr>
                                        <p:cTn id="135" dur="580">
                                          <p:stCondLst>
                                            <p:cond delay="0"/>
                                          </p:stCondLst>
                                        </p:cTn>
                                        <p:tgtEl>
                                          <p:spTgt spid="11"/>
                                        </p:tgtEl>
                                      </p:cBhvr>
                                    </p:animEffect>
                                    <p:anim calcmode="lin" valueType="num">
                                      <p:cBhvr>
                                        <p:cTn id="13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41" dur="26">
                                          <p:stCondLst>
                                            <p:cond delay="650"/>
                                          </p:stCondLst>
                                        </p:cTn>
                                        <p:tgtEl>
                                          <p:spTgt spid="11"/>
                                        </p:tgtEl>
                                      </p:cBhvr>
                                      <p:to x="100000" y="60000"/>
                                    </p:animScale>
                                    <p:animScale>
                                      <p:cBhvr>
                                        <p:cTn id="142" dur="166" decel="50000">
                                          <p:stCondLst>
                                            <p:cond delay="676"/>
                                          </p:stCondLst>
                                        </p:cTn>
                                        <p:tgtEl>
                                          <p:spTgt spid="11"/>
                                        </p:tgtEl>
                                      </p:cBhvr>
                                      <p:to x="100000" y="100000"/>
                                    </p:animScale>
                                    <p:animScale>
                                      <p:cBhvr>
                                        <p:cTn id="143" dur="26">
                                          <p:stCondLst>
                                            <p:cond delay="1312"/>
                                          </p:stCondLst>
                                        </p:cTn>
                                        <p:tgtEl>
                                          <p:spTgt spid="11"/>
                                        </p:tgtEl>
                                      </p:cBhvr>
                                      <p:to x="100000" y="80000"/>
                                    </p:animScale>
                                    <p:animScale>
                                      <p:cBhvr>
                                        <p:cTn id="144" dur="166" decel="50000">
                                          <p:stCondLst>
                                            <p:cond delay="1338"/>
                                          </p:stCondLst>
                                        </p:cTn>
                                        <p:tgtEl>
                                          <p:spTgt spid="11"/>
                                        </p:tgtEl>
                                      </p:cBhvr>
                                      <p:to x="100000" y="100000"/>
                                    </p:animScale>
                                    <p:animScale>
                                      <p:cBhvr>
                                        <p:cTn id="145" dur="26">
                                          <p:stCondLst>
                                            <p:cond delay="1642"/>
                                          </p:stCondLst>
                                        </p:cTn>
                                        <p:tgtEl>
                                          <p:spTgt spid="11"/>
                                        </p:tgtEl>
                                      </p:cBhvr>
                                      <p:to x="100000" y="90000"/>
                                    </p:animScale>
                                    <p:animScale>
                                      <p:cBhvr>
                                        <p:cTn id="146" dur="166" decel="50000">
                                          <p:stCondLst>
                                            <p:cond delay="1668"/>
                                          </p:stCondLst>
                                        </p:cTn>
                                        <p:tgtEl>
                                          <p:spTgt spid="11"/>
                                        </p:tgtEl>
                                      </p:cBhvr>
                                      <p:to x="100000" y="100000"/>
                                    </p:animScale>
                                    <p:animScale>
                                      <p:cBhvr>
                                        <p:cTn id="147" dur="26">
                                          <p:stCondLst>
                                            <p:cond delay="1808"/>
                                          </p:stCondLst>
                                        </p:cTn>
                                        <p:tgtEl>
                                          <p:spTgt spid="11"/>
                                        </p:tgtEl>
                                      </p:cBhvr>
                                      <p:to x="100000" y="95000"/>
                                    </p:animScale>
                                    <p:animScale>
                                      <p:cBhvr>
                                        <p:cTn id="14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40157" y="1012226"/>
            <a:ext cx="10238705" cy="4464684"/>
          </a:xfrm>
          <a:prstGeom prst="rect">
            <a:avLst/>
          </a:prstGeom>
        </p:spPr>
        <p:txBody>
          <a:bodyPr wrap="square">
            <a:spAutoFit/>
          </a:bodyPr>
          <a:lstStyle/>
          <a:p>
            <a:pPr algn="just">
              <a:lnSpc>
                <a:spcPct val="150000"/>
              </a:lnSpc>
            </a:pPr>
            <a:r>
              <a:rPr lang="en-US" sz="2400" b="1" dirty="0">
                <a:solidFill>
                  <a:srgbClr val="FF0000"/>
                </a:solidFill>
                <a:latin typeface="TimesNewRomanPS-BoldMT"/>
                <a:ea typeface="Calibri" panose="020F0502020204030204" pitchFamily="34" charset="0"/>
                <a:cs typeface="TimesNewRomanPS-BoldMT"/>
              </a:rPr>
              <a:t>B. </a:t>
            </a:r>
            <a:r>
              <a:rPr lang="en-US" sz="2400" b="1" dirty="0">
                <a:solidFill>
                  <a:srgbClr val="0000FF"/>
                </a:solidFill>
                <a:latin typeface="TimesNewRomanPS-BoldMT"/>
                <a:ea typeface="Calibri" panose="020F0502020204030204" pitchFamily="34" charset="0"/>
                <a:cs typeface="TimesNewRomanPS-BoldMT"/>
              </a:rPr>
              <a:t>Read the text in A again and answer the questions in one or two words or in a sentence if necessary.</a:t>
            </a:r>
            <a:endParaRPr lang="en-US"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FF00FF"/>
                </a:solidFill>
                <a:latin typeface="TimesNewRomanPSMT"/>
                <a:ea typeface="Calibri" panose="020F0502020204030204" pitchFamily="34" charset="0"/>
                <a:cs typeface="TimesNewRomanPSMT"/>
              </a:rPr>
              <a:t>1)  </a:t>
            </a:r>
            <a:r>
              <a:rPr lang="en-US" sz="2400" dirty="0">
                <a:solidFill>
                  <a:srgbClr val="0000FF"/>
                </a:solidFill>
                <a:latin typeface="TimesNewRomanPSMT"/>
                <a:ea typeface="Calibri" panose="020F0502020204030204" pitchFamily="34" charset="0"/>
                <a:cs typeface="TimesNewRomanPSMT"/>
              </a:rPr>
              <a:t>W</a:t>
            </a:r>
            <a:r>
              <a:rPr lang="en-US" sz="2400" dirty="0">
                <a:latin typeface="TimesNewRomanPSMT"/>
                <a:ea typeface="Calibri" panose="020F0502020204030204" pitchFamily="34" charset="0"/>
                <a:cs typeface="TimesNewRomanPSMT"/>
              </a:rPr>
              <a:t>here did Mother Teresa’s ancestors come from?</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FF00FF"/>
                </a:solidFill>
                <a:latin typeface="TimesNewRomanPSMT"/>
                <a:ea typeface="Calibri" panose="020F0502020204030204" pitchFamily="34" charset="0"/>
                <a:cs typeface="TimesNewRomanPSMT"/>
              </a:rPr>
              <a:t>2)  </a:t>
            </a:r>
            <a:r>
              <a:rPr lang="en-US" sz="2400" dirty="0">
                <a:solidFill>
                  <a:srgbClr val="0000FF"/>
                </a:solidFill>
                <a:latin typeface="TimesNewRomanPSMT"/>
                <a:ea typeface="Calibri" panose="020F0502020204030204" pitchFamily="34" charset="0"/>
                <a:cs typeface="TimesNewRomanPSMT"/>
              </a:rPr>
              <a:t>W</a:t>
            </a:r>
            <a:r>
              <a:rPr lang="en-US" sz="2400" dirty="0">
                <a:latin typeface="TimesNewRomanPSMT"/>
                <a:ea typeface="Calibri" panose="020F0502020204030204" pitchFamily="34" charset="0"/>
                <a:cs typeface="TimesNewRomanPSMT"/>
              </a:rPr>
              <a:t>here was her father’s home?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FF00FF"/>
                </a:solidFill>
                <a:latin typeface="TimesNewRomanPSMT"/>
                <a:ea typeface="Calibri" panose="020F0502020204030204" pitchFamily="34" charset="0"/>
                <a:cs typeface="TimesNewRomanPSMT"/>
              </a:rPr>
              <a:t>3)  </a:t>
            </a:r>
            <a:r>
              <a:rPr lang="en-US" sz="2400" dirty="0">
                <a:solidFill>
                  <a:srgbClr val="0000FF"/>
                </a:solidFill>
                <a:latin typeface="TimesNewRomanPSMT"/>
                <a:ea typeface="Calibri" panose="020F0502020204030204" pitchFamily="34" charset="0"/>
                <a:cs typeface="TimesNewRomanPSMT"/>
              </a:rPr>
              <a:t>W</a:t>
            </a:r>
            <a:r>
              <a:rPr lang="en-US" sz="2400" dirty="0">
                <a:latin typeface="TimesNewRomanPSMT"/>
                <a:ea typeface="Calibri" panose="020F0502020204030204" pitchFamily="34" charset="0"/>
                <a:cs typeface="TimesNewRomanPSMT"/>
              </a:rPr>
              <a:t>hy did she want to become a missionary?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FF00FF"/>
                </a:solidFill>
                <a:latin typeface="TimesNewRomanPSMT"/>
                <a:ea typeface="Calibri" panose="020F0502020204030204" pitchFamily="34" charset="0"/>
                <a:cs typeface="TimesNewRomanPSMT"/>
              </a:rPr>
              <a:t>4)  </a:t>
            </a:r>
            <a:r>
              <a:rPr lang="en-US" sz="2400" dirty="0">
                <a:solidFill>
                  <a:srgbClr val="0000FF"/>
                </a:solidFill>
                <a:latin typeface="TimesNewRomanPSMT"/>
                <a:ea typeface="Calibri" panose="020F0502020204030204" pitchFamily="34" charset="0"/>
                <a:cs typeface="TimesNewRomanPSMT"/>
              </a:rPr>
              <a:t>W</a:t>
            </a:r>
            <a:r>
              <a:rPr lang="en-US" sz="2400" dirty="0">
                <a:latin typeface="TimesNewRomanPSMT"/>
                <a:ea typeface="Calibri" panose="020F0502020204030204" pitchFamily="34" charset="0"/>
                <a:cs typeface="TimesNewRomanPSMT"/>
              </a:rPr>
              <a:t>hat makes her different from other girls at such an early age? What       words and expressions are used in the text to describe this difference?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2400" dirty="0">
                <a:solidFill>
                  <a:srgbClr val="FF00FF"/>
                </a:solidFill>
                <a:latin typeface="TimesNewRomanPSMT"/>
                <a:ea typeface="Calibri" panose="020F0502020204030204" pitchFamily="34" charset="0"/>
                <a:cs typeface="TimesNewRomanPSMT"/>
              </a:rPr>
              <a:t>5)  </a:t>
            </a:r>
            <a:r>
              <a:rPr lang="en-US" sz="2400" dirty="0">
                <a:solidFill>
                  <a:srgbClr val="0000FF"/>
                </a:solidFill>
                <a:latin typeface="TimesNewRomanPSMT"/>
                <a:ea typeface="Calibri" panose="020F0502020204030204" pitchFamily="34" charset="0"/>
                <a:cs typeface="TimesNewRomanPSMT"/>
              </a:rPr>
              <a:t>W</a:t>
            </a:r>
            <a:r>
              <a:rPr lang="en-US" sz="2400" dirty="0">
                <a:latin typeface="TimesNewRomanPSMT"/>
                <a:ea typeface="Calibri" panose="020F0502020204030204" pitchFamily="34" charset="0"/>
                <a:cs typeface="TimesNewRomanPSMT"/>
              </a:rPr>
              <a:t>hat did Mother Teresa do in the first seventeen years in India?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876874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4551" y="785609"/>
            <a:ext cx="9800823" cy="5262979"/>
          </a:xfrm>
          <a:prstGeom prst="rect">
            <a:avLst/>
          </a:prstGeom>
          <a:noFill/>
        </p:spPr>
        <p:txBody>
          <a:bodyPr wrap="square" rtlCol="0">
            <a:spAutoFit/>
          </a:bodyPr>
          <a:lstStyle/>
          <a:p>
            <a:r>
              <a:rPr lang="en-US" sz="2800" dirty="0">
                <a:solidFill>
                  <a:srgbClr val="FF00FF"/>
                </a:solidFill>
              </a:rPr>
              <a:t>Answer –</a:t>
            </a:r>
          </a:p>
          <a:p>
            <a:pPr marL="342900" indent="-342900">
              <a:buAutoNum type="arabicParenR"/>
            </a:pPr>
            <a:r>
              <a:rPr lang="en-US" sz="2800" dirty="0">
                <a:solidFill>
                  <a:srgbClr val="0000FF"/>
                </a:solidFill>
              </a:rPr>
              <a:t>Albania.</a:t>
            </a:r>
          </a:p>
          <a:p>
            <a:pPr marL="342900" indent="-342900">
              <a:buAutoNum type="arabicParenR"/>
            </a:pPr>
            <a:r>
              <a:rPr lang="en-US" sz="2800" dirty="0" err="1">
                <a:solidFill>
                  <a:srgbClr val="7030A0"/>
                </a:solidFill>
              </a:rPr>
              <a:t>Skopjw</a:t>
            </a:r>
            <a:r>
              <a:rPr lang="en-US" sz="2800" dirty="0">
                <a:solidFill>
                  <a:srgbClr val="7030A0"/>
                </a:solidFill>
              </a:rPr>
              <a:t> </a:t>
            </a:r>
            <a:r>
              <a:rPr lang="en-US" sz="2800" dirty="0" err="1">
                <a:solidFill>
                  <a:srgbClr val="7030A0"/>
                </a:solidFill>
              </a:rPr>
              <a:t>Mecidoni</a:t>
            </a:r>
            <a:r>
              <a:rPr lang="en-US" sz="2800" dirty="0">
                <a:solidFill>
                  <a:srgbClr val="7030A0"/>
                </a:solidFill>
              </a:rPr>
              <a:t>.</a:t>
            </a:r>
          </a:p>
          <a:p>
            <a:pPr marL="342900" indent="-342900">
              <a:buAutoNum type="arabicParenR"/>
            </a:pPr>
            <a:r>
              <a:rPr lang="en-US" sz="2800" dirty="0">
                <a:solidFill>
                  <a:srgbClr val="0000FF"/>
                </a:solidFill>
              </a:rPr>
              <a:t>She wanted to become a missionary.</a:t>
            </a:r>
          </a:p>
          <a:p>
            <a:pPr marL="342900" indent="-342900">
              <a:lnSpc>
                <a:spcPct val="150000"/>
              </a:lnSpc>
              <a:buAutoNum type="arabicParenR"/>
            </a:pPr>
            <a:r>
              <a:rPr lang="en-US" sz="2800" dirty="0">
                <a:solidFill>
                  <a:srgbClr val="7030A0"/>
                </a:solidFill>
              </a:rPr>
              <a:t>A ‘’voice from within herself’’ makes her different from other girls at such an early age. Love and serving for humanity to the poorest of the poor's are used to express the love of Christ in the text to describe the difference.</a:t>
            </a:r>
          </a:p>
          <a:p>
            <a:pPr marL="342900" indent="-342900">
              <a:buAutoNum type="arabicParenR"/>
            </a:pPr>
            <a:r>
              <a:rPr lang="en-US" sz="2800" dirty="0">
                <a:solidFill>
                  <a:srgbClr val="0000FF"/>
                </a:solidFill>
              </a:rPr>
              <a:t>From 1931 to 1948, Mother Teresa taught geography and catechism at St. Mary’s High School in Kolkata then Calcutta.</a:t>
            </a:r>
          </a:p>
        </p:txBody>
      </p:sp>
    </p:spTree>
    <p:extLst>
      <p:ext uri="{BB962C8B-B14F-4D97-AF65-F5344CB8AC3E}">
        <p14:creationId xmlns:p14="http://schemas.microsoft.com/office/powerpoint/2010/main" val="3599492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2">
                                            <p:txEl>
                                              <p:pRg st="0" end="0"/>
                                            </p:txEl>
                                          </p:spTgt>
                                        </p:tgtEl>
                                        <p:attrNameLst>
                                          <p:attrName>ppt_w</p:attrName>
                                        </p:attrNameLst>
                                      </p:cBhvr>
                                    </p:anim>
                                    <p:anim by="(#ppt_w*0.50)" calcmode="lin" valueType="num">
                                      <p:cBhvr>
                                        <p:cTn id="8" dur="500" decel="50000" autoRev="1" fill="hold">
                                          <p:stCondLst>
                                            <p:cond delay="0"/>
                                          </p:stCondLst>
                                        </p:cTn>
                                        <p:tgtEl>
                                          <p:spTgt spid="2">
                                            <p:txEl>
                                              <p:pRg st="0" end="0"/>
                                            </p:txEl>
                                          </p:spTgt>
                                        </p:tgtEl>
                                        <p:attrNameLst>
                                          <p:attrName>ppt_x</p:attrName>
                                        </p:attrNameLst>
                                      </p:cBhvr>
                                    </p:anim>
                                    <p:anim from="(-#ppt_h/2)" to="(#ppt_y)" calcmode="lin" valueType="num">
                                      <p:cBhvr>
                                        <p:cTn id="9" dur="1000" fill="hold">
                                          <p:stCondLst>
                                            <p:cond delay="0"/>
                                          </p:stCondLst>
                                        </p:cTn>
                                        <p:tgtEl>
                                          <p:spTgt spid="2">
                                            <p:txEl>
                                              <p:pRg st="0" end="0"/>
                                            </p:txEl>
                                          </p:spTgt>
                                        </p:tgtEl>
                                        <p:attrNameLst>
                                          <p:attrName>ppt_y</p:attrName>
                                        </p:attrNameLst>
                                      </p:cBhvr>
                                    </p:anim>
                                    <p:animRot by="21600000">
                                      <p:cBhvr>
                                        <p:cTn id="10" dur="1000" fill="hold">
                                          <p:stCondLst>
                                            <p:cond delay="0"/>
                                          </p:stCondLst>
                                        </p:cTn>
                                        <p:tgtEl>
                                          <p:spTgt spid="2">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p:cTn id="15" dur="500" fill="hold"/>
                                        <p:tgtEl>
                                          <p:spTgt spid="2">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2">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nodeType="clickEffect">
                                  <p:stCondLst>
                                    <p:cond delay="0"/>
                                  </p:stCondLst>
                                  <p:iterate type="lt">
                                    <p:tmPct val="10000"/>
                                  </p:iterate>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500" fill="hold"/>
                                        <p:tgtEl>
                                          <p:spTgt spid="2">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
                                            <p:txEl>
                                              <p:pRg st="2" end="2"/>
                                            </p:txEl>
                                          </p:spTgt>
                                        </p:tgtEl>
                                        <p:attrNameLst>
                                          <p:attrName>ppt_y</p:attrName>
                                        </p:attrNameLst>
                                      </p:cBhvr>
                                      <p:tavLst>
                                        <p:tav tm="0">
                                          <p:val>
                                            <p:strVal val="#ppt_y"/>
                                          </p:val>
                                        </p:tav>
                                        <p:tav tm="100000">
                                          <p:val>
                                            <p:strVal val="#ppt_y"/>
                                          </p:val>
                                        </p:tav>
                                      </p:tavLst>
                                    </p:anim>
                                    <p:anim calcmode="lin" valueType="num">
                                      <p:cBhvr>
                                        <p:cTn id="26" dur="500" fill="hold"/>
                                        <p:tgtEl>
                                          <p:spTgt spid="2">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nodeType="clickEffect">
                                  <p:stCondLst>
                                    <p:cond delay="0"/>
                                  </p:stCondLst>
                                  <p:iterate type="lt">
                                    <p:tmPct val="10000"/>
                                  </p:iterate>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p:cTn id="33" dur="500" fill="hold"/>
                                        <p:tgtEl>
                                          <p:spTgt spid="2">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
                                            <p:txEl>
                                              <p:pRg st="3" end="3"/>
                                            </p:txEl>
                                          </p:spTgt>
                                        </p:tgtEl>
                                        <p:attrNameLst>
                                          <p:attrName>ppt_y</p:attrName>
                                        </p:attrNameLst>
                                      </p:cBhvr>
                                      <p:tavLst>
                                        <p:tav tm="0">
                                          <p:val>
                                            <p:strVal val="#ppt_y"/>
                                          </p:val>
                                        </p:tav>
                                        <p:tav tm="100000">
                                          <p:val>
                                            <p:strVal val="#ppt_y"/>
                                          </p:val>
                                        </p:tav>
                                      </p:tavLst>
                                    </p:anim>
                                    <p:anim calcmode="lin" valueType="num">
                                      <p:cBhvr>
                                        <p:cTn id="35" dur="500" fill="hold"/>
                                        <p:tgtEl>
                                          <p:spTgt spid="2">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nodeType="clickEffect">
                                  <p:stCondLst>
                                    <p:cond delay="0"/>
                                  </p:stCondLst>
                                  <p:iterate type="lt">
                                    <p:tmPct val="10000"/>
                                  </p:iterate>
                                  <p:childTnLst>
                                    <p:set>
                                      <p:cBhvr>
                                        <p:cTn id="41" dur="1" fill="hold">
                                          <p:stCondLst>
                                            <p:cond delay="0"/>
                                          </p:stCondLst>
                                        </p:cTn>
                                        <p:tgtEl>
                                          <p:spTgt spid="2">
                                            <p:txEl>
                                              <p:pRg st="4" end="4"/>
                                            </p:txEl>
                                          </p:spTgt>
                                        </p:tgtEl>
                                        <p:attrNameLst>
                                          <p:attrName>style.visibility</p:attrName>
                                        </p:attrNameLst>
                                      </p:cBhvr>
                                      <p:to>
                                        <p:strVal val="visible"/>
                                      </p:to>
                                    </p:set>
                                    <p:anim calcmode="lin" valueType="num">
                                      <p:cBhvr>
                                        <p:cTn id="42" dur="500" fill="hold"/>
                                        <p:tgtEl>
                                          <p:spTgt spid="2">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
                                            <p:txEl>
                                              <p:pRg st="4" end="4"/>
                                            </p:txEl>
                                          </p:spTgt>
                                        </p:tgtEl>
                                        <p:attrNameLst>
                                          <p:attrName>ppt_y</p:attrName>
                                        </p:attrNameLst>
                                      </p:cBhvr>
                                      <p:tavLst>
                                        <p:tav tm="0">
                                          <p:val>
                                            <p:strVal val="#ppt_y"/>
                                          </p:val>
                                        </p:tav>
                                        <p:tav tm="100000">
                                          <p:val>
                                            <p:strVal val="#ppt_y"/>
                                          </p:val>
                                        </p:tav>
                                      </p:tavLst>
                                    </p:anim>
                                    <p:anim calcmode="lin" valueType="num">
                                      <p:cBhvr>
                                        <p:cTn id="44" dur="500" fill="hold"/>
                                        <p:tgtEl>
                                          <p:spTgt spid="2">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1" presetClass="entr" presetSubtype="0" fill="hold" nodeType="clickEffect">
                                  <p:stCondLst>
                                    <p:cond delay="0"/>
                                  </p:stCondLst>
                                  <p:iterate type="lt">
                                    <p:tmPct val="10000"/>
                                  </p:iterate>
                                  <p:childTnLst>
                                    <p:set>
                                      <p:cBhvr>
                                        <p:cTn id="50" dur="1" fill="hold">
                                          <p:stCondLst>
                                            <p:cond delay="0"/>
                                          </p:stCondLst>
                                        </p:cTn>
                                        <p:tgtEl>
                                          <p:spTgt spid="2">
                                            <p:txEl>
                                              <p:pRg st="5" end="5"/>
                                            </p:txEl>
                                          </p:spTgt>
                                        </p:tgtEl>
                                        <p:attrNameLst>
                                          <p:attrName>style.visibility</p:attrName>
                                        </p:attrNameLst>
                                      </p:cBhvr>
                                      <p:to>
                                        <p:strVal val="visible"/>
                                      </p:to>
                                    </p:set>
                                    <p:anim calcmode="lin" valueType="num">
                                      <p:cBhvr>
                                        <p:cTn id="51" dur="500" fill="hold"/>
                                        <p:tgtEl>
                                          <p:spTgt spid="2">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
                                            <p:txEl>
                                              <p:pRg st="5" end="5"/>
                                            </p:txEl>
                                          </p:spTgt>
                                        </p:tgtEl>
                                        <p:attrNameLst>
                                          <p:attrName>ppt_y</p:attrName>
                                        </p:attrNameLst>
                                      </p:cBhvr>
                                      <p:tavLst>
                                        <p:tav tm="0">
                                          <p:val>
                                            <p:strVal val="#ppt_y"/>
                                          </p:val>
                                        </p:tav>
                                        <p:tav tm="100000">
                                          <p:val>
                                            <p:strVal val="#ppt_y"/>
                                          </p:val>
                                        </p:tav>
                                      </p:tavLst>
                                    </p:anim>
                                    <p:anim calcmode="lin" valueType="num">
                                      <p:cBhvr>
                                        <p:cTn id="53" dur="500" fill="hold"/>
                                        <p:tgtEl>
                                          <p:spTgt spid="2">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9904" y="1337874"/>
            <a:ext cx="3207868" cy="39138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05209" y="869487"/>
            <a:ext cx="7414542" cy="4893647"/>
          </a:xfrm>
          <a:prstGeom prst="rect">
            <a:avLst/>
          </a:prstGeom>
        </p:spPr>
        <p:txBody>
          <a:bodyPr wrap="square">
            <a:spAutoFit/>
          </a:bodyPr>
          <a:lstStyle/>
          <a:p>
            <a:pPr lvl="0" eaLnBrk="0" fontAlgn="base" hangingPunct="0">
              <a:lnSpc>
                <a:spcPct val="150000"/>
              </a:lnSpc>
              <a:spcBef>
                <a:spcPct val="0"/>
              </a:spcBef>
              <a:spcAft>
                <a:spcPct val="0"/>
              </a:spcAft>
            </a:pPr>
            <a:r>
              <a:rPr lang="en-US" altLang="en-US" sz="3200" b="1" dirty="0">
                <a:solidFill>
                  <a:srgbClr val="0070C0"/>
                </a:solidFill>
                <a:latin typeface="Calibri" panose="020F0502020204030204" pitchFamily="34" charset="0"/>
                <a:ea typeface="Calibri" panose="020F0502020204030204" pitchFamily="34" charset="0"/>
                <a:cs typeface="TimesNewRomanPS-BoldMT"/>
              </a:rPr>
              <a:t>C) Look at the picture and talk about her in pairs.</a:t>
            </a:r>
            <a:r>
              <a:rPr lang="en-US" altLang="en-US" sz="2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altLang="en-US" sz="3200" b="1" dirty="0">
                <a:solidFill>
                  <a:srgbClr val="0070C0"/>
                </a:solidFill>
                <a:latin typeface="Calibri" panose="020F0502020204030204" pitchFamily="34" charset="0"/>
                <a:ea typeface="Calibri" panose="020F0502020204030204" pitchFamily="34" charset="0"/>
                <a:cs typeface="TimesNewRomanPS-BoldMT"/>
              </a:rPr>
              <a:t>Take the help of the questions given below.</a:t>
            </a:r>
            <a:endParaRPr lang="en-US" altLang="en-US" sz="2400" dirty="0">
              <a:solidFill>
                <a:srgbClr val="0070C0"/>
              </a:solidFill>
            </a:endParaRPr>
          </a:p>
          <a:p>
            <a:pPr lvl="0" eaLnBrk="0" fontAlgn="base" hangingPunct="0">
              <a:lnSpc>
                <a:spcPct val="150000"/>
              </a:lnSpc>
              <a:spcBef>
                <a:spcPct val="0"/>
              </a:spcBef>
              <a:spcAft>
                <a:spcPct val="0"/>
              </a:spcAft>
            </a:pPr>
            <a:r>
              <a:rPr lang="en-US" altLang="en-US" sz="3200" dirty="0">
                <a:solidFill>
                  <a:srgbClr val="FF0000"/>
                </a:solidFill>
                <a:latin typeface="Calibri" panose="020F0502020204030204" pitchFamily="34" charset="0"/>
                <a:ea typeface="Calibri" panose="020F0502020204030204" pitchFamily="34" charset="0"/>
                <a:cs typeface="TimesNewRomanPSMT"/>
              </a:rPr>
              <a:t>1)	How old is she? Why do you think so?</a:t>
            </a:r>
            <a:endParaRPr lang="en-US" altLang="en-US" sz="2400" dirty="0">
              <a:solidFill>
                <a:srgbClr val="FF0000"/>
              </a:solidFill>
            </a:endParaRPr>
          </a:p>
          <a:p>
            <a:pPr lvl="0" eaLnBrk="0" fontAlgn="base" hangingPunct="0">
              <a:lnSpc>
                <a:spcPct val="150000"/>
              </a:lnSpc>
              <a:spcBef>
                <a:spcPct val="0"/>
              </a:spcBef>
              <a:spcAft>
                <a:spcPct val="0"/>
              </a:spcAft>
            </a:pPr>
            <a:r>
              <a:rPr lang="en-US" altLang="en-US" sz="3200" dirty="0">
                <a:solidFill>
                  <a:srgbClr val="140B87"/>
                </a:solidFill>
                <a:latin typeface="Calibri" panose="020F0502020204030204" pitchFamily="34" charset="0"/>
                <a:ea typeface="Calibri" panose="020F0502020204030204" pitchFamily="34" charset="0"/>
                <a:cs typeface="TimesNewRomanPSMT"/>
              </a:rPr>
              <a:t>2)	What is she wearing?</a:t>
            </a:r>
            <a:endParaRPr lang="en-US" altLang="en-US" sz="2400" dirty="0">
              <a:solidFill>
                <a:srgbClr val="140B87"/>
              </a:solidFill>
            </a:endParaRPr>
          </a:p>
          <a:p>
            <a:pPr lvl="0" eaLnBrk="0" fontAlgn="base" hangingPunct="0">
              <a:lnSpc>
                <a:spcPct val="150000"/>
              </a:lnSpc>
              <a:spcBef>
                <a:spcPct val="0"/>
              </a:spcBef>
              <a:spcAft>
                <a:spcPct val="0"/>
              </a:spcAft>
            </a:pPr>
            <a:r>
              <a:rPr lang="en-US" altLang="en-US" sz="3200" dirty="0">
                <a:solidFill>
                  <a:srgbClr val="00B050"/>
                </a:solidFill>
                <a:latin typeface="Calibri" panose="020F0502020204030204" pitchFamily="34" charset="0"/>
                <a:ea typeface="Calibri" panose="020F0502020204030204" pitchFamily="34" charset="0"/>
                <a:cs typeface="TimesNewRomanPSMT"/>
              </a:rPr>
              <a:t>3)	How has she worn it?</a:t>
            </a:r>
            <a:endParaRPr lang="en-US" altLang="en-US" sz="2400" dirty="0">
              <a:solidFill>
                <a:srgbClr val="00B050"/>
              </a:solidFill>
            </a:endParaRPr>
          </a:p>
          <a:p>
            <a:pPr lvl="0" eaLnBrk="0" fontAlgn="base" hangingPunct="0">
              <a:spcBef>
                <a:spcPct val="0"/>
              </a:spcBef>
              <a:spcAft>
                <a:spcPct val="0"/>
              </a:spcAft>
            </a:pPr>
            <a:endParaRPr lang="en-US" altLang="en-US" sz="2400" dirty="0">
              <a:latin typeface="Arial" panose="020B0604020202020204" pitchFamily="34" charset="0"/>
            </a:endParaRPr>
          </a:p>
        </p:txBody>
      </p:sp>
    </p:spTree>
    <p:extLst>
      <p:ext uri="{BB962C8B-B14F-4D97-AF65-F5344CB8AC3E}">
        <p14:creationId xmlns:p14="http://schemas.microsoft.com/office/powerpoint/2010/main" val="289877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3"/>
                                        </p:tgtEl>
                                        <p:attrNameLst>
                                          <p:attrName>style.visibility</p:attrName>
                                        </p:attrNameLst>
                                      </p:cBhvr>
                                      <p:to>
                                        <p:strVal val="visible"/>
                                      </p:to>
                                    </p:set>
                                    <p:anim calcmode="lin" valueType="num">
                                      <p:cBhvr>
                                        <p:cTn id="7" dur="1000" fill="hold"/>
                                        <p:tgtEl>
                                          <p:spTgt spid="3073"/>
                                        </p:tgtEl>
                                        <p:attrNameLst>
                                          <p:attrName>ppt_w</p:attrName>
                                        </p:attrNameLst>
                                      </p:cBhvr>
                                      <p:tavLst>
                                        <p:tav tm="0">
                                          <p:val>
                                            <p:fltVal val="0"/>
                                          </p:val>
                                        </p:tav>
                                        <p:tav tm="100000">
                                          <p:val>
                                            <p:strVal val="#ppt_w"/>
                                          </p:val>
                                        </p:tav>
                                      </p:tavLst>
                                    </p:anim>
                                    <p:anim calcmode="lin" valueType="num">
                                      <p:cBhvr>
                                        <p:cTn id="8" dur="1000" fill="hold"/>
                                        <p:tgtEl>
                                          <p:spTgt spid="3073"/>
                                        </p:tgtEl>
                                        <p:attrNameLst>
                                          <p:attrName>ppt_h</p:attrName>
                                        </p:attrNameLst>
                                      </p:cBhvr>
                                      <p:tavLst>
                                        <p:tav tm="0">
                                          <p:val>
                                            <p:fltVal val="0"/>
                                          </p:val>
                                        </p:tav>
                                        <p:tav tm="100000">
                                          <p:val>
                                            <p:strVal val="#ppt_h"/>
                                          </p:val>
                                        </p:tav>
                                      </p:tavLst>
                                    </p:anim>
                                    <p:anim calcmode="lin" valueType="num">
                                      <p:cBhvr>
                                        <p:cTn id="9" dur="1000" fill="hold"/>
                                        <p:tgtEl>
                                          <p:spTgt spid="3073"/>
                                        </p:tgtEl>
                                        <p:attrNameLst>
                                          <p:attrName>style.rotation</p:attrName>
                                        </p:attrNameLst>
                                      </p:cBhvr>
                                      <p:tavLst>
                                        <p:tav tm="0">
                                          <p:val>
                                            <p:fltVal val="90"/>
                                          </p:val>
                                        </p:tav>
                                        <p:tav tm="100000">
                                          <p:val>
                                            <p:fltVal val="0"/>
                                          </p:val>
                                        </p:tav>
                                      </p:tavLst>
                                    </p:anim>
                                    <p:animEffect transition="in" filter="fade">
                                      <p:cBhvr>
                                        <p:cTn id="10" dur="1000"/>
                                        <p:tgtEl>
                                          <p:spTgt spid="3073"/>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down)">
                                      <p:cBhvr>
                                        <p:cTn id="15" dur="580">
                                          <p:stCondLst>
                                            <p:cond delay="0"/>
                                          </p:stCondLst>
                                        </p:cTn>
                                        <p:tgtEl>
                                          <p:spTgt spid="4">
                                            <p:txEl>
                                              <p:pRg st="0" end="0"/>
                                            </p:txEl>
                                          </p:spTgt>
                                        </p:tgtEl>
                                      </p:cBhvr>
                                    </p:animEffect>
                                    <p:anim calcmode="lin" valueType="num">
                                      <p:cBhvr>
                                        <p:cTn id="16"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xEl>
                                              <p:pRg st="0" end="0"/>
                                            </p:txEl>
                                          </p:spTgt>
                                        </p:tgtEl>
                                      </p:cBhvr>
                                      <p:to x="100000" y="60000"/>
                                    </p:animScale>
                                    <p:animScale>
                                      <p:cBhvr>
                                        <p:cTn id="22" dur="166" decel="50000">
                                          <p:stCondLst>
                                            <p:cond delay="676"/>
                                          </p:stCondLst>
                                        </p:cTn>
                                        <p:tgtEl>
                                          <p:spTgt spid="4">
                                            <p:txEl>
                                              <p:pRg st="0" end="0"/>
                                            </p:txEl>
                                          </p:spTgt>
                                        </p:tgtEl>
                                      </p:cBhvr>
                                      <p:to x="100000" y="100000"/>
                                    </p:animScale>
                                    <p:animScale>
                                      <p:cBhvr>
                                        <p:cTn id="23" dur="26">
                                          <p:stCondLst>
                                            <p:cond delay="1312"/>
                                          </p:stCondLst>
                                        </p:cTn>
                                        <p:tgtEl>
                                          <p:spTgt spid="4">
                                            <p:txEl>
                                              <p:pRg st="0" end="0"/>
                                            </p:txEl>
                                          </p:spTgt>
                                        </p:tgtEl>
                                      </p:cBhvr>
                                      <p:to x="100000" y="80000"/>
                                    </p:animScale>
                                    <p:animScale>
                                      <p:cBhvr>
                                        <p:cTn id="24" dur="166" decel="50000">
                                          <p:stCondLst>
                                            <p:cond delay="1338"/>
                                          </p:stCondLst>
                                        </p:cTn>
                                        <p:tgtEl>
                                          <p:spTgt spid="4">
                                            <p:txEl>
                                              <p:pRg st="0" end="0"/>
                                            </p:txEl>
                                          </p:spTgt>
                                        </p:tgtEl>
                                      </p:cBhvr>
                                      <p:to x="100000" y="100000"/>
                                    </p:animScale>
                                    <p:animScale>
                                      <p:cBhvr>
                                        <p:cTn id="25" dur="26">
                                          <p:stCondLst>
                                            <p:cond delay="1642"/>
                                          </p:stCondLst>
                                        </p:cTn>
                                        <p:tgtEl>
                                          <p:spTgt spid="4">
                                            <p:txEl>
                                              <p:pRg st="0" end="0"/>
                                            </p:txEl>
                                          </p:spTgt>
                                        </p:tgtEl>
                                      </p:cBhvr>
                                      <p:to x="100000" y="90000"/>
                                    </p:animScale>
                                    <p:animScale>
                                      <p:cBhvr>
                                        <p:cTn id="26" dur="166" decel="50000">
                                          <p:stCondLst>
                                            <p:cond delay="1668"/>
                                          </p:stCondLst>
                                        </p:cTn>
                                        <p:tgtEl>
                                          <p:spTgt spid="4">
                                            <p:txEl>
                                              <p:pRg st="0" end="0"/>
                                            </p:txEl>
                                          </p:spTgt>
                                        </p:tgtEl>
                                      </p:cBhvr>
                                      <p:to x="100000" y="100000"/>
                                    </p:animScale>
                                    <p:animScale>
                                      <p:cBhvr>
                                        <p:cTn id="27" dur="26">
                                          <p:stCondLst>
                                            <p:cond delay="1808"/>
                                          </p:stCondLst>
                                        </p:cTn>
                                        <p:tgtEl>
                                          <p:spTgt spid="4">
                                            <p:txEl>
                                              <p:pRg st="0" end="0"/>
                                            </p:txEl>
                                          </p:spTgt>
                                        </p:tgtEl>
                                      </p:cBhvr>
                                      <p:to x="100000" y="95000"/>
                                    </p:animScale>
                                    <p:animScale>
                                      <p:cBhvr>
                                        <p:cTn id="28" dur="166" decel="50000">
                                          <p:stCondLst>
                                            <p:cond delay="1834"/>
                                          </p:stCondLst>
                                        </p:cTn>
                                        <p:tgtEl>
                                          <p:spTgt spid="4">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 calcmode="lin" valueType="num">
                                      <p:cBhvr>
                                        <p:cTn id="3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7" fill="hold">
                      <p:stCondLst>
                        <p:cond delay="indefinite"/>
                      </p:stCondLst>
                      <p:childTnLst>
                        <p:par>
                          <p:cTn id="38" fill="hold">
                            <p:stCondLst>
                              <p:cond delay="0"/>
                            </p:stCondLst>
                            <p:childTnLst>
                              <p:par>
                                <p:cTn id="39" presetID="15" presetClass="entr" presetSubtype="0" fill="hold"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 calcmode="lin" valueType="num">
                                      <p:cBhvr>
                                        <p:cTn id="4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4">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5" fill="hold">
                      <p:stCondLst>
                        <p:cond delay="indefinite"/>
                      </p:stCondLst>
                      <p:childTnLst>
                        <p:par>
                          <p:cTn id="46" fill="hold">
                            <p:stCondLst>
                              <p:cond delay="0"/>
                            </p:stCondLst>
                            <p:childTnLst>
                              <p:par>
                                <p:cTn id="47" presetID="15" presetClass="entr" presetSubtype="0"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p:cTn id="49"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50"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51" dur="1000" fill="hold"/>
                                        <p:tgtEl>
                                          <p:spTgt spid="4">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4">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3492" y="2137894"/>
            <a:ext cx="10071279" cy="2123658"/>
          </a:xfrm>
          <a:prstGeom prst="rect">
            <a:avLst/>
          </a:prstGeom>
          <a:ln w="57150">
            <a:solidFill>
              <a:srgbClr val="FF0000"/>
            </a:solidFill>
          </a:ln>
        </p:spPr>
        <p:txBody>
          <a:bodyPr wrap="square">
            <a:spAutoFit/>
          </a:bodyPr>
          <a:lstStyle/>
          <a:p>
            <a:pPr>
              <a:lnSpc>
                <a:spcPct val="150000"/>
              </a:lnSpc>
            </a:pPr>
            <a:r>
              <a:rPr lang="en-US" sz="4400" dirty="0">
                <a:solidFill>
                  <a:srgbClr val="002060"/>
                </a:solidFill>
              </a:rPr>
              <a:t>Write the description of </a:t>
            </a:r>
            <a:r>
              <a:rPr lang="en-US" sz="4400" dirty="0">
                <a:solidFill>
                  <a:srgbClr val="00B050"/>
                </a:solidFill>
              </a:rPr>
              <a:t>‘‘Mothers Teresa’s’’</a:t>
            </a:r>
            <a:r>
              <a:rPr lang="en-US" sz="4400" dirty="0">
                <a:solidFill>
                  <a:srgbClr val="002060"/>
                </a:solidFill>
              </a:rPr>
              <a:t> physical features in your exercise book.</a:t>
            </a:r>
          </a:p>
        </p:txBody>
      </p:sp>
    </p:spTree>
    <p:extLst>
      <p:ext uri="{BB962C8B-B14F-4D97-AF65-F5344CB8AC3E}">
        <p14:creationId xmlns:p14="http://schemas.microsoft.com/office/powerpoint/2010/main" val="3633119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1000" fill="hold"/>
                                        <p:tgtEl>
                                          <p:spTgt spid="2">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223" y="1442434"/>
            <a:ext cx="3039414" cy="769441"/>
          </a:xfrm>
          <a:prstGeom prst="rect">
            <a:avLst/>
          </a:prstGeom>
          <a:solidFill>
            <a:srgbClr val="FFFF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4400" dirty="0"/>
              <a:t>Evaluation </a:t>
            </a:r>
          </a:p>
        </p:txBody>
      </p:sp>
      <p:sp>
        <p:nvSpPr>
          <p:cNvPr id="3" name="TextBox 2"/>
          <p:cNvSpPr txBox="1"/>
          <p:nvPr/>
        </p:nvSpPr>
        <p:spPr>
          <a:xfrm>
            <a:off x="1571223" y="3155324"/>
            <a:ext cx="8448540" cy="1200329"/>
          </a:xfrm>
          <a:prstGeom prst="rect">
            <a:avLst/>
          </a:prstGeom>
          <a:noFill/>
        </p:spPr>
        <p:txBody>
          <a:bodyPr wrap="square" rtlCol="0">
            <a:spAutoFit/>
          </a:bodyPr>
          <a:lstStyle/>
          <a:p>
            <a:r>
              <a:rPr lang="en-US" sz="3600" dirty="0">
                <a:solidFill>
                  <a:srgbClr val="00B050"/>
                </a:solidFill>
              </a:rPr>
              <a:t>Brief the short speech about the beginning of Mother Teresa</a:t>
            </a:r>
          </a:p>
        </p:txBody>
      </p:sp>
    </p:spTree>
    <p:extLst>
      <p:ext uri="{BB962C8B-B14F-4D97-AF65-F5344CB8AC3E}">
        <p14:creationId xmlns:p14="http://schemas.microsoft.com/office/powerpoint/2010/main" val="36442367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1831" y="1700011"/>
            <a:ext cx="8448541" cy="3416320"/>
          </a:xfrm>
          <a:prstGeom prst="rect">
            <a:avLst/>
          </a:prstGeom>
          <a:noFill/>
        </p:spPr>
        <p:txBody>
          <a:bodyPr wrap="square" rtlCol="0">
            <a:spAutoFit/>
          </a:bodyPr>
          <a:lstStyle/>
          <a:p>
            <a:pPr algn="just"/>
            <a:r>
              <a:rPr lang="en-US" sz="5400" dirty="0">
                <a:solidFill>
                  <a:srgbClr val="140B87"/>
                </a:solidFill>
              </a:rPr>
              <a:t>To be a noble man you need not to born a Educated or aristocracy family. Your actives make you noble</a:t>
            </a:r>
            <a:r>
              <a:rPr lang="en-US" dirty="0">
                <a:solidFill>
                  <a:srgbClr val="140B87"/>
                </a:solidFill>
              </a:rPr>
              <a:t> .</a:t>
            </a:r>
          </a:p>
        </p:txBody>
      </p:sp>
    </p:spTree>
    <p:extLst>
      <p:ext uri="{BB962C8B-B14F-4D97-AF65-F5344CB8AC3E}">
        <p14:creationId xmlns:p14="http://schemas.microsoft.com/office/powerpoint/2010/main" val="1560865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9707" y="1764406"/>
            <a:ext cx="4790941" cy="1017431"/>
          </a:xfrm>
          <a:prstGeom prst="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endParaRPr lang="en-US" dirty="0"/>
          </a:p>
        </p:txBody>
      </p:sp>
      <p:sp>
        <p:nvSpPr>
          <p:cNvPr id="2" name="TextBox 1"/>
          <p:cNvSpPr txBox="1"/>
          <p:nvPr/>
        </p:nvSpPr>
        <p:spPr>
          <a:xfrm>
            <a:off x="1661375" y="1674254"/>
            <a:ext cx="10045521" cy="1015663"/>
          </a:xfrm>
          <a:prstGeom prst="rect">
            <a:avLst/>
          </a:prstGeom>
          <a:noFill/>
        </p:spPr>
        <p:txBody>
          <a:bodyPr wrap="square" rtlCol="0">
            <a:spAutoFit/>
          </a:bodyPr>
          <a:lstStyle/>
          <a:p>
            <a:r>
              <a:rPr lang="en-US" sz="6000" dirty="0">
                <a:solidFill>
                  <a:srgbClr val="0000FF"/>
                </a:solidFill>
              </a:rPr>
              <a:t>Home work :</a:t>
            </a:r>
          </a:p>
        </p:txBody>
      </p:sp>
      <p:sp>
        <p:nvSpPr>
          <p:cNvPr id="3" name="TextBox 2"/>
          <p:cNvSpPr txBox="1"/>
          <p:nvPr/>
        </p:nvSpPr>
        <p:spPr>
          <a:xfrm>
            <a:off x="1365161" y="3593205"/>
            <a:ext cx="10071278" cy="830997"/>
          </a:xfrm>
          <a:prstGeom prst="rect">
            <a:avLst/>
          </a:prstGeom>
          <a:noFill/>
        </p:spPr>
        <p:txBody>
          <a:bodyPr wrap="square" rtlCol="0">
            <a:spAutoFit/>
          </a:bodyPr>
          <a:lstStyle/>
          <a:p>
            <a:r>
              <a:rPr lang="en-US" sz="4800" dirty="0">
                <a:solidFill>
                  <a:srgbClr val="002060"/>
                </a:solidFill>
              </a:rPr>
              <a:t>Write paragraph on </a:t>
            </a:r>
            <a:r>
              <a:rPr lang="en-US" sz="4800" dirty="0">
                <a:solidFill>
                  <a:srgbClr val="00B050"/>
                </a:solidFill>
              </a:rPr>
              <a:t>‘‘</a:t>
            </a:r>
            <a:r>
              <a:rPr lang="en-US" sz="4800">
                <a:solidFill>
                  <a:srgbClr val="00B050"/>
                </a:solidFill>
              </a:rPr>
              <a:t>Mothers Teresa’’</a:t>
            </a:r>
            <a:endParaRPr lang="en-US" sz="4800" dirty="0">
              <a:solidFill>
                <a:srgbClr val="002060"/>
              </a:solidFill>
            </a:endParaRPr>
          </a:p>
        </p:txBody>
      </p:sp>
    </p:spTree>
    <p:extLst>
      <p:ext uri="{BB962C8B-B14F-4D97-AF65-F5344CB8AC3E}">
        <p14:creationId xmlns:p14="http://schemas.microsoft.com/office/powerpoint/2010/main" val="85798700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2">
                                            <p:txEl>
                                              <p:pRg st="0" end="0"/>
                                            </p:txEl>
                                          </p:spTgt>
                                        </p:tgtEl>
                                        <p:attrNameLst>
                                          <p:attrName>ppt_w</p:attrName>
                                        </p:attrNameLst>
                                      </p:cBhvr>
                                    </p:anim>
                                    <p:anim by="(#ppt_w*0.50)" calcmode="lin" valueType="num">
                                      <p:cBhvr>
                                        <p:cTn id="8" dur="500" decel="50000" autoRev="1" fill="hold">
                                          <p:stCondLst>
                                            <p:cond delay="0"/>
                                          </p:stCondLst>
                                        </p:cTn>
                                        <p:tgtEl>
                                          <p:spTgt spid="2">
                                            <p:txEl>
                                              <p:pRg st="0" end="0"/>
                                            </p:txEl>
                                          </p:spTgt>
                                        </p:tgtEl>
                                        <p:attrNameLst>
                                          <p:attrName>ppt_x</p:attrName>
                                        </p:attrNameLst>
                                      </p:cBhvr>
                                    </p:anim>
                                    <p:anim from="(-#ppt_h/2)" to="(#ppt_y)" calcmode="lin" valueType="num">
                                      <p:cBhvr>
                                        <p:cTn id="9" dur="1000" fill="hold">
                                          <p:stCondLst>
                                            <p:cond delay="0"/>
                                          </p:stCondLst>
                                        </p:cTn>
                                        <p:tgtEl>
                                          <p:spTgt spid="2">
                                            <p:txEl>
                                              <p:pRg st="0" end="0"/>
                                            </p:txEl>
                                          </p:spTgt>
                                        </p:tgtEl>
                                        <p:attrNameLst>
                                          <p:attrName>ppt_y</p:attrName>
                                        </p:attrNameLst>
                                      </p:cBhvr>
                                    </p:anim>
                                    <p:animRot by="21600000">
                                      <p:cBhvr>
                                        <p:cTn id="10" dur="1000" fill="hold">
                                          <p:stCondLst>
                                            <p:cond delay="0"/>
                                          </p:stCondLst>
                                        </p:cTn>
                                        <p:tgtEl>
                                          <p:spTgt spid="2">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53048" y="2343955"/>
            <a:ext cx="6349284" cy="1862048"/>
          </a:xfrm>
          <a:prstGeom prst="rect">
            <a:avLst/>
          </a:prstGeom>
          <a:solidFill>
            <a:srgbClr val="00B0F0"/>
          </a:solidFill>
          <a:ln w="76200">
            <a:solidFill>
              <a:schemeClr val="tx1"/>
            </a:solidFill>
          </a:ln>
          <a:effectLst>
            <a:glow rad="228600">
              <a:schemeClr val="accent1">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r>
              <a:rPr lang="en-US" sz="11500" dirty="0">
                <a:solidFill>
                  <a:srgbClr val="FF00FF"/>
                </a:solidFill>
              </a:rPr>
              <a:t>Thank you </a:t>
            </a:r>
          </a:p>
        </p:txBody>
      </p:sp>
    </p:spTree>
    <p:extLst>
      <p:ext uri="{BB962C8B-B14F-4D97-AF65-F5344CB8AC3E}">
        <p14:creationId xmlns:p14="http://schemas.microsoft.com/office/powerpoint/2010/main" val="341782305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nodeType="clickEffect">
                                  <p:stCondLst>
                                    <p:cond delay="0"/>
                                  </p:stCondLst>
                                  <p:iterate type="lt">
                                    <p:tmPct val="50000"/>
                                  </p:iterate>
                                  <p:childTnLst>
                                    <p:set>
                                      <p:cBhvr>
                                        <p:cTn id="15" dur="1" fill="hold">
                                          <p:stCondLst>
                                            <p:cond delay="0"/>
                                          </p:stCondLst>
                                        </p:cTn>
                                        <p:tgtEl>
                                          <p:spTgt spid="2">
                                            <p:txEl>
                                              <p:pRg st="0" end="0"/>
                                            </p:txEl>
                                          </p:spTgt>
                                        </p:tgtEl>
                                        <p:attrNameLst>
                                          <p:attrName>style.visibility</p:attrName>
                                        </p:attrNameLst>
                                      </p:cBhvr>
                                      <p:to>
                                        <p:strVal val="visible"/>
                                      </p:to>
                                    </p:set>
                                    <p:set>
                                      <p:cBhvr>
                                        <p:cTn id="16" dur="455" fill="hold">
                                          <p:stCondLst>
                                            <p:cond delay="0"/>
                                          </p:stCondLst>
                                        </p:cTn>
                                        <p:tgtEl>
                                          <p:spTgt spid="2">
                                            <p:txEl>
                                              <p:pRg st="0" end="0"/>
                                            </p:txEl>
                                          </p:spTgt>
                                        </p:tgtEl>
                                        <p:attrNameLst>
                                          <p:attrName>style.rotation</p:attrName>
                                        </p:attrNameLst>
                                      </p:cBhvr>
                                      <p:to>
                                        <p:strVal val="-45.0"/>
                                      </p:to>
                                    </p:set>
                                    <p:anim calcmode="lin" valueType="num">
                                      <p:cBhvr>
                                        <p:cTn id="17" dur="455" fill="hold">
                                          <p:stCondLst>
                                            <p:cond delay="455"/>
                                          </p:stCondLst>
                                        </p:cTn>
                                        <p:tgtEl>
                                          <p:spTgt spid="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2">
                                            <p:txEl>
                                              <p:pRg st="0" end="0"/>
                                            </p:txEl>
                                          </p:spTgt>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2">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327</TotalTime>
  <Words>439</Words>
  <Application>Microsoft Office PowerPoint</Application>
  <PresentationFormat>Widescreen</PresentationFormat>
  <Paragraphs>81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Aronna</dc:creator>
  <cp:lastModifiedBy>samiul islam</cp:lastModifiedBy>
  <cp:revision>56</cp:revision>
  <dcterms:created xsi:type="dcterms:W3CDTF">2015-02-11T00:07:40Z</dcterms:created>
  <dcterms:modified xsi:type="dcterms:W3CDTF">2019-10-16T16:29:43Z</dcterms:modified>
</cp:coreProperties>
</file>