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5" r:id="rId2"/>
    <p:sldId id="318" r:id="rId3"/>
    <p:sldId id="291" r:id="rId4"/>
    <p:sldId id="263" r:id="rId5"/>
    <p:sldId id="264" r:id="rId6"/>
    <p:sldId id="306" r:id="rId7"/>
    <p:sldId id="278" r:id="rId8"/>
    <p:sldId id="265" r:id="rId9"/>
    <p:sldId id="292" r:id="rId10"/>
    <p:sldId id="307" r:id="rId11"/>
    <p:sldId id="294" r:id="rId12"/>
    <p:sldId id="315" r:id="rId13"/>
    <p:sldId id="305" r:id="rId14"/>
    <p:sldId id="302" r:id="rId15"/>
    <p:sldId id="268" r:id="rId16"/>
    <p:sldId id="269" r:id="rId17"/>
    <p:sldId id="284" r:id="rId18"/>
    <p:sldId id="299" r:id="rId19"/>
    <p:sldId id="317" r:id="rId20"/>
    <p:sldId id="31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66"/>
    <a:srgbClr val="003300"/>
    <a:srgbClr val="0000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01" autoAdjust="0"/>
  </p:normalViewPr>
  <p:slideViewPr>
    <p:cSldViewPr>
      <p:cViewPr varScale="1">
        <p:scale>
          <a:sx n="63" d="100"/>
          <a:sy n="63" d="100"/>
        </p:scale>
        <p:origin x="-15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34E67088-F73D-4239-A58D-96F778EA9DD6}" type="presOf" srcId="{BE53A760-87E9-4D35-B1D8-5BB11ED07B53}" destId="{EB82FB9B-EC43-4CC6-88CB-A53F2E8714A8}" srcOrd="0" destOrd="0" presId="urn:microsoft.com/office/officeart/2005/8/layout/target3"/>
    <dgm:cxn modelId="{8DCFA34E-3D51-477C-B942-A47B1528DE50}" type="presOf" srcId="{E716E343-82B4-4D0B-B45D-0F490FE0235D}" destId="{AAC36E9C-336F-488E-A8C1-0178D536F410}" srcOrd="1" destOrd="0" presId="urn:microsoft.com/office/officeart/2005/8/layout/target3"/>
    <dgm:cxn modelId="{CEB13C26-7359-4D11-A412-68EF9E05C130}" type="presOf" srcId="{E716E343-82B4-4D0B-B45D-0F490FE0235D}" destId="{508660B7-E931-4D2D-869E-C294046FF6B9}" srcOrd="0" destOrd="0" presId="urn:microsoft.com/office/officeart/2005/8/layout/target3"/>
    <dgm:cxn modelId="{6571AAF0-2635-4418-8AB0-3374FD65161E}" type="presParOf" srcId="{EB82FB9B-EC43-4CC6-88CB-A53F2E8714A8}" destId="{E4FD88E8-8AC9-4B1F-A0C4-A20C1D97D604}" srcOrd="0" destOrd="0" presId="urn:microsoft.com/office/officeart/2005/8/layout/target3"/>
    <dgm:cxn modelId="{710B5D32-EEE4-4D87-8394-820B51BE765B}" type="presParOf" srcId="{EB82FB9B-EC43-4CC6-88CB-A53F2E8714A8}" destId="{9871A64A-1045-472E-94BB-C26A9DBFAFE7}" srcOrd="1" destOrd="0" presId="urn:microsoft.com/office/officeart/2005/8/layout/target3"/>
    <dgm:cxn modelId="{70DBA615-8D6E-4F45-A409-CA6B945C807E}" type="presParOf" srcId="{EB82FB9B-EC43-4CC6-88CB-A53F2E8714A8}" destId="{508660B7-E931-4D2D-869E-C294046FF6B9}" srcOrd="2" destOrd="0" presId="urn:microsoft.com/office/officeart/2005/8/layout/target3"/>
    <dgm:cxn modelId="{EEB9A1F5-48D6-4C8D-950F-9A143AE04FF3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৬ষ্ঠ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</a:t>
          </a:r>
        </a:p>
        <a:p>
          <a:r>
            <a:rPr lang="en-US" sz="2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সমাজের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ধারণা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C490450E-34BD-4F28-9530-55270A8A62BB}" type="presOf" srcId="{F2BE6500-0FCC-41C8-9FBC-63C05BD7D7FB}" destId="{CB9B20C9-1542-4C91-9CF9-8ED47A99E3EB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E9F07D03-4562-4DB4-A391-8F67110E5F69}" type="presOf" srcId="{5D77E333-4B75-4F53-99EF-836C760D2725}" destId="{3BB57241-4463-4BB7-8B42-4FC5D0160346}" srcOrd="0" destOrd="0" presId="urn:microsoft.com/office/officeart/2005/8/layout/lProcess3"/>
    <dgm:cxn modelId="{92F482F8-B93C-4AF9-B898-21ACE1C1DCAE}" type="presOf" srcId="{E38289D3-1880-4825-A10A-9FDD3AE6311C}" destId="{DED2D4FC-64C9-497D-ADCF-5765BC8D748D}" srcOrd="0" destOrd="0" presId="urn:microsoft.com/office/officeart/2005/8/layout/lProcess3"/>
    <dgm:cxn modelId="{56B76603-84A6-471B-8D9C-0C3262FF2625}" type="presOf" srcId="{C4DA1679-73B2-480A-827F-509A9AFD62DA}" destId="{326C7E6D-8A4A-441C-8D30-5C4E5AB2A7BB}" srcOrd="0" destOrd="0" presId="urn:microsoft.com/office/officeart/2005/8/layout/lProcess3"/>
    <dgm:cxn modelId="{9F9DB420-D3A6-48C8-8C89-398602930906}" type="presOf" srcId="{1AAA8D16-A436-464E-AC03-FF791BEB1744}" destId="{F49A9862-D5B5-4E8B-9DD0-EDC0513F5C76}" srcOrd="0" destOrd="0" presId="urn:microsoft.com/office/officeart/2005/8/layout/lProcess3"/>
    <dgm:cxn modelId="{6DFB823C-C47E-4FFB-B6BE-96B5B16DC9B2}" type="presOf" srcId="{34FC765B-2EB0-473D-A497-1E7C6F22937D}" destId="{D1B70D99-8398-4580-8198-B1CEC269CCA7}" srcOrd="0" destOrd="0" presId="urn:microsoft.com/office/officeart/2005/8/layout/lProcess3"/>
    <dgm:cxn modelId="{D166340B-EAB5-431E-8C9F-D6C88DB4B41A}" type="presOf" srcId="{2E7CBF30-D46A-4FB2-B4B4-B132961369E1}" destId="{1B2B2817-A41C-406A-BD35-C657D0821092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3A7F95F9-4A2D-4C1E-9647-79DE0540D628}" type="presOf" srcId="{EF973BE7-15D2-4217-A48C-415EB122A4A1}" destId="{73F5BC04-4989-41F7-AE78-074518BD3557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A67299BC-2F2F-4235-8CFD-2D997AE0A53C}" type="presOf" srcId="{D63DA2CD-DAB3-4569-A407-F2C1D1FE6616}" destId="{3DD6BD90-A2AC-4F3B-BD7D-F2969E00A758}" srcOrd="0" destOrd="0" presId="urn:microsoft.com/office/officeart/2005/8/layout/lProcess3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6CB3B58F-541A-48A6-B1C2-A56CDF0DD538}" type="presParOf" srcId="{F49A9862-D5B5-4E8B-9DD0-EDC0513F5C76}" destId="{D2EEAADB-C48C-4513-B85A-707BA92CA297}" srcOrd="0" destOrd="0" presId="urn:microsoft.com/office/officeart/2005/8/layout/lProcess3"/>
    <dgm:cxn modelId="{13BAD97A-E5AC-4166-A708-78D57D4B93A4}" type="presParOf" srcId="{D2EEAADB-C48C-4513-B85A-707BA92CA297}" destId="{CB9B20C9-1542-4C91-9CF9-8ED47A99E3EB}" srcOrd="0" destOrd="0" presId="urn:microsoft.com/office/officeart/2005/8/layout/lProcess3"/>
    <dgm:cxn modelId="{56AAEC7D-BF05-4BDC-95C7-9E7AEF299F97}" type="presParOf" srcId="{D2EEAADB-C48C-4513-B85A-707BA92CA297}" destId="{B4DA9E5E-CB12-4F9E-9D77-953C1097A95C}" srcOrd="1" destOrd="0" presId="urn:microsoft.com/office/officeart/2005/8/layout/lProcess3"/>
    <dgm:cxn modelId="{3D53200D-FC4D-40DF-99D7-27329B6DF615}" type="presParOf" srcId="{D2EEAADB-C48C-4513-B85A-707BA92CA297}" destId="{326C7E6D-8A4A-441C-8D30-5C4E5AB2A7BB}" srcOrd="2" destOrd="0" presId="urn:microsoft.com/office/officeart/2005/8/layout/lProcess3"/>
    <dgm:cxn modelId="{5C42842B-03E6-418E-909A-A74E1E254C06}" type="presParOf" srcId="{F49A9862-D5B5-4E8B-9DD0-EDC0513F5C76}" destId="{F759260C-19EB-4948-98D6-F9C2AE8B04DC}" srcOrd="1" destOrd="0" presId="urn:microsoft.com/office/officeart/2005/8/layout/lProcess3"/>
    <dgm:cxn modelId="{E64A19F3-CF86-4982-A321-2D0CCAE5CC94}" type="presParOf" srcId="{F49A9862-D5B5-4E8B-9DD0-EDC0513F5C76}" destId="{EF763D5B-F55A-4FD7-A63F-A8A3ECCFB922}" srcOrd="2" destOrd="0" presId="urn:microsoft.com/office/officeart/2005/8/layout/lProcess3"/>
    <dgm:cxn modelId="{86EAF918-A95F-47F0-A4B2-FAF69A08CBDF}" type="presParOf" srcId="{EF763D5B-F55A-4FD7-A63F-A8A3ECCFB922}" destId="{3BB57241-4463-4BB7-8B42-4FC5D0160346}" srcOrd="0" destOrd="0" presId="urn:microsoft.com/office/officeart/2005/8/layout/lProcess3"/>
    <dgm:cxn modelId="{3D324DCD-F37F-49B0-BD59-021A053BCE7A}" type="presParOf" srcId="{EF763D5B-F55A-4FD7-A63F-A8A3ECCFB922}" destId="{25737604-795D-43EC-A35D-42ED590C132B}" srcOrd="1" destOrd="0" presId="urn:microsoft.com/office/officeart/2005/8/layout/lProcess3"/>
    <dgm:cxn modelId="{9A64B2C0-43BE-4899-B06F-907AF9F8B964}" type="presParOf" srcId="{EF763D5B-F55A-4FD7-A63F-A8A3ECCFB922}" destId="{D1B70D99-8398-4580-8198-B1CEC269CCA7}" srcOrd="2" destOrd="0" presId="urn:microsoft.com/office/officeart/2005/8/layout/lProcess3"/>
    <dgm:cxn modelId="{E9E8BCC6-716D-48FB-8252-A7EA00F48264}" type="presParOf" srcId="{F49A9862-D5B5-4E8B-9DD0-EDC0513F5C76}" destId="{94FE5028-030C-4058-AC95-7F6548ED473F}" srcOrd="3" destOrd="0" presId="urn:microsoft.com/office/officeart/2005/8/layout/lProcess3"/>
    <dgm:cxn modelId="{1CCB4536-A3A9-4AED-A88E-DD27A4AE4194}" type="presParOf" srcId="{F49A9862-D5B5-4E8B-9DD0-EDC0513F5C76}" destId="{FCEA9616-A806-4AF3-A1DC-BAB56577FB68}" srcOrd="4" destOrd="0" presId="urn:microsoft.com/office/officeart/2005/8/layout/lProcess3"/>
    <dgm:cxn modelId="{6878AD5D-DD8E-4E34-87B9-072BC4A6BA17}" type="presParOf" srcId="{FCEA9616-A806-4AF3-A1DC-BAB56577FB68}" destId="{73F5BC04-4989-41F7-AE78-074518BD3557}" srcOrd="0" destOrd="0" presId="urn:microsoft.com/office/officeart/2005/8/layout/lProcess3"/>
    <dgm:cxn modelId="{C8C70214-CA0E-4CEB-B2E8-DB7E0D7933CE}" type="presParOf" srcId="{FCEA9616-A806-4AF3-A1DC-BAB56577FB68}" destId="{1CEC6009-3F7E-4F42-B691-53880DB87F22}" srcOrd="1" destOrd="0" presId="urn:microsoft.com/office/officeart/2005/8/layout/lProcess3"/>
    <dgm:cxn modelId="{4DAB6EF7-D63A-47CD-B701-08D7BFA69EA9}" type="presParOf" srcId="{FCEA9616-A806-4AF3-A1DC-BAB56577FB68}" destId="{3DD6BD90-A2AC-4F3B-BD7D-F2969E00A758}" srcOrd="2" destOrd="0" presId="urn:microsoft.com/office/officeart/2005/8/layout/lProcess3"/>
    <dgm:cxn modelId="{2AB4DFA8-E985-4053-827C-59B316984BF1}" type="presParOf" srcId="{F49A9862-D5B5-4E8B-9DD0-EDC0513F5C76}" destId="{9EA4B76E-80CB-4932-998E-E6DF6B0E9904}" srcOrd="5" destOrd="0" presId="urn:microsoft.com/office/officeart/2005/8/layout/lProcess3"/>
    <dgm:cxn modelId="{3F8F19A8-97D2-45A7-9D9E-314C66B87DDB}" type="presParOf" srcId="{F49A9862-D5B5-4E8B-9DD0-EDC0513F5C76}" destId="{C3E7D6B1-D780-4525-B677-3882F5A775B1}" srcOrd="6" destOrd="0" presId="urn:microsoft.com/office/officeart/2005/8/layout/lProcess3"/>
    <dgm:cxn modelId="{89E5A8E7-B8EE-48D5-8AB3-9F543FC23A6B}" type="presParOf" srcId="{C3E7D6B1-D780-4525-B677-3882F5A775B1}" destId="{1B2B2817-A41C-406A-BD35-C657D0821092}" srcOrd="0" destOrd="0" presId="urn:microsoft.com/office/officeart/2005/8/layout/lProcess3"/>
    <dgm:cxn modelId="{BF222820-E2AC-467E-A81E-BE5A3D91A10A}" type="presParOf" srcId="{C3E7D6B1-D780-4525-B677-3882F5A775B1}" destId="{8C9C5EFD-C3F3-46D7-9B50-472092AFC632}" srcOrd="1" destOrd="0" presId="urn:microsoft.com/office/officeart/2005/8/layout/lProcess3"/>
    <dgm:cxn modelId="{826264A0-1EDA-410F-9D9B-0731ED1B56B3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৬ষ্ঠ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সমাজের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ধারণা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D4964-77C9-4A7F-9874-5B5C8DE6C500}" type="datetimeFigureOut">
              <a:rPr lang="en-US" smtClean="0"/>
              <a:t>16/10/2019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0CBD7-3C4A-44B6-80DA-01F41944B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1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পিঁপড়েরা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3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মৌমাছিরা কীভাবে বসবাস</a:t>
            </a:r>
            <a:r>
              <a:rPr lang="bn-IN" baseline="0" dirty="0" smtClean="0"/>
              <a:t> করে এবং কেন?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6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আহারের ব্যবস্থা করা কি সহজ না কি কষ্টকর? কেন কষ্টকর?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98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তাই মানুষ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কী করেছে?</a:t>
            </a:r>
            <a:endParaRPr lang="en-US" sz="1200" b="0" dirty="0" smtClean="0">
              <a:ln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4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মানুষ কীভাবে বসবাস</a:t>
            </a:r>
            <a:r>
              <a:rPr lang="bn-IN" baseline="0" dirty="0" smtClean="0"/>
              <a:t> করে এবং কেন?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11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একা</a:t>
            </a:r>
            <a:r>
              <a:rPr lang="bn-IN" baseline="0" dirty="0" smtClean="0"/>
              <a:t> একা আত্মরক্ষা করা কি সহজ না কি কষ্টকর? কেন কষ্টকর? 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34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1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একা আত্মরক্ষা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কষ্টকর ছিল তাই</a:t>
            </a:r>
            <a:r>
              <a:rPr lang="en-US" sz="1200" b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মানুষ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কী করেছে?</a:t>
            </a:r>
            <a:endParaRPr lang="en-US" sz="12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69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82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প্রশ্ন করা হবে – </a:t>
            </a:r>
            <a:r>
              <a:rPr lang="bn-IN" dirty="0" smtClean="0"/>
              <a:t>অনেকগুলো</a:t>
            </a:r>
            <a:r>
              <a:rPr lang="bn-IN" baseline="0" dirty="0" smtClean="0"/>
              <a:t> মানুষ একত্রে সংগঠিত হলে তাকে কী বলে?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958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দু-একজন শিক্ষার্থী মৌখিক বা বোর্ডে লিখিতভাবে উপস্থাপন করবে । অন্যান্য শিক্ষার্থীদেরকেও উপস্থাপনের জন্য উৎসাহিত করা হবে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70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দৈব-চয়নের</a:t>
            </a:r>
            <a:r>
              <a:rPr lang="bn-IN" baseline="0" dirty="0" smtClean="0"/>
              <a:t> মাধ্যমে নির্বাচিত দু-একটি দল মৌখিক বা বোর্ডে লিখিতভাবে উপস্থাপন করবে । অন্যান্য দলকেও উপস্থাপনের জন্য উৎসাহিত করা হবে 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0CBD7-3C4A-44B6-80DA-01F41944BD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6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012" y="143470"/>
            <a:ext cx="8909588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5400" b="1" dirty="0">
              <a:ln/>
            </a:endParaRPr>
          </a:p>
        </p:txBody>
      </p:sp>
      <p:pic>
        <p:nvPicPr>
          <p:cNvPr id="1026" name="Picture 2" descr="G:\CONTENT\FLOWER\pink-flower-10_blog131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51477"/>
            <a:ext cx="7784336" cy="517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5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3540581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815227"/>
              </p:ext>
            </p:extLst>
          </p:nvPr>
        </p:nvGraphicFramePr>
        <p:xfrm>
          <a:off x="4495800" y="23622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342900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9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178004"/>
            <a:ext cx="8763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547878"/>
            <a:ext cx="79248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সংজ্ঞা বলতে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পারবে। </a:t>
            </a:r>
            <a:endParaRPr lang="bn-BD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 ভিত্তিগুলো উল্লেখ 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সমাজের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বৈশিষ্ট্যগুলো বর্ণনা করতে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r>
              <a:rPr lang="bn-BD" sz="36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bn-IN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 গঠনের কারণ ব্যাখ্যা করতে </a:t>
            </a:r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6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7600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629870"/>
            <a:ext cx="7584127" cy="923330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পিঁপড়েরা দলবদ্ধ হয়ে বসবাস করে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42577"/>
            <a:ext cx="8077706" cy="53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338306"/>
            <a:ext cx="9066317" cy="47670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8509" y="5629870"/>
            <a:ext cx="7776489" cy="923330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মৌমাছিরা দলবদ্ধ হয়ে বসবাস করে 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91227" y="5540514"/>
            <a:ext cx="6425157" cy="830997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</a:t>
            </a:r>
            <a:endParaRPr lang="en-US" sz="4800" b="1" dirty="0">
              <a:ln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71432"/>
            <a:ext cx="64293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7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96" y="228600"/>
            <a:ext cx="8140504" cy="54643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4567" y="5845314"/>
            <a:ext cx="8494633" cy="707886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একা আহারের ব্যবস্থা কষ্টকর ছিল </a:t>
            </a:r>
            <a:r>
              <a:rPr lang="bn-IN" sz="4000" b="1" dirty="0">
                <a:ln/>
                <a:latin typeface="NikoshBAN" pitchFamily="2" charset="0"/>
                <a:cs typeface="NikoshBAN" pitchFamily="2" charset="0"/>
              </a:rPr>
              <a:t>তাই দলবদ্ধ হয়েছে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94082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20" y="5859959"/>
            <a:ext cx="9015610" cy="769441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ও আদিকাল থেকে দলবদ্ধ হয়ে বসবাস করছে </a:t>
            </a:r>
            <a:endParaRPr lang="en-US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b="10096"/>
          <a:stretch/>
        </p:blipFill>
        <p:spPr>
          <a:xfrm>
            <a:off x="838200" y="169038"/>
            <a:ext cx="7391400" cy="54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78164" y="5692914"/>
            <a:ext cx="5460836" cy="830997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একা আত্মরক্ষা কষ্টকর ছিল  </a:t>
            </a:r>
            <a:endParaRPr lang="en-US" sz="4800" b="1" dirty="0">
              <a:ln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5"/>
          <a:stretch/>
        </p:blipFill>
        <p:spPr>
          <a:xfrm>
            <a:off x="1219200" y="228600"/>
            <a:ext cx="6553200" cy="530002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5618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1800761"/>
            <a:ext cx="4267200" cy="132343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b="1" dirty="0">
              <a:ln/>
              <a:solidFill>
                <a:srgbClr val="00009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3861137"/>
            <a:ext cx="6705600" cy="1015663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সমাজের সংজ্ঞা </a:t>
            </a:r>
            <a:r>
              <a:rPr lang="en-US" sz="6000" b="1" dirty="0" err="1" smtClean="0">
                <a:ln/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 ।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80865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970" y="5906869"/>
            <a:ext cx="9026830" cy="646331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3600" b="1" dirty="0" smtClean="0">
                <a:ln/>
                <a:latin typeface="NikoshBAN" pitchFamily="2" charset="0"/>
                <a:cs typeface="NikoshBAN" pitchFamily="2" charset="0"/>
              </a:rPr>
              <a:t>একা আত্মরক্ষা কষ্টকর ছিল তাই আত্মরক্ষার জন্য দলবদ্ধ হয়েছে </a:t>
            </a:r>
            <a:endParaRPr lang="en-US" sz="28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3" y="179924"/>
            <a:ext cx="6777644" cy="553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0480"/>
            <a:ext cx="7467600" cy="55734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65519" y="5766137"/>
            <a:ext cx="1292340" cy="1015663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ঐক্য</a:t>
            </a:r>
            <a:endParaRPr lang="en-US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24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42"/>
          <a:stretch/>
        </p:blipFill>
        <p:spPr>
          <a:xfrm>
            <a:off x="914400" y="0"/>
            <a:ext cx="5098473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Rectangle 4"/>
          <p:cNvSpPr/>
          <p:nvPr/>
        </p:nvSpPr>
        <p:spPr>
          <a:xfrm>
            <a:off x="6781800" y="2608170"/>
            <a:ext cx="1780742" cy="120032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বন্ধুত্ব </a:t>
            </a:r>
            <a:r>
              <a:rPr lang="bn-IN" sz="60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9" r="5230"/>
          <a:stretch/>
        </p:blipFill>
        <p:spPr>
          <a:xfrm>
            <a:off x="152399" y="152400"/>
            <a:ext cx="8895773" cy="5105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1387" y="5486400"/>
            <a:ext cx="3140603" cy="120032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72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সংঘবদ্ধতা</a:t>
            </a:r>
            <a:r>
              <a:rPr lang="bn-IN" sz="28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342816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46055"/>
            <a:ext cx="8610600" cy="2554545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ঐক্য, বন্ধুত্ব ও সংঘবদ্ধতা হলো সমাজের মূল ভিত্তি </a:t>
            </a:r>
            <a:endParaRPr lang="bn-IN" b="1" dirty="0" smtClean="0">
              <a:ln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4820" y="838200"/>
            <a:ext cx="6211380" cy="132343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সমাজের বৈশিষ্ট্য</a:t>
            </a:r>
            <a:endParaRPr lang="en-US" sz="2800" b="1" dirty="0">
              <a:ln/>
              <a:solidFill>
                <a:srgbClr val="0000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2718137"/>
            <a:ext cx="7430580" cy="1015663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বহুলোকের সংঘবদ্ধ বসবাস ।</a:t>
            </a:r>
            <a:endParaRPr lang="en-US" sz="2800" b="1" dirty="0">
              <a:ln/>
              <a:solidFill>
                <a:srgbClr val="0000CC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267200"/>
            <a:ext cx="8802180" cy="1015663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dirty="0" smtClean="0">
                <a:ln/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IN" sz="60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সংঘবদ্ধতার পেছনে কোন উদ্দেশ্য ।  </a:t>
            </a:r>
            <a:r>
              <a:rPr lang="bn-IN" sz="28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1648361"/>
            <a:ext cx="47244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510915"/>
            <a:ext cx="8610600" cy="984885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5800" b="1" dirty="0" smtClean="0">
                <a:ln/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১। সমাজ গঠনের কারণ ব্যাখ্যা করো।  </a:t>
            </a:r>
            <a:endParaRPr lang="en-US" sz="5800" b="1" dirty="0">
              <a:ln/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53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339804"/>
            <a:ext cx="3124200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522041"/>
            <a:ext cx="86106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/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। আদিম মানুষ দলবদ্ধভাবে কেন বসবাস করত?</a:t>
            </a:r>
            <a:endParaRPr lang="en-US" sz="4400" b="1" dirty="0">
              <a:ln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1829395"/>
            <a:ext cx="7696200" cy="707886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/>
                <a:latin typeface="NikoshBAN" pitchFamily="2" charset="0"/>
                <a:cs typeface="NikoshBAN" pitchFamily="2" charset="0"/>
              </a:rPr>
              <a:t>১</a:t>
            </a:r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 smtClean="0">
                <a:ln/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4000" b="1" dirty="0" smtClean="0">
                <a:ln/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n/>
              <a:solidFill>
                <a:srgbClr val="0000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3429000"/>
            <a:ext cx="7924800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dirty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400" b="1" dirty="0" smtClean="0">
                <a:ln/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। সমাজের বৈশিষ্ট্য কী কী?</a:t>
            </a:r>
            <a:endParaRPr lang="en-US" sz="4400" b="1" dirty="0">
              <a:ln/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7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7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77440" y="457200"/>
            <a:ext cx="4724400" cy="1323439"/>
          </a:xfrm>
          <a:prstGeom prst="rect">
            <a:avLst/>
          </a:prstGeom>
          <a:solidFill>
            <a:srgbClr val="92D050"/>
          </a:solidFill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n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2133600"/>
            <a:ext cx="6934200" cy="2585323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‘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5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/>
                <a:latin typeface="NikoshBAN" pitchFamily="2" charset="0"/>
                <a:cs typeface="NikoshBAN" pitchFamily="2" charset="0"/>
              </a:rPr>
              <a:t>তার</a:t>
            </a:r>
            <a:r>
              <a:rPr lang="bn-IN" sz="5400" b="1" dirty="0" smtClean="0">
                <a:ln/>
                <a:latin typeface="NikoshBAN" pitchFamily="2" charset="0"/>
                <a:cs typeface="NikoshBAN" pitchFamily="2" charset="0"/>
              </a:rPr>
              <a:t> প্রয়োজনেই সমাজ গঠন করেছিল’ – মন্তব্যটি বিশ্লেষণ করো। </a:t>
            </a:r>
            <a:endParaRPr lang="en-US" sz="5400" b="1" dirty="0">
              <a:ln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228600" y="2362200"/>
            <a:ext cx="2592323" cy="2895600"/>
            <a:chOff x="2514600" y="762000"/>
            <a:chExt cx="3048000" cy="3124200"/>
          </a:xfrm>
        </p:grpSpPr>
        <p:sp>
          <p:nvSpPr>
            <p:cNvPr id="6" name="Rectangle 5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arallelogram 8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L-Shape 9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lowchart: Collate 10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15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132" y="152400"/>
            <a:ext cx="373380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G:\CONTENT\FLOWER\IMG_20190824_083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596148" cy="451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93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407</Words>
  <Application>Microsoft Office PowerPoint</Application>
  <PresentationFormat>On-screen Show (4:3)</PresentationFormat>
  <Paragraphs>71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 Alam Akand</dc:creator>
  <cp:lastModifiedBy>User</cp:lastModifiedBy>
  <cp:revision>120</cp:revision>
  <dcterms:created xsi:type="dcterms:W3CDTF">2006-08-16T00:00:00Z</dcterms:created>
  <dcterms:modified xsi:type="dcterms:W3CDTF">2019-10-16T16:31:12Z</dcterms:modified>
</cp:coreProperties>
</file>