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62EEE5E-4E32-4DD9-9367-37DC6F6A254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1FFB3ED-2540-4942-9F2E-AA80858025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381000"/>
            <a:ext cx="91440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C00000"/>
                </a:solidFill>
              </a:rPr>
              <a:t>السلام عليكم ورحمة الله وبركاته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0" y="1447800"/>
            <a:ext cx="9144000" cy="152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002060"/>
                </a:solidFill>
              </a:rPr>
              <a:t>اهلا وسهلا</a:t>
            </a:r>
            <a:endParaRPr lang="en-US" sz="6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5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838200" y="-152400"/>
            <a:ext cx="6629400" cy="1600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C00000"/>
                </a:solidFill>
              </a:rPr>
              <a:t>شكرا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14600" y="-152400"/>
            <a:ext cx="48006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FFC000"/>
                </a:solidFill>
              </a:rPr>
              <a:t>شكرا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3810000" y="1371600"/>
            <a:ext cx="5334000" cy="1143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الله  حافظ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14600"/>
            <a:ext cx="9143999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2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228600"/>
            <a:ext cx="91440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تعريف المعلم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>
                <a:solidFill>
                  <a:srgbClr val="FFC000"/>
                </a:solidFill>
              </a:rPr>
              <a:t>الاسم: قاضي محمد العمران                 </a:t>
            </a:r>
          </a:p>
          <a:p>
            <a:r>
              <a:rPr lang="ar-SA" sz="2800" dirty="0" smtClean="0">
                <a:solidFill>
                  <a:srgbClr val="FFC000"/>
                </a:solidFill>
              </a:rPr>
              <a:t>المعلم المساعد العرب: المدرسة       الداخل خارول كشنوفور                         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endParaRPr lang="ar-SA" sz="2800" dirty="0" smtClean="0">
              <a:solidFill>
                <a:srgbClr val="FFC000"/>
              </a:solidFill>
            </a:endParaRPr>
          </a:p>
          <a:p>
            <a:r>
              <a:rPr lang="ar-SA" sz="2800" dirty="0" smtClean="0">
                <a:solidFill>
                  <a:srgbClr val="FFC000"/>
                </a:solidFill>
              </a:rPr>
              <a:t>برورأ –كوميلا                                         </a:t>
            </a:r>
            <a:r>
              <a:rPr lang="en-US" sz="2800" dirty="0" smtClean="0">
                <a:solidFill>
                  <a:srgbClr val="FFC000"/>
                </a:solidFill>
              </a:rPr>
              <a:t>       </a:t>
            </a:r>
            <a:endParaRPr lang="ar-SA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E-</a:t>
            </a:r>
            <a:r>
              <a:rPr lang="en-US" sz="2800" dirty="0" err="1" smtClean="0">
                <a:solidFill>
                  <a:srgbClr val="FFC000"/>
                </a:solidFill>
              </a:rPr>
              <a:t>mial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address:kaziimrancomilla@gmal.com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Mobil No:01812731302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195387"/>
            <a:ext cx="3429000" cy="398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13542"/>
            <a:ext cx="9144000" cy="183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566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المادة:قواعداللغة العر بية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83127" y="1414272"/>
            <a:ext cx="9144000" cy="1371600"/>
          </a:xfrm>
          <a:prstGeom prst="wave">
            <a:avLst>
              <a:gd name="adj1" fmla="val 12500"/>
              <a:gd name="adj2" fmla="val 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تعريف الدرس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FFC000"/>
                </a:solidFill>
              </a:rPr>
              <a:t>الجماعة:الصف العاشر من الداخل</a:t>
            </a:r>
          </a:p>
          <a:p>
            <a:r>
              <a:rPr lang="ar-SA" sz="4800" dirty="0" smtClean="0">
                <a:solidFill>
                  <a:srgbClr val="FFC000"/>
                </a:solidFill>
              </a:rPr>
              <a:t>الجزء</a:t>
            </a:r>
            <a:r>
              <a:rPr lang="ar-SA" sz="4800" smtClean="0">
                <a:solidFill>
                  <a:srgbClr val="FFC000"/>
                </a:solidFill>
              </a:rPr>
              <a:t>: </a:t>
            </a:r>
            <a:r>
              <a:rPr lang="ar-SA" sz="4800" smtClean="0">
                <a:solidFill>
                  <a:srgbClr val="FFC000"/>
                </a:solidFill>
              </a:rPr>
              <a:t>البدل                                 </a:t>
            </a:r>
            <a:endParaRPr lang="ar-SA" sz="4800" dirty="0" smtClean="0">
              <a:solidFill>
                <a:srgbClr val="FFC000"/>
              </a:solidFill>
            </a:endParaRPr>
          </a:p>
          <a:p>
            <a:r>
              <a:rPr lang="ar-SA" sz="4800" dirty="0" smtClean="0">
                <a:solidFill>
                  <a:srgbClr val="FFC000"/>
                </a:solidFill>
              </a:rPr>
              <a:t>الوقت: خمسة أربون </a:t>
            </a:r>
            <a:r>
              <a:rPr lang="ar-SA" sz="4800" dirty="0" smtClean="0">
                <a:solidFill>
                  <a:srgbClr val="FFC000"/>
                </a:solidFill>
              </a:rPr>
              <a:t>دقيقة</a:t>
            </a:r>
            <a:r>
              <a:rPr lang="bn-BD" sz="4800" dirty="0" smtClean="0">
                <a:solidFill>
                  <a:srgbClr val="FFC000"/>
                </a:solidFill>
              </a:rPr>
              <a:t>      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6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smtClean="0">
                <a:solidFill>
                  <a:srgbClr val="C00000"/>
                </a:solidFill>
              </a:rPr>
              <a:t>المناظر  </a:t>
            </a:r>
            <a:r>
              <a:rPr lang="ar-SA" sz="8000" dirty="0" smtClean="0">
                <a:solidFill>
                  <a:srgbClr val="C00000"/>
                </a:solidFill>
              </a:rPr>
              <a:t>التالية؟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0" y="1524000"/>
            <a:ext cx="9220200" cy="152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2">
                    <a:lumMod val="10000"/>
                  </a:schemeClr>
                </a:solidFill>
              </a:rPr>
              <a:t>درس اليوم</a:t>
            </a:r>
            <a:endParaRPr lang="en-US" sz="6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3048000"/>
            <a:ext cx="91440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002060"/>
                </a:solidFill>
              </a:rPr>
              <a:t>البدل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0" y="4495800"/>
            <a:ext cx="9144000" cy="2057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الدرس الرابع عشر- الصفحة-142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9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52400"/>
            <a:ext cx="91440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نتيجة التعليم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rgbClr val="FFC000"/>
                </a:solidFill>
              </a:rPr>
              <a:t>يعلم الطلاب بعد اختتام هذاالدرس</a:t>
            </a:r>
          </a:p>
          <a:p>
            <a:r>
              <a:rPr lang="ar-SA" sz="4800" dirty="0" smtClean="0">
                <a:solidFill>
                  <a:srgbClr val="FFC000"/>
                </a:solidFill>
              </a:rPr>
              <a:t>يقدر الطلاب  مهارة الكلام </a:t>
            </a:r>
            <a:endParaRPr lang="bn-BD" sz="4800" dirty="0" smtClean="0">
              <a:solidFill>
                <a:srgbClr val="FFC000"/>
              </a:solidFill>
            </a:endParaRPr>
          </a:p>
          <a:p>
            <a:r>
              <a:rPr lang="ar-SA" sz="4800" dirty="0" smtClean="0">
                <a:solidFill>
                  <a:srgbClr val="FFC000"/>
                </a:solidFill>
              </a:rPr>
              <a:t>مهارة  الكاتبة</a:t>
            </a:r>
            <a:r>
              <a:rPr lang="bn-BD" sz="4800" dirty="0" smtClean="0">
                <a:solidFill>
                  <a:srgbClr val="FFC000"/>
                </a:solidFill>
              </a:rPr>
              <a:t>     </a:t>
            </a:r>
            <a:endParaRPr lang="ar-SA" sz="4800" dirty="0" smtClean="0">
              <a:solidFill>
                <a:srgbClr val="FFC000"/>
              </a:solidFill>
            </a:endParaRPr>
          </a:p>
          <a:p>
            <a:r>
              <a:rPr lang="ar-SA" sz="4800" dirty="0" smtClean="0">
                <a:solidFill>
                  <a:srgbClr val="FFC000"/>
                </a:solidFill>
              </a:rPr>
              <a:t>تدريب  البدل                                     </a:t>
            </a:r>
          </a:p>
          <a:p>
            <a:r>
              <a:rPr lang="ar-SA" sz="4800" dirty="0" smtClean="0">
                <a:solidFill>
                  <a:srgbClr val="FFC000"/>
                </a:solidFill>
              </a:rPr>
              <a:t>يعريف الطلاب  البدل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001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76200" y="-304800"/>
            <a:ext cx="9220200" cy="1828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C00000"/>
                </a:solidFill>
              </a:rPr>
              <a:t>درس البدل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-76200" y="1676400"/>
            <a:ext cx="92202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معني البدل لغة: البدل  مادة ب د ل جنس صحيح  معني لغة التغير   التصرف القلب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0" y="3352800"/>
            <a:ext cx="9144000" cy="20238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chemeClr val="bg1"/>
                </a:solidFill>
              </a:rPr>
              <a:t>معني البدل شرعا:تا بع نسب اليه  ما نسب الي متبوعه وهو المقصود باالنسبة دون متبوعه:مثل –كان الخليفة عمر بن الخطاب عادلا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0" y="5257800"/>
            <a:ext cx="9144000" cy="1600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ينقسم  البدل علي أربعة أقسام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9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32543" y="-457200"/>
            <a:ext cx="7391400" cy="3014472"/>
          </a:xfrm>
          <a:prstGeom prst="horizontalScroll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ب</a:t>
            </a:r>
            <a:r>
              <a:rPr lang="ar-SA" sz="2800" dirty="0" smtClean="0">
                <a:solidFill>
                  <a:srgbClr val="C00000"/>
                </a:solidFill>
              </a:rPr>
              <a:t>دل الكل</a:t>
            </a:r>
          </a:p>
          <a:p>
            <a:pPr algn="ctr"/>
            <a:r>
              <a:rPr lang="ar-SA" sz="2800" dirty="0" smtClean="0">
                <a:solidFill>
                  <a:srgbClr val="C00000"/>
                </a:solidFill>
              </a:rPr>
              <a:t>بدل البعض</a:t>
            </a:r>
          </a:p>
          <a:p>
            <a:pPr algn="ctr"/>
            <a:r>
              <a:rPr lang="ar-SA" sz="2800" dirty="0" smtClean="0">
                <a:solidFill>
                  <a:srgbClr val="C00000"/>
                </a:solidFill>
              </a:rPr>
              <a:t>بدل الأشتمال</a:t>
            </a:r>
          </a:p>
          <a:p>
            <a:pPr algn="ctr"/>
            <a:r>
              <a:rPr lang="ar-SA" sz="2800" smtClean="0">
                <a:solidFill>
                  <a:srgbClr val="C00000"/>
                </a:solidFill>
              </a:rPr>
              <a:t>بدل </a:t>
            </a:r>
            <a:r>
              <a:rPr lang="ar-SA" sz="2800" dirty="0" smtClean="0">
                <a:solidFill>
                  <a:srgbClr val="C00000"/>
                </a:solidFill>
              </a:rPr>
              <a:t>الغلط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-152400" y="1447800"/>
            <a:ext cx="9296400" cy="5867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بدل الكل:وهو ما كان مدلوله تمام مدلول المتبوع:مثل  اهدنا الصراط المستقيم</a:t>
            </a:r>
          </a:p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بدل البعض: وهو ماكان مدلوله تمام مدلول جزء مدلوله المتبوع مثل قرأت الكتاب اؤله</a:t>
            </a:r>
          </a:p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بدل الأشتمال : وهو ماكان مدلوله متعلقا بالمتبوع  مثل: سلب زيد ثوبه                  </a:t>
            </a:r>
          </a:p>
          <a:p>
            <a:pPr algn="ctr"/>
            <a:r>
              <a:rPr lang="ar-SA" sz="3600" dirty="0" smtClean="0">
                <a:solidFill>
                  <a:srgbClr val="002060"/>
                </a:solidFill>
              </a:rPr>
              <a:t>بدل الغلط: وهو  ما يذكر بعد الغلط مثل:    جاءني زيد جعفر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1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0" y="0"/>
            <a:ext cx="8763000" cy="144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FF0000"/>
                </a:solidFill>
              </a:rPr>
              <a:t>تقدير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895600" y="1219200"/>
            <a:ext cx="6248400" cy="99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FF00"/>
                </a:solidFill>
              </a:rPr>
              <a:t>العمل نفسي او الزوجي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43400"/>
            <a:ext cx="9144000" cy="19812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0" y="6172200"/>
            <a:ext cx="9144000" cy="8976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أقروا  تدريب البدل زوجيا او نفسا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23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914400" y="0"/>
            <a:ext cx="6629400" cy="1371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002060"/>
                </a:solidFill>
              </a:rPr>
              <a:t>الواجب المنزلي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8750"/>
            <a:ext cx="9144000" cy="451485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-76200" y="5990771"/>
            <a:ext cx="92202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C00000"/>
                </a:solidFill>
              </a:rPr>
              <a:t>احفظوا الكلمة جيدا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4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266</TotalTime>
  <Words>199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</cp:lastModifiedBy>
  <cp:revision>25</cp:revision>
  <dcterms:created xsi:type="dcterms:W3CDTF">2018-03-11T13:32:13Z</dcterms:created>
  <dcterms:modified xsi:type="dcterms:W3CDTF">2019-10-16T14:32:58Z</dcterms:modified>
</cp:coreProperties>
</file>