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256" r:id="rId2"/>
    <p:sldId id="257" r:id="rId3"/>
    <p:sldId id="259" r:id="rId4"/>
    <p:sldId id="261" r:id="rId5"/>
    <p:sldId id="266" r:id="rId6"/>
    <p:sldId id="272" r:id="rId7"/>
    <p:sldId id="267" r:id="rId8"/>
    <p:sldId id="264" r:id="rId9"/>
    <p:sldId id="268" r:id="rId10"/>
    <p:sldId id="269" r:id="rId11"/>
    <p:sldId id="270" r:id="rId12"/>
    <p:sldId id="271" r:id="rId13"/>
    <p:sldId id="273" r:id="rId14"/>
    <p:sldId id="275" r:id="rId15"/>
    <p:sldId id="274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21" autoAdjust="0"/>
    <p:restoredTop sz="82577" autoAdjust="0"/>
  </p:normalViewPr>
  <p:slideViewPr>
    <p:cSldViewPr>
      <p:cViewPr>
        <p:scale>
          <a:sx n="66" d="100"/>
          <a:sy n="66" d="100"/>
        </p:scale>
        <p:origin x="-1614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3C2980-FFAB-4987-9204-F0B6604B9F41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D5D50F-4DC5-4AE3-A9FA-1B619F76C8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06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AB9C-5BED-4958-8023-8E9F36779954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2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F693E-869A-4A37-9C89-29E3D55A9017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60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5BBD5-2421-47F4-B4B6-EF52D1FD6F92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173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C531-DC30-4A65-B6F4-C14DB35784DC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45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54860-735D-405F-9513-3A95811B3DB3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976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5FDE9-219F-46FE-906A-D7D6768FB7F4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497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6989B-7519-4FA5-BE8F-8D1ECB24E9E5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99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E728A-B230-44C6-A56E-80B3B471FB37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8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6BCAD-BFB7-44F3-BA21-E61AA5558117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69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2CEBA-EDFD-4F38-93DF-2C27DF97A521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34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AE368-A49E-4582-8B55-8638E32E3309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53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7A3EDD-376C-4B6D-ADE2-512691F99858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email-payeldulal07@gmail.com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C70E0-2F35-48EB-BCA6-B908152942C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38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3E1D7-BD5B-4A10-8807-C3D9FA0B2E6E}" type="datetime1">
              <a:rPr lang="en-US" smtClean="0"/>
              <a:t>10/16/2019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600"/>
            <a:ext cx="8991600" cy="5334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Flowchart: Alternate Process 3"/>
          <p:cNvSpPr/>
          <p:nvPr/>
        </p:nvSpPr>
        <p:spPr>
          <a:xfrm>
            <a:off x="1981200" y="0"/>
            <a:ext cx="5410200" cy="1219200"/>
          </a:xfrm>
          <a:prstGeom prst="flowChartAlternate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620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62200"/>
            <a:ext cx="5257800" cy="4191000"/>
          </a:xfr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137160" indent="0">
              <a:buNone/>
            </a:pPr>
            <a:r>
              <a:rPr lang="bn-BD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‡gvt AvjZvd</a:t>
            </a:r>
            <a:r>
              <a:rPr lang="en-US" sz="48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†nv‡mb</a:t>
            </a:r>
            <a:endParaRPr lang="en-US" sz="2800" b="1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137160" indent="0">
              <a:buNone/>
            </a:pPr>
            <a:r>
              <a:rPr lang="en-US" sz="1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                                          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we,Gmwm 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(গণিত),</a:t>
            </a:r>
            <a:r>
              <a:rPr lang="en-US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GgGW</a:t>
            </a:r>
            <a:endParaRPr lang="bn-BD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SutonnyMJ" pitchFamily="2" charset="0"/>
              <a:cs typeface="NikoshBAN" panose="02000000000000000000" pitchFamily="2" charset="0"/>
            </a:endParaRPr>
          </a:p>
          <a:p>
            <a:pPr marL="137160" indent="0">
              <a:buNone/>
            </a:pPr>
            <a:r>
              <a:rPr lang="en-US" sz="1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</a:t>
            </a:r>
            <a:endParaRPr lang="en-US" b="1" dirty="0" smtClean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bg1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37160" indent="0"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SutonnyMJ" pitchFamily="2" charset="0"/>
                <a:cs typeface="SutonnyMJ" pitchFamily="2" charset="0"/>
              </a:rPr>
              <a:t>kÖxcyi miKvwi cvBjU D”P we`¨vjq</a:t>
            </a:r>
            <a:endParaRPr lang="en-US" b="1" dirty="0" smtClean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  <a:p>
            <a:pPr marL="137160" indent="0"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SutonnyMJ" pitchFamily="2" charset="0"/>
                <a:cs typeface="NikoshBAN" panose="02000000000000000000" pitchFamily="2" charset="0"/>
              </a:rPr>
              <a:t>  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kÖxcyi,MvRxcyi|</a:t>
            </a:r>
          </a:p>
          <a:p>
            <a:pPr marL="137160" indent="0">
              <a:buNone/>
            </a:pP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utonnyMJ" pitchFamily="2" charset="0"/>
                <a:cs typeface="NikoshBAN" panose="02000000000000000000" pitchFamily="2" charset="0"/>
              </a:rPr>
              <a:t>আইডি-০১১৬০১২০৩৩১</a:t>
            </a:r>
            <a:endParaRPr lang="en-US" sz="2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utonnyMJ" pitchFamily="2" charset="0"/>
              <a:cs typeface="NikoshBAN" panose="02000000000000000000" pitchFamily="2" charset="0"/>
            </a:endParaRPr>
          </a:p>
          <a:p>
            <a:pPr marL="137160" indent="0">
              <a:buNone/>
            </a:pPr>
            <a:r>
              <a:rPr 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/>
              </a:rPr>
              <a:t>    </a:t>
            </a:r>
            <a:endParaRPr lang="en-US" sz="5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D9AE4-D586-4C49-AFF3-2442412B1E09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10200" y="2503729"/>
            <a:ext cx="3733800" cy="255454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শ্রেনিঃঅষ্টম 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বিষয়ঃগণিত 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অধ্যায়ঃতৃতীয়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   সময়ঃ ৫০ মিনিট</a:t>
            </a: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তারিখঃ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২১/০4/২০১9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ইং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868" y="75257"/>
            <a:ext cx="1513332" cy="18196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5783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F446-20BE-4EF7-B022-066F87E0CBA4}" type="datetime1">
              <a:rPr lang="en-US" smtClean="0"/>
              <a:t>10/16/2019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143000"/>
            <a:ext cx="6400800" cy="3810000"/>
          </a:xfrm>
          <a:prstGeom prst="ellipse">
            <a:avLst/>
          </a:prstGeom>
          <a:ln w="63500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75361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1600199" y="1371600"/>
            <a:ext cx="6019801" cy="3886200"/>
          </a:xfrm>
          <a:prstGeom prst="flowChartPunchedTape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9600" u="sng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পরিমাপ</a:t>
            </a:r>
            <a:r>
              <a:rPr lang="bn-BD" sz="3600" u="sng" dirty="0" smtClean="0">
                <a:solidFill>
                  <a:schemeClr val="accent6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u="sng" dirty="0">
              <a:solidFill>
                <a:schemeClr val="accent6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00AF2-0541-4813-96F2-3F420A69582E}" type="datetime1">
              <a:rPr lang="en-US" smtClean="0"/>
              <a:t>10/16/2019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382000" cy="1143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49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37160" indent="0">
              <a:buNone/>
            </a:pPr>
            <a:endParaRPr lang="en-US" sz="3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137160" indent="0">
              <a:buNone/>
            </a:pP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º</a:t>
            </a:r>
            <a:r>
              <a:rPr lang="en-US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পরিমাপের একক কী তা বলতে পারবে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13716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º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এককের সাথে সম্পর্ক স্থাপন করতে পারবে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137160" indent="0">
              <a:buNone/>
            </a:pP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º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 পদ্ধতির সাহায্যে দৈর্ঘ্য,প্রস্থ,পরিসীমা 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ক্ষেত্রফল সংক্রান্ত গাণিতিক সমস্যার সমাধান করতে পারবে</a:t>
            </a:r>
            <a:r>
              <a:rPr lang="en-US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|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3E334-8080-42F5-8ED3-9B5575B0529D}" type="datetime1">
              <a:rPr lang="en-US" smtClean="0"/>
              <a:t>10/16/2019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3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066800" y="533400"/>
            <a:ext cx="7086600" cy="1500309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 কাজ – ০৩ মিনিট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066800" y="2264229"/>
            <a:ext cx="7239000" cy="3200400"/>
          </a:xfrm>
          <a:prstGeom prst="round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কিলোমিটারকে  সেন্টিমিটার ও মিলিমিটারে  প্রকাশ কর। </a:t>
            </a: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5428-87D3-4A5A-8722-1A789E8A5192}" type="datetime1">
              <a:rPr lang="en-US" smtClean="0"/>
              <a:t>10/16/2019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6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Alternate Process 5"/>
          <p:cNvSpPr/>
          <p:nvPr/>
        </p:nvSpPr>
        <p:spPr>
          <a:xfrm>
            <a:off x="3429000" y="0"/>
            <a:ext cx="1905000" cy="75142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38200"/>
            <a:ext cx="9144000" cy="193516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আয়তাকারের পরিসীমা=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প্রস্থ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একক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05200"/>
            <a:ext cx="9144000" cy="205740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আয়তাকারের ক্ষেত্রফল</a:t>
            </a:r>
            <a:r>
              <a:rPr lang="en-US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=(দৈর্ঘ্য</a:t>
            </a:r>
            <a:r>
              <a:rPr lang="en-US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× </a:t>
            </a:r>
            <a:r>
              <a:rPr lang="bn-BD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প্রস্থ</a:t>
            </a:r>
            <a:r>
              <a:rPr lang="en-US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বর্গ একক </a:t>
            </a:r>
            <a:endParaRPr lang="en-US" sz="39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75F8F-F544-4198-A5CA-8A410F30DF14}" type="datetime1">
              <a:rPr lang="en-US" smtClean="0"/>
              <a:t>10/16/2019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29000" y="43543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সমূহ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39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3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" y="1524000"/>
            <a:ext cx="8610600" cy="1371600"/>
          </a:xfr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SutonnyOMJ" pitchFamily="2" charset="0"/>
                <a:cs typeface="SutonnyOMJ" pitchFamily="2" charset="0"/>
              </a:rPr>
              <a:t>একটি  বাগানের দৈর্ঘ্য ৩২ মিটার এবং প্রস্থ ২৪ মিটার।এর ভিতরে চারদিকে ২ মিটার চওড়া একটি রাস্তাআছে।</a:t>
            </a:r>
            <a:endParaRPr lang="en-US" sz="3200" dirty="0">
              <a:solidFill>
                <a:schemeClr val="bg1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3276600"/>
            <a:ext cx="9144000" cy="33528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3200" dirty="0" smtClean="0">
                <a:solidFill>
                  <a:srgbClr val="C00000"/>
                </a:solidFill>
                <a:latin typeface="SutonnyOMJ" pitchFamily="2" charset="0"/>
                <a:cs typeface="SutonnyOMJ" pitchFamily="2" charset="0"/>
              </a:rPr>
              <a:t>ক) ৩২ মিটারকে মিলিমিটারে প্রকাশ কর।</a:t>
            </a:r>
          </a:p>
          <a:p>
            <a:pPr algn="just"/>
            <a:r>
              <a:rPr lang="bn-BD" sz="32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খ) বাগানের ক্ষেত্রফল নির্নয় কর।</a:t>
            </a:r>
          </a:p>
          <a:p>
            <a:pPr algn="just"/>
            <a:r>
              <a:rPr lang="bn-BD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গ) প্রতি</a:t>
            </a:r>
            <a:r>
              <a:rPr lang="en-US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বর্গমিটার রাস্তার নির্মাণ খরচ ২৫০</a:t>
            </a:r>
            <a:r>
              <a:rPr lang="en-US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bn-BD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টাকা হলে বাগানের ভিতর রাস্তার নির্মাণ  খরচ কত  হয়েছিল? 		 </a:t>
            </a: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SutonnyOMJ" pitchFamily="2" charset="0"/>
                <a:cs typeface="SutonnyOMJ" pitchFamily="2" charset="0"/>
              </a:rPr>
              <a:t> </a:t>
            </a:r>
            <a:endParaRPr lang="en-US" sz="3200" dirty="0">
              <a:solidFill>
                <a:srgbClr val="0070C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31F7A-C735-40B2-AB21-5651B0F61289}" type="datetime1">
              <a:rPr lang="en-US" smtClean="0"/>
              <a:t>10/16/2019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1200" y="381000"/>
            <a:ext cx="3733800" cy="83099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সৃজনশীল প্রশ্ন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3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600200"/>
            <a:ext cx="8229600" cy="44958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৩২ মিটারকে মিলিমিটারে প্রকাশ করতে হবে। </a:t>
            </a:r>
            <a:br>
              <a:rPr lang="bn-BD" sz="3200" dirty="0" smtClean="0">
                <a:latin typeface="SutonnyOMJ" pitchFamily="2" charset="0"/>
                <a:cs typeface="SutonnyOMJ" pitchFamily="2" charset="0"/>
              </a:rPr>
            </a:b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আমরা জানি,			 </a:t>
            </a:r>
            <a:br>
              <a:rPr lang="bn-BD" sz="3200" dirty="0" smtClean="0">
                <a:latin typeface="SutonnyOMJ" pitchFamily="2" charset="0"/>
                <a:cs typeface="SutonnyOMJ" pitchFamily="2" charset="0"/>
              </a:rPr>
            </a:br>
            <a:r>
              <a:rPr lang="bn-BD" sz="32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                            ১ মিটার= ১০০০ মিঃমি	</a:t>
            </a:r>
            <a:br>
              <a:rPr lang="bn-BD" sz="3200" dirty="0" smtClean="0">
                <a:latin typeface="SutonnyOMJ" pitchFamily="2" charset="0"/>
                <a:cs typeface="SutonnyOMJ" pitchFamily="2" charset="0"/>
              </a:rPr>
            </a:b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                          ৩২     “     =৩২ </a:t>
            </a:r>
            <a:r>
              <a:rPr lang="en-US" sz="3200" dirty="0" smtClean="0">
                <a:latin typeface="Agency FB"/>
                <a:cs typeface="SutonnyOMJ" pitchFamily="2" charset="0"/>
              </a:rPr>
              <a:t>X</a:t>
            </a: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১০০০ মিঃমিঃ</a:t>
            </a:r>
            <a:br>
              <a:rPr lang="bn-BD" sz="3200" dirty="0" smtClean="0">
                <a:latin typeface="SutonnyOMJ" pitchFamily="2" charset="0"/>
                <a:cs typeface="SutonnyOMJ" pitchFamily="2" charset="0"/>
              </a:rPr>
            </a:b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                                       =৩২০০০ মিঃমিঃ</a:t>
            </a:r>
            <a:br>
              <a:rPr lang="bn-BD" sz="3200" dirty="0" smtClean="0">
                <a:latin typeface="SutonnyOMJ" pitchFamily="2" charset="0"/>
                <a:cs typeface="SutonnyOMJ" pitchFamily="2" charset="0"/>
              </a:rPr>
            </a:b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নির্ণেয়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 ৩২০০০ মিলিমিটার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19400" y="152400"/>
            <a:ext cx="3886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u="sng" dirty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সমাধান (ক)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1905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6400800" cy="3352800"/>
          </a:xfrm>
          <a:solidFill>
            <a:srgbClr val="92D05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01353"/>
            <a:ext cx="8229600" cy="27432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দেওয়া আছে,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বাগানের দৈর্ঘ্য=৩২ মিটার এবং প্রস্থ=২৪ মিটার।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বাগানের ক্ষেত্রফল=(দৈর্ঘ্য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প্রস্থ) বর্গ একক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              = (৩২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× </a:t>
            </a:r>
            <a:r>
              <a:rPr lang="en-US" dirty="0" smtClean="0">
                <a:latin typeface="Agency FB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২৪) বর্গ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              =৭৬৮বর্গ মিটার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81400" y="685800"/>
            <a:ext cx="1409700" cy="304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রাস্তা</a:t>
            </a:r>
            <a:r>
              <a:rPr lang="bn-BD" sz="1600" dirty="0" smtClean="0">
                <a:latin typeface="SutonnyOMJ" pitchFamily="2" charset="0"/>
                <a:cs typeface="SutonnyOMJ" pitchFamily="2" charset="0"/>
              </a:rPr>
              <a:t>= ২ </a:t>
            </a:r>
            <a:r>
              <a:rPr lang="bn-BD" sz="1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 </a:t>
            </a:r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762000" y="1981200"/>
            <a:ext cx="1752600" cy="381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রাস্তা = ২ মিটার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38549" y="3543300"/>
            <a:ext cx="1819275" cy="381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রাস্তা = ২ মিটার </a:t>
            </a:r>
            <a:endParaRPr lang="en-US" sz="2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rot="5400000">
            <a:off x="6691312" y="1881187"/>
            <a:ext cx="1628776" cy="381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রাস্তা =২ মিটা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1200" y="1256553"/>
            <a:ext cx="5181600" cy="22098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38450" y="152400"/>
            <a:ext cx="2895600" cy="2286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SutonnyOMJ" pitchFamily="2" charset="0"/>
                <a:cs typeface="SutonnyOMJ" pitchFamily="2" charset="0"/>
              </a:rPr>
              <a:t>বাগানের দৈর্ঘ্য= ৩২ মিটার </a:t>
            </a:r>
            <a:endParaRPr lang="en-US" sz="24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 rot="5400000">
            <a:off x="7134225" y="2019300"/>
            <a:ext cx="2190749" cy="304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SutonnyOMJ" pitchFamily="2" charset="0"/>
                <a:cs typeface="SutonnyOMJ" pitchFamily="2" charset="0"/>
              </a:rPr>
              <a:t>বাগানের প্রস্থ=২৪ মিটার </a:t>
            </a:r>
            <a:endParaRPr lang="en-US" sz="2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162300" y="1272988"/>
            <a:ext cx="2819400" cy="304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 বাদে বাগানের দৈর্ঘ্য=২৮ মিটার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 rot="16200000">
            <a:off x="1681167" y="1909764"/>
            <a:ext cx="1352551" cy="46672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 বাদে বাঃ প্রঃ=২০ মি;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E6C8D-20D6-4014-BB54-7727ABA6EB71}" type="datetime1">
              <a:rPr lang="en-US" smtClean="0"/>
              <a:t>10/16/2019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18590099">
            <a:off x="-395359" y="545813"/>
            <a:ext cx="2428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FFFF00"/>
                </a:solidFill>
              </a:rPr>
              <a:t>সমাধান</a:t>
            </a:r>
            <a:r>
              <a:rPr lang="en-US" sz="3200" b="1" dirty="0" smtClean="0">
                <a:solidFill>
                  <a:srgbClr val="FFFF00"/>
                </a:solidFill>
              </a:rPr>
              <a:t> (খ)</a:t>
            </a:r>
            <a:endParaRPr lang="en-US" sz="3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48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latin typeface="SutonnyOMJ" pitchFamily="2" charset="0"/>
                <a:cs typeface="SutonnyOMJ" pitchFamily="2" charset="0"/>
              </a:rPr>
              <a:t>সমাধান(গ) 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বাগানের দৈর্ঘ্য ৩২ মিটার এবং প্রস্থ ২৪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মিটার।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বাগানের ক্ষেত্রফল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৩২</a:t>
            </a:r>
            <a:r>
              <a:rPr lang="en-US" dirty="0" smtClean="0">
                <a:latin typeface="Agency FB"/>
                <a:cs typeface="SutonnyOMJ" pitchFamily="2" charset="0"/>
              </a:rPr>
              <a:t>X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২৪ বর্গ মিটার বা ৭৬৮ বর্গ মিটার।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 বাদে বাগানের দৈর্ঘ্য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৩২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∑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(২+২) 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 =২৮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 বাদে বাগানের প্রস্থ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২৪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∑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(২+২)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২০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 বাদে বাগানের ক্ষেত্রফল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২৮</a:t>
            </a:r>
            <a:r>
              <a:rPr lang="en-US" dirty="0">
                <a:latin typeface="Agency FB"/>
                <a:cs typeface="SutonnyOMJ" pitchFamily="2" charset="0"/>
              </a:rPr>
              <a:t> </a:t>
            </a:r>
            <a:r>
              <a:rPr lang="en-US" dirty="0" smtClean="0">
                <a:latin typeface="Agency FB"/>
                <a:cs typeface="SutonnyOMJ" pitchFamily="2" charset="0"/>
              </a:rPr>
              <a:t>X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২০ বর্গ মিটার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     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৫৬০ বর্গ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মিটার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83B2-366F-48D5-B69B-CB067EDDA8C0}" type="datetime1">
              <a:rPr lang="en-US" smtClean="0"/>
              <a:t>10/16/2019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45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weave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সুতরাং রাস্তার ক্ষেত্রফল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=বাগানের ক্ষেত্রফল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∑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রাস্তাবাদে বাগানের ক্ষেত্রফল</a:t>
            </a:r>
          </a:p>
          <a:p>
            <a:pPr marL="0" indent="0">
              <a:buNone/>
            </a:pPr>
            <a:r>
              <a:rPr lang="bn-BD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     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(৭৬৮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∑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৫৬০)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বর্গ মিটার</a:t>
            </a:r>
          </a:p>
          <a:p>
            <a:pPr marL="0" indent="0">
              <a:buNone/>
            </a:pPr>
            <a:r>
              <a:rPr lang="bn-BD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     =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২০৮ বর্গ মিটার</a:t>
            </a:r>
            <a:endParaRPr lang="en-US" dirty="0" smtClean="0">
              <a:latin typeface="SutonnyOMJ" pitchFamily="2" charset="0"/>
              <a:cs typeface="SutonnyOMJ" pitchFamily="2" charset="0"/>
            </a:endParaRP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</a:t>
            </a:r>
            <a:r>
              <a:rPr lang="en-US" dirty="0">
                <a:latin typeface="SutonnyOMJ" pitchFamily="2" charset="0"/>
                <a:cs typeface="SutonnyOMJ" pitchFamily="2" charset="0"/>
              </a:rPr>
              <a:t>১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বর্গ মিটার রাস্তার নির্মাণ খরচ   ২৫০  টাকা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২০৮     “     “      “       “      “   (২০৮</a:t>
            </a:r>
            <a:r>
              <a:rPr lang="en-US" dirty="0">
                <a:latin typeface="Agency FB"/>
                <a:cs typeface="SutonnyOMJ" pitchFamily="2" charset="0"/>
              </a:rPr>
              <a:t> </a:t>
            </a:r>
            <a:r>
              <a:rPr lang="en-US" dirty="0" smtClean="0">
                <a:latin typeface="Agency FB"/>
                <a:cs typeface="SutonnyOMJ" pitchFamily="2" charset="0"/>
              </a:rPr>
              <a:t>X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২৫০) “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                                         = ৫২০০০ টাকা।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সুতরাং রাস্তাটি নির্মাণ</a:t>
            </a:r>
            <a:r>
              <a:rPr lang="bn-BD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করতে ৫২০০০ টাকা খরচ হয়েছিল।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5FFC1-40D5-414F-B626-5555BD898837}" type="datetime1">
              <a:rPr lang="en-US" smtClean="0"/>
              <a:t>10/16/2019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3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urved Up Ribbon 3"/>
          <p:cNvSpPr/>
          <p:nvPr/>
        </p:nvSpPr>
        <p:spPr>
          <a:xfrm>
            <a:off x="428171" y="457200"/>
            <a:ext cx="8382000" cy="2590800"/>
          </a:xfrm>
          <a:prstGeom prst="ellipseRibbon2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accent6">
                    <a:lumMod val="50000"/>
                  </a:schemeClr>
                </a:solidFill>
                <a:latin typeface="SutonnyOMJ" pitchFamily="2" charset="0"/>
                <a:cs typeface="SutonnyOMJ" pitchFamily="2" charset="0"/>
              </a:rPr>
              <a:t>দলীয় কাজ ১০ মিনিট 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3352800"/>
            <a:ext cx="7924800" cy="21336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bn-BD" sz="3200" dirty="0" smtClean="0">
                <a:latin typeface="SutonnyOMJ" pitchFamily="2" charset="0"/>
                <a:cs typeface="SutonnyOMJ" pitchFamily="2" charset="0"/>
              </a:rPr>
              <a:t>একটি পুকুরের দৈর্ঘ্য ৬০ মিটার এবং প্রস্থ ৪০ মিটার।পুকুরের পাড়ের বিস্তার ৩ মিটার হলে,পাড়ের ক্ষেত্রফল নির্ণয় কর। 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509A5-6089-4E8F-9501-985F4BA20125}" type="datetime1">
              <a:rPr lang="en-US" smtClean="0"/>
              <a:t>10/16/2019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03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524000"/>
          </a:xfr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962400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) দৈর্ঘ্য পরিমাপের এককের নাম কী?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খ) গ্রাম------ এর একক।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গ) ১ কিলোমিটার সমান------মিটার।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ঘ) -------- সেন্টিমিটারে ১ মিটার। 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ঙ) আয়তাকারের পরিসীমা=?</a:t>
            </a:r>
          </a:p>
          <a:p>
            <a:pPr marL="0" indent="0">
              <a:buNone/>
            </a:pPr>
            <a:r>
              <a:rPr lang="bn-BD" dirty="0" smtClean="0">
                <a:latin typeface="SutonnyOMJ" pitchFamily="2" charset="0"/>
                <a:cs typeface="SutonnyOMJ" pitchFamily="2" charset="0"/>
              </a:rPr>
              <a:t>চ) আয়তাকারের ক্ষেত্রফল এর সূত্রটি কী?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2819400" y="457200"/>
            <a:ext cx="3810000" cy="1219200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মূল্যায়ন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9EAAD-ED0F-417A-B835-0D923B6C8F60}" type="datetime1">
              <a:rPr lang="en-US" smtClean="0"/>
              <a:t>10/16/2019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648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smtClean="0">
                <a:latin typeface="SutonnyOMJ" pitchFamily="2" charset="0"/>
                <a:cs typeface="SutonnyOMJ" pitchFamily="2" charset="0"/>
              </a:rPr>
              <a:t>মনে কর তোমাদের নিজ নিজ বাড়ীর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একটি আয়তাকার ঘরের দৈর্ঘ্য প্রস্থের দেড় গুণ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3600" dirty="0" smtClean="0">
                <a:latin typeface="SutonnyOMJ" pitchFamily="2" charset="0"/>
                <a:cs typeface="SutonnyOMJ" pitchFamily="2" charset="0"/>
              </a:rPr>
              <a:t>। 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এর ক্ষেত্রফল 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৪৩২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বর্গমিটার হলে</a:t>
            </a:r>
            <a:r>
              <a:rPr lang="en-US" sz="3600" dirty="0">
                <a:latin typeface="SutonnyOMJ" pitchFamily="2" charset="0"/>
                <a:cs typeface="SutonnyOMJ" pitchFamily="2" charset="0"/>
              </a:rPr>
              <a:t>-</a:t>
            </a:r>
            <a:r>
              <a:rPr lang="bn-BD" sz="3600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sz="3600" dirty="0" smtClean="0">
              <a:latin typeface="SutonnyOMJ" pitchFamily="2" charset="0"/>
              <a:cs typeface="SutonnyOMJ" pitchFamily="2" charset="0"/>
            </a:endParaRPr>
          </a:p>
          <a:p>
            <a:pPr marL="0" indent="0" algn="just">
              <a:buNone/>
            </a:pP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ক) 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ঘরের প্রস্থকে  ‍ক‌‍  ধরে উদ্দীপকটি সমীকরণের মাধ্যমে প্রকাশ কর</a:t>
            </a:r>
            <a:r>
              <a:rPr lang="en-US" dirty="0">
                <a:latin typeface="SutonnyOMJ" pitchFamily="2" charset="0"/>
                <a:cs typeface="SutonnyOMJ" pitchFamily="2" charset="0"/>
              </a:rPr>
              <a:t> 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0" indent="0" algn="just">
              <a:buNone/>
            </a:pP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খ)</a:t>
            </a:r>
            <a:r>
              <a:rPr lang="bn-BD" sz="3600" dirty="0">
                <a:latin typeface="SutonnyOMJ" pitchFamily="2" charset="0"/>
                <a:cs typeface="SutonnyOMJ" pitchFamily="2" charset="0"/>
              </a:rPr>
              <a:t> </a:t>
            </a:r>
            <a:r>
              <a:rPr lang="bn-BD" dirty="0">
                <a:latin typeface="SutonnyOMJ" pitchFamily="2" charset="0"/>
                <a:cs typeface="SutonnyOMJ" pitchFamily="2" charset="0"/>
              </a:rPr>
              <a:t>ঘরের পরিসীমা </a:t>
            </a:r>
            <a:r>
              <a:rPr lang="en-US" dirty="0" smtClean="0">
                <a:latin typeface="SutonnyOMJ" pitchFamily="2" charset="0"/>
                <a:cs typeface="SutonnyOMJ" pitchFamily="2" charset="0"/>
              </a:rPr>
              <a:t> নির্ণয় কর </a:t>
            </a:r>
            <a:r>
              <a:rPr lang="en-US" sz="3600" dirty="0" smtClean="0">
                <a:latin typeface="SutonnyOMJ" pitchFamily="2" charset="0"/>
                <a:cs typeface="SutonnyOMJ" pitchFamily="2" charset="0"/>
              </a:rPr>
              <a:t>?</a:t>
            </a:r>
          </a:p>
          <a:p>
            <a:pPr marL="0" indent="0" algn="just">
              <a:buNone/>
            </a:pPr>
            <a:r>
              <a:rPr lang="en-US" dirty="0" smtClean="0">
                <a:latin typeface="SutonnyOMJ" pitchFamily="2" charset="0"/>
                <a:cs typeface="SutonnyOMJ" pitchFamily="2" charset="0"/>
              </a:rPr>
              <a:t>গ)আয়তক্ষেত্রের ক্ষেত্রফল যদি বর্গক্ষেত্রের সমান হয় তবে</a:t>
            </a:r>
          </a:p>
          <a:p>
            <a:pPr marL="0" indent="0" algn="just">
              <a:buNone/>
            </a:pPr>
            <a:r>
              <a:rPr lang="en-US" dirty="0" smtClean="0">
                <a:latin typeface="SutonnyOMJ" pitchFamily="2" charset="0"/>
                <a:cs typeface="SutonnyOMJ" pitchFamily="2" charset="0"/>
              </a:rPr>
              <a:t>বর্গের কর্ণের  দৈর্ঘ্য নির্ণয় কর ।</a:t>
            </a:r>
          </a:p>
          <a:p>
            <a:pPr marL="0" indent="0" algn="just">
              <a:buNone/>
            </a:pP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(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প্রত্যেকে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যেকোন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একটি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করবে</a:t>
            </a:r>
            <a:r>
              <a:rPr lang="en-US" sz="3600" dirty="0" smtClean="0">
                <a:solidFill>
                  <a:srgbClr val="FF0000"/>
                </a:solidFill>
                <a:latin typeface="SutonnyOMJ" pitchFamily="2" charset="0"/>
                <a:cs typeface="SutonnyOMJ" pitchFamily="2" charset="0"/>
              </a:rPr>
              <a:t>)</a:t>
            </a:r>
            <a:endParaRPr lang="en-US" sz="3600" dirty="0">
              <a:solidFill>
                <a:srgbClr val="FF00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07592"/>
            <a:ext cx="8001000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perspectiveRelaxedModerately"/>
              <a:lightRig rig="threePt" dir="t"/>
            </a:scene3d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বাড়ির কাজ 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A9D55-3C99-4711-B433-FDCDBFFB9056}" type="datetime1">
              <a:rPr lang="en-US" smtClean="0"/>
              <a:t>10/16/2019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33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3823936" y="286657"/>
            <a:ext cx="3581399" cy="1033272"/>
          </a:xfrm>
          <a:prstGeom prst="horizontalScroll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latin typeface="SutonnyOMJ" pitchFamily="2" charset="0"/>
                <a:cs typeface="SutonnyOMJ" pitchFamily="2" charset="0"/>
              </a:rPr>
              <a:t>ধন্যবাদ</a:t>
            </a:r>
            <a:r>
              <a:rPr lang="bn-BD" dirty="0" smtClean="0">
                <a:latin typeface="SutonnyOMJ" pitchFamily="2" charset="0"/>
                <a:cs typeface="SutonnyOMJ" pitchFamily="2" charset="0"/>
              </a:rPr>
              <a:t> </a:t>
            </a:r>
            <a:endParaRPr lang="en-US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7D54B-E053-4622-A334-671EAADE676F}" type="datetime1">
              <a:rPr lang="en-US" smtClean="0"/>
              <a:t>10/16/2019</a:t>
            </a:fld>
            <a:endParaRPr lang="en-US" dirty="0"/>
          </a:p>
        </p:txBody>
      </p:sp>
      <p:pic>
        <p:nvPicPr>
          <p:cNvPr id="4" name="Picture 3" descr="house_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30" y="279400"/>
            <a:ext cx="4500899" cy="66802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2590800" y="5905916"/>
            <a:ext cx="6462866" cy="505580"/>
            <a:chOff x="1939636" y="5461000"/>
            <a:chExt cx="10252364" cy="1117600"/>
          </a:xfrm>
        </p:grpSpPr>
        <p:sp>
          <p:nvSpPr>
            <p:cNvPr id="7" name="Double Wave 6"/>
            <p:cNvSpPr/>
            <p:nvPr/>
          </p:nvSpPr>
          <p:spPr>
            <a:xfrm>
              <a:off x="1939636" y="5461000"/>
              <a:ext cx="10252364" cy="1117600"/>
            </a:xfrm>
            <a:prstGeom prst="doubleWave">
              <a:avLst>
                <a:gd name="adj1" fmla="val 6250"/>
                <a:gd name="adj2" fmla="val 0"/>
              </a:avLst>
            </a:prstGeom>
            <a:solidFill>
              <a:schemeClr val="bg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414713" y="5957888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176711" y="5957888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50604" y="5957888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12602" y="5957888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364747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126745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800638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562636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284279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046277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20170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1482168" y="5947065"/>
              <a:ext cx="585787" cy="8572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Picture 7" descr="IndexAnimatedManWalkingIcon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36796" y="4191811"/>
            <a:ext cx="1796143" cy="2261016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336837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826 0.01873 L -0.56077 -0.0143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51" y="-166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1315</TotalTime>
  <Words>532</Words>
  <Application>Microsoft Office PowerPoint</Application>
  <PresentationFormat>On-screen Show (4:3)</PresentationFormat>
  <Paragraphs>100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এই পাঠ শেষে শিক্ষার্থীরা - </vt:lpstr>
      <vt:lpstr> </vt:lpstr>
      <vt:lpstr>আয়তাকারের পরিসীমা= ২×(দৈর্ঘ্য+ প্রস্থ ) একক  </vt:lpstr>
      <vt:lpstr>একটি  বাগানের দৈর্ঘ্য ৩২ মিটার এবং প্রস্থ ২৪ মিটার।এর ভিতরে চারদিকে ২ মিটার চওড়া একটি রাস্তাআছে।</vt:lpstr>
      <vt:lpstr>৩২ মিটারকে মিলিমিটারে প্রকাশ করতে হবে।  আমরা জানি,                                  ১ মিটার= ১০০০ মিঃমি                            ৩২     “     =৩২ X১০০০ মিঃমিঃ                                        =৩২০০০ মিঃমিঃ নির্ণেয়  ৩২০০০ মিলিমিটার।   </vt:lpstr>
      <vt:lpstr>PowerPoint Presentation</vt:lpstr>
      <vt:lpstr>সমাধান(গ) </vt:lpstr>
      <vt:lpstr>PowerPoint Presentation</vt:lpstr>
      <vt:lpstr> </vt:lpstr>
      <vt:lpstr>PowerPoint Presentation</vt:lpstr>
      <vt:lpstr>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>TSS</dc:creator>
  <cp:lastModifiedBy>User</cp:lastModifiedBy>
  <cp:revision>291</cp:revision>
  <dcterms:created xsi:type="dcterms:W3CDTF">2014-06-02T14:20:54Z</dcterms:created>
  <dcterms:modified xsi:type="dcterms:W3CDTF">2019-10-16T15:29:44Z</dcterms:modified>
</cp:coreProperties>
</file>