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6" r:id="rId2"/>
    <p:sldId id="350" r:id="rId3"/>
    <p:sldId id="352" r:id="rId4"/>
    <p:sldId id="306" r:id="rId5"/>
    <p:sldId id="322" r:id="rId6"/>
    <p:sldId id="338" r:id="rId7"/>
    <p:sldId id="340" r:id="rId8"/>
    <p:sldId id="344" r:id="rId9"/>
    <p:sldId id="347" r:id="rId10"/>
    <p:sldId id="332" r:id="rId11"/>
    <p:sldId id="308" r:id="rId12"/>
    <p:sldId id="335" r:id="rId13"/>
    <p:sldId id="349" r:id="rId14"/>
    <p:sldId id="261" r:id="rId15"/>
    <p:sldId id="263" r:id="rId16"/>
    <p:sldId id="297" r:id="rId17"/>
    <p:sldId id="346" r:id="rId18"/>
    <p:sldId id="31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99003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226" autoAdjust="0"/>
  </p:normalViewPr>
  <p:slideViewPr>
    <p:cSldViewPr>
      <p:cViewPr varScale="1">
        <p:scale>
          <a:sx n="61" d="100"/>
          <a:sy n="61" d="100"/>
        </p:scale>
        <p:origin x="1626" y="48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 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94531-D9EE-4CBE-BE7A-D4EFAEF184A0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F83ED-3470-446B-B3FD-7303312EA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07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/>
              <a:t>এখানে</a:t>
            </a:r>
            <a:r>
              <a:rPr lang="bn-IN" baseline="0" dirty="0"/>
              <a:t> সাগরে বরফ দেখানো হয়েছে । যাতে শিক্ষার্থীরা আজকের পাঠের দিকে মনোযোগ দিতে পারে । আপনি অন্য ভাবে শুভেচ্ছা দিতে পারেন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963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/>
              <a:t>শিক্ষার্থীর</a:t>
            </a:r>
            <a:r>
              <a:rPr lang="bn-IN" baseline="0" dirty="0"/>
              <a:t> চিন্তন দক্ষতা বাড়ানোর জন্য </a:t>
            </a:r>
            <a:r>
              <a:rPr lang="en-US" dirty="0" err="1"/>
              <a:t>ভিডিও</a:t>
            </a:r>
            <a:r>
              <a:rPr lang="en-US" baseline="0" dirty="0"/>
              <a:t> </a:t>
            </a:r>
            <a:r>
              <a:rPr lang="en-US" baseline="0" dirty="0" err="1"/>
              <a:t>টি</a:t>
            </a:r>
            <a:r>
              <a:rPr lang="en-US" baseline="0" dirty="0"/>
              <a:t> </a:t>
            </a:r>
            <a:r>
              <a:rPr lang="en-US" baseline="0" dirty="0" err="1"/>
              <a:t>দেখানো</a:t>
            </a:r>
            <a:r>
              <a:rPr lang="en-US" baseline="0" dirty="0"/>
              <a:t> </a:t>
            </a:r>
            <a:r>
              <a:rPr lang="en-US" baseline="0" dirty="0" err="1"/>
              <a:t>যেতে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en-US" baseline="0" dirty="0"/>
              <a:t> ।</a:t>
            </a:r>
            <a:r>
              <a:rPr lang="en-US" baseline="0" dirty="0" err="1"/>
              <a:t>শিক্ষার্থীরা</a:t>
            </a:r>
            <a:r>
              <a:rPr lang="en-US" baseline="0" dirty="0"/>
              <a:t> </a:t>
            </a:r>
            <a:r>
              <a:rPr lang="en-US" baseline="0" dirty="0" err="1"/>
              <a:t>বিভিন্ন</a:t>
            </a:r>
            <a:r>
              <a:rPr lang="en-US" baseline="0" dirty="0"/>
              <a:t> </a:t>
            </a:r>
            <a:r>
              <a:rPr lang="en-US" baseline="0" dirty="0" err="1"/>
              <a:t>রকম</a:t>
            </a:r>
            <a:r>
              <a:rPr lang="en-US" baseline="0" dirty="0"/>
              <a:t> </a:t>
            </a:r>
            <a:r>
              <a:rPr lang="en-US" baseline="0" dirty="0" err="1"/>
              <a:t>উত্তর</a:t>
            </a:r>
            <a:r>
              <a:rPr lang="en-US" baseline="0" dirty="0"/>
              <a:t> </a:t>
            </a:r>
            <a:r>
              <a:rPr lang="en-US" baseline="0" dirty="0" err="1"/>
              <a:t>দিতে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bn-IN" baseline="0" dirty="0"/>
              <a:t>। যেমন মানব সৃষ্ট , প্রাকতিক ইত্যাদি । বরফ গলার কারণে বন্যা সৃষ্টি হয় প্রসংগ এনে পাঠ শিরোনাম আনতে পারেন ।সেখানে জলবায়ু পরিবর্তনের কারণে যে বন্যা সৃষ্টি হয় সেটি উল্লেখ করতে পারেন </a:t>
            </a:r>
            <a:r>
              <a:rPr lang="en-US" baseline="0" dirty="0"/>
              <a:t>। </a:t>
            </a:r>
            <a:r>
              <a:rPr lang="en-US" baseline="0" dirty="0" err="1"/>
              <a:t>সেখানে</a:t>
            </a:r>
            <a:r>
              <a:rPr lang="en-US" baseline="0" dirty="0"/>
              <a:t> </a:t>
            </a:r>
            <a:r>
              <a:rPr lang="en-US" baseline="0" dirty="0" err="1"/>
              <a:t>জলবায়ু</a:t>
            </a:r>
            <a:r>
              <a:rPr lang="en-US" baseline="0" dirty="0"/>
              <a:t> </a:t>
            </a:r>
            <a:r>
              <a:rPr lang="en-US" baseline="0" dirty="0" err="1"/>
              <a:t>সংশিষ্ঠ</a:t>
            </a:r>
            <a:r>
              <a:rPr lang="en-US" baseline="0" dirty="0"/>
              <a:t> </a:t>
            </a:r>
            <a:r>
              <a:rPr lang="en-US" baseline="0" dirty="0" err="1"/>
              <a:t>উত্তর</a:t>
            </a:r>
            <a:r>
              <a:rPr lang="en-US" baseline="0" dirty="0"/>
              <a:t> </a:t>
            </a:r>
            <a:r>
              <a:rPr lang="en-US" baseline="0" dirty="0" err="1"/>
              <a:t>নেওয়া</a:t>
            </a:r>
            <a:r>
              <a:rPr lang="en-US" baseline="0" dirty="0"/>
              <a:t> </a:t>
            </a:r>
            <a:r>
              <a:rPr lang="en-US" baseline="0" dirty="0" err="1"/>
              <a:t>যেতে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en-US" baseline="0" dirty="0"/>
              <a:t> ।</a:t>
            </a:r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33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পাঠ</a:t>
            </a:r>
            <a:r>
              <a:rPr lang="bn-IN" baseline="0" dirty="0"/>
              <a:t> শিরোনাম বোর্ডে লিখে দিতে পারেন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17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/>
              <a:t>স্লাইডটি</a:t>
            </a:r>
            <a:r>
              <a:rPr lang="bn-IN" baseline="0" dirty="0"/>
              <a:t> দেখাতে পারেন / হাইড করে রাখতে পারেন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39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শিক্ষক</a:t>
            </a:r>
            <a:r>
              <a:rPr lang="en-US" baseline="0" dirty="0"/>
              <a:t> </a:t>
            </a:r>
            <a:r>
              <a:rPr lang="en-US" baseline="0" dirty="0" err="1"/>
              <a:t>স্লাইড</a:t>
            </a:r>
            <a:r>
              <a:rPr lang="en-US" baseline="0" dirty="0"/>
              <a:t> </a:t>
            </a:r>
            <a:r>
              <a:rPr lang="en-US" baseline="0" dirty="0" err="1"/>
              <a:t>গুলো</a:t>
            </a:r>
            <a:r>
              <a:rPr lang="en-US" baseline="0" dirty="0"/>
              <a:t> </a:t>
            </a:r>
            <a:r>
              <a:rPr lang="en-US" baseline="0" dirty="0" err="1"/>
              <a:t>দেখানোর</a:t>
            </a:r>
            <a:r>
              <a:rPr lang="en-US" baseline="0" dirty="0"/>
              <a:t> </a:t>
            </a:r>
            <a:r>
              <a:rPr lang="en-US" baseline="0" dirty="0" err="1"/>
              <a:t>সময়</a:t>
            </a:r>
            <a:r>
              <a:rPr lang="en-US" baseline="0" dirty="0"/>
              <a:t> </a:t>
            </a:r>
            <a:r>
              <a:rPr lang="en-US" baseline="0" dirty="0" err="1"/>
              <a:t>ছবি</a:t>
            </a:r>
            <a:r>
              <a:rPr lang="en-US" baseline="0" dirty="0"/>
              <a:t> </a:t>
            </a:r>
            <a:r>
              <a:rPr lang="en-US" baseline="0" dirty="0" err="1"/>
              <a:t>গুলো</a:t>
            </a:r>
            <a:r>
              <a:rPr lang="en-US" baseline="0" dirty="0"/>
              <a:t> </a:t>
            </a:r>
            <a:r>
              <a:rPr lang="en-US" baseline="0" dirty="0" err="1"/>
              <a:t>সম্পর্কে</a:t>
            </a:r>
            <a:r>
              <a:rPr lang="en-US" baseline="0" dirty="0"/>
              <a:t> </a:t>
            </a:r>
            <a:r>
              <a:rPr lang="en-US" baseline="0" dirty="0" err="1"/>
              <a:t>আলোচনা</a:t>
            </a:r>
            <a:r>
              <a:rPr lang="en-US" baseline="0" dirty="0"/>
              <a:t> </a:t>
            </a:r>
            <a:r>
              <a:rPr lang="en-US" baseline="0" dirty="0" err="1"/>
              <a:t>করবেন</a:t>
            </a:r>
            <a:r>
              <a:rPr lang="en-US" baseline="0" dirty="0"/>
              <a:t> । </a:t>
            </a:r>
            <a:r>
              <a:rPr lang="en-US" baseline="0" dirty="0" err="1"/>
              <a:t>স্লাইড</a:t>
            </a:r>
            <a:r>
              <a:rPr lang="en-US" baseline="0" dirty="0"/>
              <a:t> </a:t>
            </a:r>
            <a:r>
              <a:rPr lang="en-US" baseline="0" dirty="0" err="1"/>
              <a:t>সংশিষ্ঠ</a:t>
            </a:r>
            <a:r>
              <a:rPr lang="en-US" baseline="0" dirty="0"/>
              <a:t> </a:t>
            </a:r>
            <a:r>
              <a:rPr lang="en-US" baseline="0" dirty="0" err="1"/>
              <a:t>উত্তর</a:t>
            </a:r>
            <a:r>
              <a:rPr lang="en-US" baseline="0" dirty="0"/>
              <a:t> </a:t>
            </a:r>
            <a:r>
              <a:rPr lang="en-US" baseline="0" dirty="0" err="1"/>
              <a:t>বলে</a:t>
            </a:r>
            <a:r>
              <a:rPr lang="en-US" baseline="0" dirty="0"/>
              <a:t> </a:t>
            </a:r>
            <a:r>
              <a:rPr lang="en-US" baseline="0" dirty="0" err="1"/>
              <a:t>দিবেন</a:t>
            </a:r>
            <a:r>
              <a:rPr lang="en-US" baseline="0" dirty="0"/>
              <a:t> । ১-গ্রীষ্মকাল , ২- </a:t>
            </a:r>
            <a:r>
              <a:rPr lang="en-US" baseline="0" dirty="0" err="1"/>
              <a:t>বর্ষা</a:t>
            </a:r>
            <a:r>
              <a:rPr lang="en-US" baseline="0" dirty="0"/>
              <a:t> </a:t>
            </a:r>
            <a:r>
              <a:rPr lang="en-US" baseline="0" dirty="0" err="1"/>
              <a:t>কাল</a:t>
            </a:r>
            <a:r>
              <a:rPr lang="en-US" baseline="0" dirty="0"/>
              <a:t> , ৩- </a:t>
            </a:r>
            <a:r>
              <a:rPr lang="en-US" baseline="0" dirty="0" err="1"/>
              <a:t>শীত</a:t>
            </a:r>
            <a:r>
              <a:rPr lang="en-US" baseline="0" dirty="0"/>
              <a:t> </a:t>
            </a:r>
            <a:r>
              <a:rPr lang="en-US" baseline="0" dirty="0" err="1"/>
              <a:t>কাল</a:t>
            </a:r>
            <a:r>
              <a:rPr lang="en-US" baseline="0" dirty="0"/>
              <a:t> , ৪- </a:t>
            </a:r>
            <a:r>
              <a:rPr lang="en-US" baseline="0" dirty="0" err="1"/>
              <a:t>বসন্ত</a:t>
            </a:r>
            <a:r>
              <a:rPr lang="en-US" baseline="0" dirty="0"/>
              <a:t> </a:t>
            </a:r>
          </a:p>
          <a:p>
            <a:r>
              <a:rPr lang="en-US" baseline="0" dirty="0" err="1"/>
              <a:t>তবে</a:t>
            </a:r>
            <a:r>
              <a:rPr lang="en-US" baseline="0" dirty="0"/>
              <a:t> </a:t>
            </a:r>
            <a:r>
              <a:rPr lang="en-US" baseline="0" dirty="0" err="1"/>
              <a:t>বাংলাদেশের</a:t>
            </a:r>
            <a:r>
              <a:rPr lang="en-US" baseline="0" dirty="0"/>
              <a:t> ৬ </a:t>
            </a:r>
            <a:r>
              <a:rPr lang="en-US" baseline="0" dirty="0" err="1"/>
              <a:t>টি</a:t>
            </a:r>
            <a:r>
              <a:rPr lang="en-US" baseline="0" dirty="0"/>
              <a:t> </a:t>
            </a:r>
            <a:r>
              <a:rPr lang="en-US" baseline="0" dirty="0" err="1"/>
              <a:t>ঋতু</a:t>
            </a:r>
            <a:r>
              <a:rPr lang="en-US" baseline="0" dirty="0"/>
              <a:t> </a:t>
            </a:r>
            <a:r>
              <a:rPr lang="en-US" baseline="0" dirty="0" err="1"/>
              <a:t>সম্পর্কে</a:t>
            </a:r>
            <a:r>
              <a:rPr lang="en-US" baseline="0" dirty="0"/>
              <a:t> </a:t>
            </a:r>
            <a:r>
              <a:rPr lang="en-US" baseline="0" dirty="0" err="1"/>
              <a:t>আলোচনা</a:t>
            </a:r>
            <a:r>
              <a:rPr lang="en-US" baseline="0" dirty="0"/>
              <a:t> </a:t>
            </a:r>
            <a:r>
              <a:rPr lang="en-US" baseline="0" dirty="0" err="1"/>
              <a:t>করতে</a:t>
            </a:r>
            <a:r>
              <a:rPr lang="en-US" baseline="0" dirty="0"/>
              <a:t> </a:t>
            </a:r>
            <a:r>
              <a:rPr lang="en-US" baseline="0" dirty="0" err="1"/>
              <a:t>পারেন</a:t>
            </a:r>
            <a:r>
              <a:rPr lang="en-US" baseline="0" dirty="0"/>
              <a:t>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30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dirty="0"/>
              <a:t>সবগুলো ছবি</a:t>
            </a:r>
            <a:r>
              <a:rPr lang="bn-IN" sz="1200" baseline="0" dirty="0"/>
              <a:t> </a:t>
            </a:r>
            <a:r>
              <a:rPr lang="bn-IN" sz="1200" dirty="0"/>
              <a:t>একসাথে</a:t>
            </a:r>
            <a:r>
              <a:rPr lang="bn-IN" sz="1200" baseline="0" dirty="0"/>
              <a:t> দেখাতে পারেন যা </a:t>
            </a:r>
            <a:r>
              <a:rPr lang="en-US" sz="1200" dirty="0" err="1"/>
              <a:t>বাংলাদেশের</a:t>
            </a:r>
            <a:r>
              <a:rPr lang="en-US" sz="1200" dirty="0"/>
              <a:t> </a:t>
            </a:r>
            <a:r>
              <a:rPr lang="en-US" sz="1200" dirty="0" err="1"/>
              <a:t>জলবায়ুর</a:t>
            </a:r>
            <a:r>
              <a:rPr lang="en-US" sz="1200" dirty="0"/>
              <a:t> </a:t>
            </a:r>
            <a:r>
              <a:rPr lang="en-US" sz="1200" dirty="0" err="1"/>
              <a:t>স্বাভাবিক</a:t>
            </a:r>
            <a:r>
              <a:rPr lang="en-US" sz="1200" dirty="0"/>
              <a:t> </a:t>
            </a:r>
            <a:r>
              <a:rPr lang="en-US" sz="1200" dirty="0" err="1"/>
              <a:t>রুপ</a:t>
            </a:r>
            <a:r>
              <a:rPr lang="en-US" sz="1200" dirty="0"/>
              <a:t> </a:t>
            </a:r>
            <a:r>
              <a:rPr lang="en-US" sz="1000" dirty="0"/>
              <a:t>।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marR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Ø"/>
                  <a:tabLst/>
                  <a:defRPr/>
                </a:pPr>
                <a:r>
                  <a:rPr lang="bn-BD" baseline="0" dirty="0">
                    <a:latin typeface="NikoshBAN" pitchFamily="2" charset="0"/>
                    <a:cs typeface="NikoshBAN" pitchFamily="2" charset="0"/>
                  </a:rPr>
                  <a:t>এক্ষেত্রে জোড়ায় আলোচনার মাধ্যমে   শিক্ষার্থীরা প্রশ্নের </a:t>
                </a:r>
                <a:r>
                  <a:rPr lang="bn-BD" dirty="0">
                    <a:latin typeface="NikoshBAN" pitchFamily="2" charset="0"/>
                    <a:cs typeface="NikoshBAN" pitchFamily="2" charset="0"/>
                  </a:rPr>
                  <a:t>পুরো প্রক্রিয়াটি ব্যাখ্যা</a:t>
                </a:r>
                <a:r>
                  <a:rPr lang="bn-BD" baseline="0" dirty="0">
                    <a:latin typeface="NikoshBAN" pitchFamily="2" charset="0"/>
                    <a:cs typeface="NikoshBAN" pitchFamily="2" charset="0"/>
                  </a:rPr>
                  <a:t> করতে</a:t>
                </a:r>
                <a:r>
                  <a:rPr lang="bn-BD" dirty="0">
                    <a:latin typeface="NikoshBAN" pitchFamily="2" charset="0"/>
                    <a:cs typeface="NikoshBAN" pitchFamily="2" charset="0"/>
                  </a:rPr>
                  <a:t> শিক্ষক</a:t>
                </a:r>
                <a:r>
                  <a:rPr lang="bn-BD" baseline="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dirty="0">
                    <a:latin typeface="NikoshBAN" pitchFamily="2" charset="0"/>
                    <a:cs typeface="NikoshBAN" pitchFamily="2" charset="0"/>
                  </a:rPr>
                  <a:t>শিক্ষার্থীদের</a:t>
                </a:r>
                <a:r>
                  <a:rPr lang="bn-BD" baseline="0" dirty="0">
                    <a:latin typeface="NikoshBAN" pitchFamily="2" charset="0"/>
                    <a:cs typeface="NikoshBAN" pitchFamily="2" charset="0"/>
                  </a:rPr>
                  <a:t> সহায়তা করবেন ।প্রয়োজনে ছোট ছোট প্রশ্ন করবেন </a:t>
                </a:r>
                <a:r>
                  <a:rPr lang="bn-IN" baseline="0" dirty="0">
                    <a:latin typeface="NikoshBAN" pitchFamily="2" charset="0"/>
                    <a:cs typeface="NikoshBAN" pitchFamily="2" charset="0"/>
                  </a:rPr>
                  <a:t>। যেমনঃ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bn-IN" i="1" baseline="0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  <m:t>𝐶𝑂</m:t>
                        </m:r>
                      </m:e>
                      <m:sub>
                        <m:r>
                          <a:rPr lang="en-US" b="0" i="1" baseline="0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bn-IN" baseline="0" dirty="0">
                    <a:latin typeface="NikoshBAN" pitchFamily="2" charset="0"/>
                    <a:cs typeface="NikoshBAN" pitchFamily="2" charset="0"/>
                  </a:rPr>
                  <a:t>কে গ্রহন করছে ?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bn-IN" i="1" baseline="0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  <m:t>𝑂</m:t>
                        </m:r>
                      </m:e>
                      <m:sub>
                        <m:r>
                          <a:rPr lang="en-US" b="0" i="1" baseline="0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bn-IN" baseline="0" dirty="0">
                    <a:latin typeface="NikoshBAN" pitchFamily="2" charset="0"/>
                    <a:cs typeface="NikoshBAN" pitchFamily="2" charset="0"/>
                  </a:rPr>
                  <a:t>কে গ্রহন করছে ?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marR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Ø"/>
                  <a:tabLst/>
                  <a:defRPr/>
                </a:pPr>
                <a:r>
                  <a:rPr lang="bn-BD" baseline="0" dirty="0" smtClean="0">
                    <a:latin typeface="NikoshBAN" pitchFamily="2" charset="0"/>
                    <a:cs typeface="NikoshBAN" pitchFamily="2" charset="0"/>
                  </a:rPr>
                  <a:t>এক্ষেত্রে জোড়ায় আলোচনার মাধ্যমে   শিক্ষার্থীরা প্রশ্নের </a:t>
                </a:r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পুরো প্রক্রিয়াটি ব্যাখ্যা</a:t>
                </a:r>
                <a:r>
                  <a:rPr lang="bn-BD" baseline="0" dirty="0" smtClean="0">
                    <a:latin typeface="NikoshBAN" pitchFamily="2" charset="0"/>
                    <a:cs typeface="NikoshBAN" pitchFamily="2" charset="0"/>
                  </a:rPr>
                  <a:t> করতে</a:t>
                </a:r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 শিক্ষক</a:t>
                </a:r>
                <a:r>
                  <a:rPr lang="bn-BD" baseline="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শিক্ষার্থীদের</a:t>
                </a:r>
                <a:r>
                  <a:rPr lang="bn-BD" baseline="0" dirty="0" smtClean="0">
                    <a:latin typeface="NikoshBAN" pitchFamily="2" charset="0"/>
                    <a:cs typeface="NikoshBAN" pitchFamily="2" charset="0"/>
                  </a:rPr>
                  <a:t> সহায়তা করবেন ।প্রয়োজনে ছোট ছোট প্রশ্ন করবেন </a:t>
                </a:r>
                <a:r>
                  <a:rPr lang="bn-IN" baseline="0" dirty="0" smtClean="0">
                    <a:latin typeface="NikoshBAN" pitchFamily="2" charset="0"/>
                    <a:cs typeface="NikoshBAN" pitchFamily="2" charset="0"/>
                  </a:rPr>
                  <a:t>। যেমনঃ </a:t>
                </a:r>
                <a:r>
                  <a:rPr lang="bn-IN" i="0" baseline="0" smtClean="0">
                    <a:latin typeface="Cambria Math" panose="02040503050406030204" pitchFamily="18" charset="0"/>
                    <a:cs typeface="NikoshBAN" pitchFamily="2" charset="0"/>
                  </a:rPr>
                  <a:t>〖</a:t>
                </a:r>
                <a:r>
                  <a:rPr lang="en-US" b="0" i="0" baseline="0" smtClean="0">
                    <a:latin typeface="Cambria Math" panose="02040503050406030204" pitchFamily="18" charset="0"/>
                    <a:cs typeface="NikoshBAN" pitchFamily="2" charset="0"/>
                  </a:rPr>
                  <a:t>𝐶𝑂</a:t>
                </a:r>
                <a:r>
                  <a:rPr lang="bn-IN" b="0" i="0" baseline="0" smtClean="0">
                    <a:latin typeface="Cambria Math" panose="02040503050406030204" pitchFamily="18" charset="0"/>
                    <a:cs typeface="NikoshBAN" pitchFamily="2" charset="0"/>
                  </a:rPr>
                  <a:t>〗_</a:t>
                </a:r>
                <a:r>
                  <a:rPr lang="en-US" b="0" i="0" baseline="0" smtClean="0">
                    <a:latin typeface="Cambria Math" panose="02040503050406030204" pitchFamily="18" charset="0"/>
                    <a:cs typeface="NikoshBAN" pitchFamily="2" charset="0"/>
                  </a:rPr>
                  <a:t>2</a:t>
                </a:r>
                <a:r>
                  <a:rPr lang="bn-IN" baseline="0" dirty="0" smtClean="0">
                    <a:latin typeface="NikoshBAN" pitchFamily="2" charset="0"/>
                    <a:cs typeface="NikoshBAN" pitchFamily="2" charset="0"/>
                  </a:rPr>
                  <a:t>কে গ্রহন করছে ? </a:t>
                </a:r>
                <a:r>
                  <a:rPr lang="en-US" b="0" i="0" baseline="0" smtClean="0">
                    <a:latin typeface="Cambria Math" panose="02040503050406030204" pitchFamily="18" charset="0"/>
                    <a:cs typeface="NikoshBAN" pitchFamily="2" charset="0"/>
                  </a:rPr>
                  <a:t>𝑂</a:t>
                </a:r>
                <a:r>
                  <a:rPr lang="bn-IN" b="0" i="0" baseline="0" smtClean="0">
                    <a:latin typeface="Cambria Math" panose="02040503050406030204" pitchFamily="18" charset="0"/>
                    <a:cs typeface="NikoshBAN" pitchFamily="2" charset="0"/>
                  </a:rPr>
                  <a:t>_</a:t>
                </a:r>
                <a:r>
                  <a:rPr lang="en-US" b="0" i="0" baseline="0" smtClean="0">
                    <a:latin typeface="Cambria Math" panose="02040503050406030204" pitchFamily="18" charset="0"/>
                    <a:cs typeface="NikoshBAN" pitchFamily="2" charset="0"/>
                  </a:rPr>
                  <a:t>2</a:t>
                </a:r>
                <a:r>
                  <a:rPr lang="bn-IN" baseline="0" dirty="0" smtClean="0">
                    <a:latin typeface="NikoshBAN" pitchFamily="2" charset="0"/>
                    <a:cs typeface="NikoshBAN" pitchFamily="2" charset="0"/>
                  </a:rPr>
                  <a:t>কে গ্রহন করছে ?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70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>
                <a:latin typeface="NikoshBAN" pitchFamily="2" charset="0"/>
                <a:cs typeface="NikoshBAN" pitchFamily="2" charset="0"/>
              </a:rPr>
              <a:t> প্রথমে</a:t>
            </a:r>
            <a:r>
              <a:rPr lang="bn-BD" sz="1200" baseline="0" dirty="0">
                <a:latin typeface="NikoshBAN" pitchFamily="2" charset="0"/>
                <a:cs typeface="NikoshBAN" pitchFamily="2" charset="0"/>
              </a:rPr>
              <a:t> ভিডিওটি  দেখিয়ে </a:t>
            </a:r>
            <a:r>
              <a:rPr lang="bn-BD" sz="1200" dirty="0">
                <a:latin typeface="NikoshBAN" pitchFamily="2" charset="0"/>
                <a:cs typeface="NikoshBAN" pitchFamily="2" charset="0"/>
              </a:rPr>
              <a:t>শিক্ষার্থীদের </a:t>
            </a:r>
            <a:r>
              <a:rPr lang="bn-BD" sz="1200" baseline="0" dirty="0">
                <a:latin typeface="NikoshBAN" pitchFamily="2" charset="0"/>
                <a:cs typeface="NikoshBAN" pitchFamily="2" charset="0"/>
              </a:rPr>
              <a:t>স্লাইডে উল্লেখিত</a:t>
            </a:r>
            <a:r>
              <a:rPr lang="bn-BD" sz="1200" dirty="0">
                <a:latin typeface="NikoshBAN" pitchFamily="2" charset="0"/>
                <a:cs typeface="NikoshBAN" pitchFamily="2" charset="0"/>
              </a:rPr>
              <a:t> প্রশ্ন করতে পারেন</a:t>
            </a:r>
            <a:r>
              <a:rPr lang="bn-BD" sz="1200" baseline="0" dirty="0">
                <a:latin typeface="NikoshBAN" pitchFamily="2" charset="0"/>
                <a:cs typeface="NikoshBAN" pitchFamily="2" charset="0"/>
              </a:rPr>
              <a:t> এবং বিশেষক্ষেত্রে আপনি শিক্ষার্থীদের সাহায্য করতে পারেন।</a:t>
            </a:r>
            <a:endParaRPr lang="en-US" sz="1200" baseline="0" dirty="0">
              <a:latin typeface="NikoshBAN" pitchFamily="2" charset="0"/>
              <a:cs typeface="NikoshBAN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যাওয়ায়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কারনে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ঘটনা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শিক্ষার্থীর</a:t>
            </a:r>
            <a:r>
              <a:rPr lang="en-US" baseline="0" dirty="0"/>
              <a:t> </a:t>
            </a:r>
            <a:r>
              <a:rPr lang="en-US" baseline="0" dirty="0" err="1"/>
              <a:t>চিন্তন</a:t>
            </a:r>
            <a:r>
              <a:rPr lang="en-US" baseline="0" dirty="0"/>
              <a:t> </a:t>
            </a:r>
            <a:r>
              <a:rPr lang="en-US" baseline="0" dirty="0" err="1"/>
              <a:t>দক্ষতা</a:t>
            </a:r>
            <a:r>
              <a:rPr lang="en-US" baseline="0" dirty="0"/>
              <a:t> </a:t>
            </a:r>
            <a:r>
              <a:rPr lang="en-US" baseline="0" dirty="0" err="1"/>
              <a:t>যাচাইয়ের</a:t>
            </a:r>
            <a:r>
              <a:rPr lang="en-US" baseline="0" dirty="0"/>
              <a:t> </a:t>
            </a:r>
            <a:r>
              <a:rPr lang="en-US" baseline="0" dirty="0" err="1"/>
              <a:t>জন্য</a:t>
            </a:r>
            <a:r>
              <a:rPr lang="en-US" baseline="0" dirty="0"/>
              <a:t> </a:t>
            </a:r>
            <a:r>
              <a:rPr lang="en-US" baseline="0" dirty="0" err="1"/>
              <a:t>জোড়ায়</a:t>
            </a:r>
            <a:r>
              <a:rPr lang="en-US" baseline="0" dirty="0"/>
              <a:t> </a:t>
            </a:r>
            <a:r>
              <a:rPr lang="en-US" baseline="0" dirty="0" err="1"/>
              <a:t>কাজটি</a:t>
            </a:r>
            <a:r>
              <a:rPr lang="en-US" baseline="0" dirty="0"/>
              <a:t> </a:t>
            </a:r>
            <a:r>
              <a:rPr lang="en-US" baseline="0" dirty="0" err="1"/>
              <a:t>দেওয়া</a:t>
            </a:r>
            <a:r>
              <a:rPr lang="en-US" baseline="0" dirty="0"/>
              <a:t> </a:t>
            </a:r>
            <a:r>
              <a:rPr lang="en-US" baseline="0" dirty="0" err="1"/>
              <a:t>যেতে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en-US" baseline="0" dirty="0"/>
              <a:t> ।।</a:t>
            </a: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76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1200" baseline="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।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/>
              <a:t>ভিডিও</a:t>
            </a:r>
            <a:r>
              <a:rPr lang="en-US" baseline="0" dirty="0"/>
              <a:t> </a:t>
            </a:r>
            <a:r>
              <a:rPr lang="en-US" baseline="0" dirty="0" err="1"/>
              <a:t>টিতে</a:t>
            </a:r>
            <a:r>
              <a:rPr lang="en-US" baseline="0" dirty="0"/>
              <a:t> </a:t>
            </a:r>
            <a:r>
              <a:rPr lang="en-US" baseline="0" dirty="0" err="1"/>
              <a:t>প্রদর্শিত</a:t>
            </a:r>
            <a:r>
              <a:rPr lang="en-US" baseline="0" dirty="0"/>
              <a:t> </a:t>
            </a:r>
            <a:r>
              <a:rPr lang="en-US" baseline="0" dirty="0" err="1"/>
              <a:t>ছবিগুলো</a:t>
            </a:r>
            <a:r>
              <a:rPr lang="en-US" baseline="0" dirty="0"/>
              <a:t> </a:t>
            </a:r>
            <a:r>
              <a:rPr lang="en-US" baseline="0" dirty="0" err="1"/>
              <a:t>শিক্ষার্থীরা</a:t>
            </a:r>
            <a:r>
              <a:rPr lang="en-US" baseline="0" dirty="0"/>
              <a:t> </a:t>
            </a:r>
            <a:r>
              <a:rPr lang="en-US" baseline="0" dirty="0" err="1"/>
              <a:t>মনোযোগ</a:t>
            </a:r>
            <a:r>
              <a:rPr lang="en-US" baseline="0" dirty="0"/>
              <a:t> </a:t>
            </a:r>
            <a:r>
              <a:rPr lang="en-US" baseline="0" dirty="0" err="1"/>
              <a:t>সহকারে</a:t>
            </a:r>
            <a:r>
              <a:rPr lang="en-US" baseline="0" dirty="0"/>
              <a:t> </a:t>
            </a:r>
            <a:r>
              <a:rPr lang="en-US" baseline="0" dirty="0" err="1"/>
              <a:t>দেখবে</a:t>
            </a:r>
            <a:r>
              <a:rPr lang="en-US" baseline="0" dirty="0"/>
              <a:t> ।</a:t>
            </a:r>
            <a:r>
              <a:rPr lang="bn-IN" baseline="0" dirty="0"/>
              <a:t> পরে ছবিগুলো দেখবে এবং ছবি গুলো কীসের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1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কারন</a:t>
            </a:r>
            <a:r>
              <a:rPr lang="en-US" sz="1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1200" baseline="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1200" baseline="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দেখানো</a:t>
            </a:r>
            <a:r>
              <a:rPr lang="en-US" sz="1200" baseline="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1200" baseline="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1200" baseline="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33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বায়ুমন্ডলের তাপমাত্রা বৃদ্ধি</a:t>
            </a:r>
            <a:r>
              <a:rPr lang="bn-IN" sz="1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গ্রাফটি দেখাবেন</a:t>
            </a:r>
            <a:r>
              <a:rPr lang="bn-IN" sz="1200" baseline="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এবং তাপমাত্রা ও সময় রেখাটি নিদিষ্ট করে দেখাবেন ।</a:t>
            </a:r>
            <a:r>
              <a:rPr lang="bn-IN" sz="1200" baseline="0" dirty="0">
                <a:solidFill>
                  <a:schemeClr val="tx1"/>
                </a:solidFill>
                <a:latin typeface="+mn-lt"/>
                <a:cs typeface="+mn-cs"/>
              </a:rPr>
              <a:t>বোর্ডে কাজটি করা যেতে পারে 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24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সামগ্রিকভাবে পাঠটি</a:t>
            </a:r>
            <a:r>
              <a:rPr lang="bn-BD" baseline="0" dirty="0"/>
              <a:t> মূল্যায়ন করার উদ্দেশ্যে স্লাইডে উল্লেখিত প্রশ্ন ও  বহুনির্বাচনী প্রশ্নের ব্যবস্থা করা যেতে পারে</a:t>
            </a:r>
            <a:r>
              <a:rPr lang="en-US" baseline="0" dirty="0"/>
              <a:t>। </a:t>
            </a:r>
            <a:r>
              <a:rPr lang="en-US" baseline="0" dirty="0" err="1"/>
              <a:t>অপশনে</a:t>
            </a:r>
            <a:r>
              <a:rPr lang="en-US" baseline="0" dirty="0"/>
              <a:t> </a:t>
            </a:r>
            <a:r>
              <a:rPr lang="en-US" baseline="0" dirty="0" err="1"/>
              <a:t>পরপর</a:t>
            </a:r>
            <a:r>
              <a:rPr lang="en-US" baseline="0" dirty="0"/>
              <a:t> </a:t>
            </a:r>
            <a:r>
              <a:rPr lang="en-US" baseline="0" dirty="0" err="1"/>
              <a:t>দুই</a:t>
            </a:r>
            <a:r>
              <a:rPr lang="en-US" baseline="0" dirty="0"/>
              <a:t> </a:t>
            </a:r>
            <a:r>
              <a:rPr lang="en-US" baseline="0" dirty="0" err="1"/>
              <a:t>বার</a:t>
            </a:r>
            <a:r>
              <a:rPr lang="en-US" baseline="0" dirty="0"/>
              <a:t> </a:t>
            </a:r>
            <a:r>
              <a:rPr lang="en-US" baseline="0" dirty="0" err="1"/>
              <a:t>ক্লিক</a:t>
            </a:r>
            <a:r>
              <a:rPr lang="en-US" baseline="0" dirty="0"/>
              <a:t> </a:t>
            </a:r>
            <a:r>
              <a:rPr lang="en-US" baseline="0" dirty="0" err="1"/>
              <a:t>করুন</a:t>
            </a:r>
            <a:r>
              <a:rPr lang="en-US" baseline="0" dirty="0"/>
              <a:t> </a:t>
            </a:r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18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সামগ্রিকভাবে পাঠটি</a:t>
            </a:r>
            <a:r>
              <a:rPr lang="bn-BD" baseline="0" dirty="0"/>
              <a:t> মূল্যায়ন করার উদ্দেশ্যে স্লাইডে উল্লেখিত   মৌখিক প্রশ্নের ব্যবস্থা করা যেতে পারে।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12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aseline="0" dirty="0"/>
              <a:t>শিক্ষার্থীদের চিন্তন দক্ষতা পরিমাপের জন্য এ ধরনের কাজ দিতে পারেন</a:t>
            </a:r>
            <a:r>
              <a:rPr lang="en-US" dirty="0"/>
              <a:t> </a:t>
            </a:r>
            <a:r>
              <a:rPr lang="en-US" dirty="0" err="1"/>
              <a:t>শিক্ষার্থীরা</a:t>
            </a:r>
            <a:r>
              <a:rPr lang="en-US" baseline="0" dirty="0"/>
              <a:t> </a:t>
            </a:r>
            <a:r>
              <a:rPr lang="en-US" baseline="0" dirty="0" err="1"/>
              <a:t>খাতায়</a:t>
            </a:r>
            <a:r>
              <a:rPr lang="en-US" baseline="0" dirty="0"/>
              <a:t> </a:t>
            </a:r>
            <a:r>
              <a:rPr lang="en-US" baseline="0" dirty="0" err="1"/>
              <a:t>প্রশ্ন</a:t>
            </a:r>
            <a:r>
              <a:rPr lang="en-US" baseline="0" dirty="0"/>
              <a:t> </a:t>
            </a:r>
            <a:r>
              <a:rPr lang="en-US" baseline="0" dirty="0" err="1"/>
              <a:t>তুলে</a:t>
            </a:r>
            <a:r>
              <a:rPr lang="en-US" baseline="0" dirty="0"/>
              <a:t> </a:t>
            </a:r>
            <a:r>
              <a:rPr lang="en-US" baseline="0" dirty="0" err="1"/>
              <a:t>নিবে</a:t>
            </a:r>
            <a:r>
              <a:rPr lang="en-US" baseline="0" dirty="0"/>
              <a:t> </a:t>
            </a:r>
            <a:r>
              <a:rPr lang="en-US" baseline="0" dirty="0" err="1"/>
              <a:t>এবং</a:t>
            </a:r>
            <a:r>
              <a:rPr lang="en-US" baseline="0" dirty="0"/>
              <a:t> </a:t>
            </a:r>
            <a:r>
              <a:rPr lang="en-US" baseline="0" dirty="0" err="1"/>
              <a:t>উত্তর</a:t>
            </a:r>
            <a:r>
              <a:rPr lang="en-US" baseline="0" dirty="0"/>
              <a:t> </a:t>
            </a:r>
            <a:r>
              <a:rPr lang="en-US" baseline="0" dirty="0" err="1"/>
              <a:t>করে</a:t>
            </a:r>
            <a:r>
              <a:rPr lang="en-US" baseline="0" dirty="0"/>
              <a:t> </a:t>
            </a:r>
            <a:r>
              <a:rPr lang="en-US" baseline="0" dirty="0" err="1"/>
              <a:t>আনবে</a:t>
            </a:r>
            <a:r>
              <a:rPr lang="en-US" baseline="0" dirty="0"/>
              <a:t> ।</a:t>
            </a:r>
            <a:r>
              <a:rPr lang="bn-IN" baseline="0" dirty="0"/>
              <a:t>সেক্ষেত্রে নিদিষ্ট করে দিতে পারেন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0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hyperlink" Target="mailto:karunakanto@yahoo.com" TargetMode="External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 /><Relationship Id="rId3" Type="http://schemas.openxmlformats.org/officeDocument/2006/relationships/notesSlide" Target="../notesSlides/notesSlide2.xml" /><Relationship Id="rId7" Type="http://schemas.openxmlformats.org/officeDocument/2006/relationships/image" Target="../media/image5.png" /><Relationship Id="rId2" Type="http://schemas.openxmlformats.org/officeDocument/2006/relationships/slideLayout" Target="../slideLayouts/slideLayout7.xml" /><Relationship Id="rId1" Type="http://schemas.openxmlformats.org/officeDocument/2006/relationships/vmlDrawing" Target="../drawings/vmlDrawing1.vml" /><Relationship Id="rId6" Type="http://schemas.openxmlformats.org/officeDocument/2006/relationships/image" Target="../media/image4.png" /><Relationship Id="rId5" Type="http://schemas.openxmlformats.org/officeDocument/2006/relationships/image" Target="../media/image3.wmf" /><Relationship Id="rId4" Type="http://schemas.openxmlformats.org/officeDocument/2006/relationships/oleObject" Target="../embeddings/oleObject1.bin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 /><Relationship Id="rId3" Type="http://schemas.openxmlformats.org/officeDocument/2006/relationships/image" Target="../media/image7.jpg" /><Relationship Id="rId7" Type="http://schemas.openxmlformats.org/officeDocument/2006/relationships/image" Target="../media/image11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0.jpg" /><Relationship Id="rId5" Type="http://schemas.openxmlformats.org/officeDocument/2006/relationships/image" Target="../media/image9.gif" /><Relationship Id="rId10" Type="http://schemas.openxmlformats.org/officeDocument/2006/relationships/image" Target="../media/image14.jpg" /><Relationship Id="rId4" Type="http://schemas.openxmlformats.org/officeDocument/2006/relationships/image" Target="../media/image8.jpg" /><Relationship Id="rId9" Type="http://schemas.openxmlformats.org/officeDocument/2006/relationships/image" Target="../media/image13.jp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 /><Relationship Id="rId3" Type="http://schemas.openxmlformats.org/officeDocument/2006/relationships/image" Target="../media/image13.jpg" /><Relationship Id="rId7" Type="http://schemas.openxmlformats.org/officeDocument/2006/relationships/image" Target="../media/image9.gif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2.jpg" /><Relationship Id="rId5" Type="http://schemas.openxmlformats.org/officeDocument/2006/relationships/image" Target="../media/image11.jpg" /><Relationship Id="rId10" Type="http://schemas.openxmlformats.org/officeDocument/2006/relationships/image" Target="../media/image8.jpg" /><Relationship Id="rId4" Type="http://schemas.openxmlformats.org/officeDocument/2006/relationships/image" Target="../media/image14.jpg" /><Relationship Id="rId9" Type="http://schemas.openxmlformats.org/officeDocument/2006/relationships/image" Target="../media/image7.jp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 /><Relationship Id="rId7" Type="http://schemas.openxmlformats.org/officeDocument/2006/relationships/image" Target="../media/image19.gif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8.gif" /><Relationship Id="rId5" Type="http://schemas.openxmlformats.org/officeDocument/2006/relationships/image" Target="../media/image17.jpg" /><Relationship Id="rId4" Type="http://schemas.openxmlformats.org/officeDocument/2006/relationships/image" Target="../media/image16.jp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 /><Relationship Id="rId3" Type="http://schemas.openxmlformats.org/officeDocument/2006/relationships/notesSlide" Target="../notesSlides/notesSlide9.xml" /><Relationship Id="rId7" Type="http://schemas.openxmlformats.org/officeDocument/2006/relationships/image" Target="../media/image22.png" /><Relationship Id="rId2" Type="http://schemas.openxmlformats.org/officeDocument/2006/relationships/slideLayout" Target="../slideLayouts/slideLayout7.xml" /><Relationship Id="rId1" Type="http://schemas.openxmlformats.org/officeDocument/2006/relationships/vmlDrawing" Target="../drawings/vmlDrawing2.vml" /><Relationship Id="rId6" Type="http://schemas.openxmlformats.org/officeDocument/2006/relationships/image" Target="../media/image21.png" /><Relationship Id="rId5" Type="http://schemas.openxmlformats.org/officeDocument/2006/relationships/image" Target="../media/image20.wmf" /><Relationship Id="rId4" Type="http://schemas.openxmlformats.org/officeDocument/2006/relationships/oleObject" Target="../embeddings/oleObject2.bin" /><Relationship Id="rId9" Type="http://schemas.openxmlformats.org/officeDocument/2006/relationships/image" Target="../media/image24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 /><Relationship Id="rId3" Type="http://schemas.openxmlformats.org/officeDocument/2006/relationships/image" Target="../media/image25.jpeg" /><Relationship Id="rId7" Type="http://schemas.openxmlformats.org/officeDocument/2006/relationships/image" Target="../media/image29.jpe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8.jpeg" /><Relationship Id="rId11" Type="http://schemas.openxmlformats.org/officeDocument/2006/relationships/image" Target="../media/image33.jpg" /><Relationship Id="rId5" Type="http://schemas.openxmlformats.org/officeDocument/2006/relationships/image" Target="../media/image27.jpg" /><Relationship Id="rId10" Type="http://schemas.openxmlformats.org/officeDocument/2006/relationships/image" Target="../media/image32.jpeg" /><Relationship Id="rId4" Type="http://schemas.openxmlformats.org/officeDocument/2006/relationships/image" Target="../media/image26.jpg" /><Relationship Id="rId9" Type="http://schemas.openxmlformats.org/officeDocument/2006/relationships/image" Target="../media/image31.jpe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C8A04BDD-2CA9-E44D-B534-FDCE4593D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36" y="176893"/>
            <a:ext cx="8855530" cy="64786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60765" y="2505670"/>
            <a:ext cx="72390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C0E3C002-1DE5-AF40-AAE5-26AE5149EF5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8456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B25435-0721-EF41-84D9-2F6988199264}"/>
              </a:ext>
            </a:extLst>
          </p:cNvPr>
          <p:cNvSpPr txBox="1"/>
          <p:nvPr/>
        </p:nvSpPr>
        <p:spPr>
          <a:xfrm>
            <a:off x="2409824" y="4032901"/>
            <a:ext cx="45148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00" b="1">
                <a:solidFill>
                  <a:schemeClr val="accent6"/>
                </a:solidFill>
              </a:rPr>
              <a:t>করুনা কান্ত অধিকারী </a:t>
            </a:r>
          </a:p>
          <a:p>
            <a:pPr algn="ctr"/>
            <a:r>
              <a:rPr lang="en-GB" sz="2100"/>
              <a:t>সহকারী শিক্ষক (বিজ্ঞান)</a:t>
            </a:r>
          </a:p>
          <a:p>
            <a:pPr algn="ctr"/>
            <a:r>
              <a:rPr lang="en-GB" sz="2100">
                <a:solidFill>
                  <a:schemeClr val="accent1">
                    <a:lumMod val="75000"/>
                  </a:schemeClr>
                </a:solidFill>
              </a:rPr>
              <a:t>ডিমলা তিতপাড়া আদর্শ উচ্চ বিদ্যালয় </a:t>
            </a:r>
          </a:p>
          <a:p>
            <a:pPr algn="ctr"/>
            <a:r>
              <a:rPr lang="en-GB" sz="2100"/>
              <a:t>ডিমলা নীলফামারী</a:t>
            </a:r>
          </a:p>
          <a:p>
            <a:pPr algn="ctr"/>
            <a:r>
              <a:rPr lang="en-GB" sz="2100"/>
              <a:t>মোবাইলঃ </a:t>
            </a:r>
            <a:r>
              <a:rPr lang="en-GB" sz="2100">
                <a:solidFill>
                  <a:srgbClr val="FF0000"/>
                </a:solidFill>
              </a:rPr>
              <a:t>০১৭৩৭ ৪৭৮২৮৪</a:t>
            </a:r>
          </a:p>
          <a:p>
            <a:pPr algn="ctr"/>
            <a:r>
              <a:rPr lang="en-GB" sz="2100"/>
              <a:t>ই মেইলঃ </a:t>
            </a:r>
            <a:r>
              <a:rPr lang="en-GB" sz="2100">
                <a:hlinkClick r:id="rId2"/>
              </a:rPr>
              <a:t>karunakanto@yahoo.com</a:t>
            </a:r>
            <a:r>
              <a:rPr lang="en-GB" sz="2100"/>
              <a:t> </a:t>
            </a: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047D59E6-0187-2D48-A406-32DAF08D2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213" y="1872912"/>
            <a:ext cx="1987574" cy="19043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6A46BEA1-90D0-FA4B-9382-E209C019EC35}"/>
              </a:ext>
            </a:extLst>
          </p:cNvPr>
          <p:cNvSpPr/>
          <p:nvPr/>
        </p:nvSpPr>
        <p:spPr>
          <a:xfrm>
            <a:off x="3276341" y="793774"/>
            <a:ext cx="2193732" cy="59871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58C5925-E4CD-D24B-92EC-9DD02C4F373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272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985ACDE1-8B29-104E-891A-9EFE5838109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EC9DE6-9114-B34D-8218-E895C56BD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7310" y="2336393"/>
            <a:ext cx="5297261" cy="218521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</a:p>
          <a:p>
            <a:pPr algn="ctr"/>
            <a:r>
              <a:rPr lang="en-US" sz="3200" b="1" dirty="0" err="1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সপ্তম</a:t>
            </a:r>
            <a:r>
              <a:rPr lang="bn-BD" sz="3200" b="1" dirty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শ্রেণি </a:t>
            </a:r>
            <a:endParaRPr lang="en-US" sz="3200" b="1" dirty="0">
              <a:ln w="11430"/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চতুর্দশ</a:t>
            </a:r>
            <a:r>
              <a:rPr lang="en-US" sz="3200" b="1" dirty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b="1" dirty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>
              <a:ln w="11430"/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3200" b="1" dirty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পরিবর্তন</a:t>
            </a:r>
            <a:endParaRPr lang="en-US" sz="3200" b="1" dirty="0">
              <a:ln w="11430"/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27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8399" y="5376889"/>
            <a:ext cx="4691743" cy="584775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বন্যা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5" name="Down Arrow Callout 4"/>
          <p:cNvSpPr/>
          <p:nvPr/>
        </p:nvSpPr>
        <p:spPr>
          <a:xfrm>
            <a:off x="2782492" y="300064"/>
            <a:ext cx="3518807" cy="905201"/>
          </a:xfrm>
          <a:prstGeom prst="downArrowCallout">
            <a:avLst>
              <a:gd name="adj1" fmla="val 25000"/>
              <a:gd name="adj2" fmla="val 21994"/>
              <a:gd name="adj3" fmla="val 0"/>
              <a:gd name="adj4" fmla="val 64977"/>
            </a:avLst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886200" y="2743200"/>
            <a:ext cx="1295400" cy="1066800"/>
            <a:chOff x="3276600" y="2590800"/>
            <a:chExt cx="1600200" cy="1371600"/>
          </a:xfrm>
        </p:grpSpPr>
        <p:sp>
          <p:nvSpPr>
            <p:cNvPr id="6" name="Rounded Rectangle 5"/>
            <p:cNvSpPr/>
            <p:nvPr/>
          </p:nvSpPr>
          <p:spPr>
            <a:xfrm>
              <a:off x="3276600" y="2590800"/>
              <a:ext cx="1600200" cy="1371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" name="Object 3">
              <a:hlinkClick r:id="" action="ppaction://ole?verb=0"/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22208786"/>
                </p:ext>
              </p:extLst>
            </p:nvPr>
          </p:nvGraphicFramePr>
          <p:xfrm>
            <a:off x="3677355" y="2931318"/>
            <a:ext cx="818445" cy="690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Packager Shell Object" showAsIcon="1" r:id="rId4" imgW="914400" imgH="771480" progId="Package">
                    <p:embed/>
                  </p:oleObj>
                </mc:Choice>
                <mc:Fallback>
                  <p:oleObj name="Packager Shell Object" showAsIcon="1" r:id="rId4" imgW="914400" imgH="771480" progId="Package">
                    <p:embed/>
                    <p:pic>
                      <p:nvPicPr>
                        <p:cNvPr id="4" name="Object 3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677355" y="2931318"/>
                          <a:ext cx="818445" cy="690563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Group 14"/>
          <p:cNvGrpSpPr/>
          <p:nvPr/>
        </p:nvGrpSpPr>
        <p:grpSpPr>
          <a:xfrm>
            <a:off x="367570" y="1711120"/>
            <a:ext cx="8325615" cy="3009529"/>
            <a:chOff x="363849" y="1541261"/>
            <a:chExt cx="8325615" cy="300952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7" r="2793" b="15502"/>
            <a:stretch/>
          </p:blipFill>
          <p:spPr>
            <a:xfrm>
              <a:off x="4416936" y="1541261"/>
              <a:ext cx="4272528" cy="297563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8" b="13864"/>
            <a:stretch/>
          </p:blipFill>
          <p:spPr>
            <a:xfrm>
              <a:off x="363849" y="1541750"/>
              <a:ext cx="4300989" cy="30090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18" y="1171738"/>
            <a:ext cx="8339867" cy="4116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2438236" y="5376889"/>
            <a:ext cx="4691743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বরফ গলার কারণ কী ?</a:t>
            </a:r>
            <a:endParaRPr lang="en-US"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0C50E948-B36F-8A48-9662-B0E4706FF93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3188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2674" y="2875002"/>
            <a:ext cx="661865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3857BAA9-A713-0A44-A9BE-B673E34189F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76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3581399" y="609599"/>
            <a:ext cx="3505199" cy="825437"/>
          </a:xfrm>
          <a:prstGeom prst="snip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886240"/>
            <a:ext cx="7924800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🌏</a:t>
            </a:r>
            <a:r>
              <a:rPr lang="en-US" sz="240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1752599"/>
            <a:ext cx="6482443" cy="52322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727023"/>
            <a:ext cx="7924800" cy="5232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🌏</a:t>
            </a:r>
            <a:r>
              <a:rPr lang="en-US" sz="280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4567806"/>
            <a:ext cx="7924800" cy="10772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🌏 </a:t>
            </a:r>
            <a:r>
              <a:rPr lang="en-US" sz="32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বৈশ্বিক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সৃষ্ট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প্রতিক্রিয়া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3C92FC86-0F74-D54F-BE17-88D8D7CD9C3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8213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8600" y="1332166"/>
            <a:ext cx="8762999" cy="4016251"/>
            <a:chOff x="-378690" y="1218508"/>
            <a:chExt cx="9825181" cy="20825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7490" y="1218508"/>
              <a:ext cx="4699001" cy="20825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8690" y="1218508"/>
              <a:ext cx="4985837" cy="208250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981198" y="525717"/>
            <a:ext cx="56388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এগুলো</a:t>
            </a:r>
            <a:r>
              <a:rPr lang="en-US" sz="3200" dirty="0"/>
              <a:t> </a:t>
            </a:r>
            <a:r>
              <a:rPr lang="en-US" sz="3200" dirty="0" err="1"/>
              <a:t>কোন</a:t>
            </a:r>
            <a:r>
              <a:rPr lang="en-US" sz="3200" dirty="0"/>
              <a:t> </a:t>
            </a:r>
            <a:r>
              <a:rPr lang="en-US" sz="3200" dirty="0" err="1"/>
              <a:t>সময়ের</a:t>
            </a:r>
            <a:r>
              <a:rPr lang="en-US" sz="3200" dirty="0"/>
              <a:t> </a:t>
            </a:r>
            <a:r>
              <a:rPr lang="en-US" sz="3200" dirty="0" err="1"/>
              <a:t>চিত্র</a:t>
            </a:r>
            <a:endParaRPr lang="en-US" sz="3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228600" y="1332166"/>
            <a:ext cx="8762999" cy="4016252"/>
            <a:chOff x="304801" y="3108959"/>
            <a:chExt cx="8458199" cy="2377442"/>
          </a:xfrm>
        </p:grpSpPr>
        <p:pic>
          <p:nvPicPr>
            <p:cNvPr id="7" name="Picture 6" descr="rain-tree-covered-lane-animation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1" y="3108959"/>
              <a:ext cx="4114799" cy="237744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8200" y="3108960"/>
              <a:ext cx="4114800" cy="2377441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228600" y="1332165"/>
            <a:ext cx="8762999" cy="4154235"/>
            <a:chOff x="304800" y="4648202"/>
            <a:chExt cx="8458200" cy="167639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8200" y="4648202"/>
              <a:ext cx="4114800" cy="167639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4648202"/>
              <a:ext cx="4114800" cy="1676398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186690" y="1306572"/>
            <a:ext cx="8804909" cy="4179827"/>
            <a:chOff x="186690" y="1306572"/>
            <a:chExt cx="8804909" cy="420541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690" y="1306572"/>
              <a:ext cx="4346900" cy="42054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8518" y="1332164"/>
              <a:ext cx="4263081" cy="4179827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533402" y="5579139"/>
            <a:ext cx="85343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/>
              <a:t>এরকম</a:t>
            </a:r>
            <a:r>
              <a:rPr lang="en-US" sz="4000" dirty="0"/>
              <a:t> </a:t>
            </a:r>
            <a:r>
              <a:rPr lang="en-US" sz="4000" dirty="0" err="1"/>
              <a:t>দৃশ্য</a:t>
            </a:r>
            <a:r>
              <a:rPr lang="en-US" sz="4000" dirty="0"/>
              <a:t> </a:t>
            </a:r>
            <a:r>
              <a:rPr lang="en-US" sz="4000" dirty="0" err="1"/>
              <a:t>পরিবর্তন</a:t>
            </a:r>
            <a:r>
              <a:rPr lang="en-US" sz="4000" dirty="0"/>
              <a:t> </a:t>
            </a:r>
            <a:r>
              <a:rPr lang="en-US" sz="4000" dirty="0" err="1"/>
              <a:t>কোথায়</a:t>
            </a:r>
            <a:r>
              <a:rPr lang="en-US" sz="4000" dirty="0"/>
              <a:t> </a:t>
            </a:r>
            <a:r>
              <a:rPr lang="en-US" sz="4000" dirty="0" err="1"/>
              <a:t>দেখতে</a:t>
            </a:r>
            <a:r>
              <a:rPr lang="en-US" sz="4000" dirty="0"/>
              <a:t> </a:t>
            </a:r>
            <a:r>
              <a:rPr lang="en-US" sz="4000" dirty="0" err="1"/>
              <a:t>পাওয়া</a:t>
            </a:r>
            <a:r>
              <a:rPr lang="en-US" sz="4000" dirty="0"/>
              <a:t> </a:t>
            </a:r>
            <a:r>
              <a:rPr lang="en-US" sz="4000" err="1"/>
              <a:t>যায়</a:t>
            </a:r>
            <a:r>
              <a:rPr lang="en-US" sz="4000"/>
              <a:t> </a:t>
            </a:r>
            <a:r>
              <a:rPr lang="en-GB" sz="2400" dirty="0"/>
              <a:t>?</a:t>
            </a:r>
            <a:endParaRPr lang="en-US" sz="2400" dirty="0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E013C3CE-C28A-5443-9321-FC27AD2624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117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74320" y="236264"/>
            <a:ext cx="8469114" cy="6240736"/>
            <a:chOff x="274320" y="236264"/>
            <a:chExt cx="8469114" cy="6240736"/>
          </a:xfrm>
        </p:grpSpPr>
        <p:grpSp>
          <p:nvGrpSpPr>
            <p:cNvPr id="2" name="Group 1"/>
            <p:cNvGrpSpPr/>
            <p:nvPr/>
          </p:nvGrpSpPr>
          <p:grpSpPr>
            <a:xfrm>
              <a:off x="4495801" y="3596641"/>
              <a:ext cx="4247632" cy="2804160"/>
              <a:chOff x="762000" y="304800"/>
              <a:chExt cx="7620000" cy="6080760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2000" y="304800"/>
                <a:ext cx="7620000" cy="34290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2000" y="3886200"/>
                <a:ext cx="7620000" cy="249936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grpSp>
          <p:nvGrpSpPr>
            <p:cNvPr id="5" name="Group 4"/>
            <p:cNvGrpSpPr/>
            <p:nvPr/>
          </p:nvGrpSpPr>
          <p:grpSpPr>
            <a:xfrm>
              <a:off x="304800" y="3596640"/>
              <a:ext cx="3733800" cy="2880360"/>
              <a:chOff x="304800" y="4648202"/>
              <a:chExt cx="8458200" cy="167639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8200" y="4648202"/>
                <a:ext cx="4114800" cy="167639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800" y="4648202"/>
                <a:ext cx="4114800" cy="167639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4495802" y="236264"/>
              <a:ext cx="4247632" cy="2583136"/>
              <a:chOff x="304801" y="3108960"/>
              <a:chExt cx="8458199" cy="2377441"/>
            </a:xfrm>
          </p:grpSpPr>
          <p:pic>
            <p:nvPicPr>
              <p:cNvPr id="9" name="Picture 8" descr="rain-tree-covered-lane-animation.gif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304801" y="3108961"/>
                <a:ext cx="4114799" cy="237744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8200" y="3108960"/>
                <a:ext cx="4114800" cy="237744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grpSp>
          <p:nvGrpSpPr>
            <p:cNvPr id="11" name="Group 10"/>
            <p:cNvGrpSpPr/>
            <p:nvPr/>
          </p:nvGrpSpPr>
          <p:grpSpPr>
            <a:xfrm>
              <a:off x="274320" y="236264"/>
              <a:ext cx="3764280" cy="2583136"/>
              <a:chOff x="304800" y="899160"/>
              <a:chExt cx="8458200" cy="2987040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8200" y="899160"/>
                <a:ext cx="4114800" cy="298704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800" y="899160"/>
                <a:ext cx="4114800" cy="298704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</p:grpSp>
      <p:sp>
        <p:nvSpPr>
          <p:cNvPr id="14" name="TextBox 13"/>
          <p:cNvSpPr txBox="1"/>
          <p:nvPr/>
        </p:nvSpPr>
        <p:spPr>
          <a:xfrm>
            <a:off x="434009" y="2940579"/>
            <a:ext cx="8633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এটাই</a:t>
            </a:r>
            <a:r>
              <a:rPr lang="en-US" sz="3200" dirty="0"/>
              <a:t> </a:t>
            </a:r>
            <a:r>
              <a:rPr lang="en-US" sz="3200" dirty="0" err="1"/>
              <a:t>হলো</a:t>
            </a:r>
            <a:r>
              <a:rPr lang="en-US" sz="3200" dirty="0"/>
              <a:t> </a:t>
            </a:r>
            <a:r>
              <a:rPr lang="en-US" sz="3200" dirty="0" err="1"/>
              <a:t>বাংলাদেশের</a:t>
            </a:r>
            <a:r>
              <a:rPr lang="en-US" sz="3200" dirty="0"/>
              <a:t> </a:t>
            </a:r>
            <a:r>
              <a:rPr lang="en-US" sz="3200" dirty="0" err="1"/>
              <a:t>জলবায়ুর</a:t>
            </a:r>
            <a:r>
              <a:rPr lang="en-US" sz="3200" dirty="0"/>
              <a:t> </a:t>
            </a:r>
            <a:r>
              <a:rPr lang="en-US" sz="3200" dirty="0" err="1"/>
              <a:t>স্বাভাবিক</a:t>
            </a:r>
            <a:r>
              <a:rPr lang="en-US" sz="3200" dirty="0"/>
              <a:t> </a:t>
            </a:r>
            <a:r>
              <a:rPr lang="en-US" sz="3200" dirty="0" err="1"/>
              <a:t>রুপ</a:t>
            </a:r>
            <a:r>
              <a:rPr lang="en-US" sz="3200" dirty="0"/>
              <a:t> </a:t>
            </a:r>
            <a:r>
              <a:rPr lang="en-US" sz="2000" dirty="0"/>
              <a:t>।</a:t>
            </a:r>
            <a:endParaRPr lang="en-US" dirty="0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2538FD4-FF22-CE45-995B-B58390FC11E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79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470455"/>
            <a:ext cx="1238250" cy="2787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48709" y="5971130"/>
            <a:ext cx="3048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pPr/>
              <a:t>9</a:t>
            </a:fld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Cloud 13"/>
          <p:cNvSpPr/>
          <p:nvPr/>
        </p:nvSpPr>
        <p:spPr>
          <a:xfrm rot="427478">
            <a:off x="6362996" y="963501"/>
            <a:ext cx="2878282" cy="91440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58491" y="1113104"/>
            <a:ext cx="73429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CO2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25021" y="1183746"/>
            <a:ext cx="659155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97676" y="1590902"/>
            <a:ext cx="61999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O2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9" name="Cloud 18"/>
          <p:cNvSpPr/>
          <p:nvPr/>
        </p:nvSpPr>
        <p:spPr>
          <a:xfrm>
            <a:off x="3200400" y="1021239"/>
            <a:ext cx="2802081" cy="84713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514107" y="1683703"/>
            <a:ext cx="73429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CO2</a:t>
            </a:r>
          </a:p>
        </p:txBody>
      </p:sp>
      <p:sp>
        <p:nvSpPr>
          <p:cNvPr id="71" name="Freeform 70"/>
          <p:cNvSpPr/>
          <p:nvPr/>
        </p:nvSpPr>
        <p:spPr>
          <a:xfrm>
            <a:off x="7564621" y="5612182"/>
            <a:ext cx="764258" cy="928255"/>
          </a:xfrm>
          <a:custGeom>
            <a:avLst/>
            <a:gdLst>
              <a:gd name="connsiteX0" fmla="*/ 236601 w 764258"/>
              <a:gd name="connsiteY0" fmla="*/ 762000 h 928255"/>
              <a:gd name="connsiteX1" fmla="*/ 153474 w 764258"/>
              <a:gd name="connsiteY1" fmla="*/ 748145 h 928255"/>
              <a:gd name="connsiteX2" fmla="*/ 98056 w 764258"/>
              <a:gd name="connsiteY2" fmla="*/ 665018 h 928255"/>
              <a:gd name="connsiteX3" fmla="*/ 70347 w 764258"/>
              <a:gd name="connsiteY3" fmla="*/ 623455 h 928255"/>
              <a:gd name="connsiteX4" fmla="*/ 42637 w 764258"/>
              <a:gd name="connsiteY4" fmla="*/ 581891 h 928255"/>
              <a:gd name="connsiteX5" fmla="*/ 14928 w 764258"/>
              <a:gd name="connsiteY5" fmla="*/ 526473 h 928255"/>
              <a:gd name="connsiteX6" fmla="*/ 28783 w 764258"/>
              <a:gd name="connsiteY6" fmla="*/ 318655 h 928255"/>
              <a:gd name="connsiteX7" fmla="*/ 70347 w 764258"/>
              <a:gd name="connsiteY7" fmla="*/ 304800 h 928255"/>
              <a:gd name="connsiteX8" fmla="*/ 111910 w 764258"/>
              <a:gd name="connsiteY8" fmla="*/ 346364 h 928255"/>
              <a:gd name="connsiteX9" fmla="*/ 167328 w 764258"/>
              <a:gd name="connsiteY9" fmla="*/ 443345 h 928255"/>
              <a:gd name="connsiteX10" fmla="*/ 195037 w 764258"/>
              <a:gd name="connsiteY10" fmla="*/ 775855 h 928255"/>
              <a:gd name="connsiteX11" fmla="*/ 222747 w 764258"/>
              <a:gd name="connsiteY11" fmla="*/ 928255 h 928255"/>
              <a:gd name="connsiteX12" fmla="*/ 250456 w 764258"/>
              <a:gd name="connsiteY12" fmla="*/ 845127 h 928255"/>
              <a:gd name="connsiteX13" fmla="*/ 264310 w 764258"/>
              <a:gd name="connsiteY13" fmla="*/ 762000 h 928255"/>
              <a:gd name="connsiteX14" fmla="*/ 305874 w 764258"/>
              <a:gd name="connsiteY14" fmla="*/ 429491 h 928255"/>
              <a:gd name="connsiteX15" fmla="*/ 333583 w 764258"/>
              <a:gd name="connsiteY15" fmla="*/ 332509 h 928255"/>
              <a:gd name="connsiteX16" fmla="*/ 361292 w 764258"/>
              <a:gd name="connsiteY16" fmla="*/ 277091 h 928255"/>
              <a:gd name="connsiteX17" fmla="*/ 402856 w 764258"/>
              <a:gd name="connsiteY17" fmla="*/ 152400 h 928255"/>
              <a:gd name="connsiteX18" fmla="*/ 416710 w 764258"/>
              <a:gd name="connsiteY18" fmla="*/ 110836 h 928255"/>
              <a:gd name="connsiteX19" fmla="*/ 444419 w 764258"/>
              <a:gd name="connsiteY19" fmla="*/ 55418 h 928255"/>
              <a:gd name="connsiteX20" fmla="*/ 472128 w 764258"/>
              <a:gd name="connsiteY20" fmla="*/ 13855 h 928255"/>
              <a:gd name="connsiteX21" fmla="*/ 513692 w 764258"/>
              <a:gd name="connsiteY21" fmla="*/ 0 h 928255"/>
              <a:gd name="connsiteX22" fmla="*/ 569110 w 764258"/>
              <a:gd name="connsiteY22" fmla="*/ 13855 h 928255"/>
              <a:gd name="connsiteX23" fmla="*/ 582965 w 764258"/>
              <a:gd name="connsiteY23" fmla="*/ 55418 h 928255"/>
              <a:gd name="connsiteX24" fmla="*/ 555256 w 764258"/>
              <a:gd name="connsiteY24" fmla="*/ 277091 h 928255"/>
              <a:gd name="connsiteX25" fmla="*/ 541401 w 764258"/>
              <a:gd name="connsiteY25" fmla="*/ 318655 h 928255"/>
              <a:gd name="connsiteX26" fmla="*/ 513692 w 764258"/>
              <a:gd name="connsiteY26" fmla="*/ 360218 h 928255"/>
              <a:gd name="connsiteX27" fmla="*/ 485983 w 764258"/>
              <a:gd name="connsiteY27" fmla="*/ 471055 h 928255"/>
              <a:gd name="connsiteX28" fmla="*/ 458274 w 764258"/>
              <a:gd name="connsiteY28" fmla="*/ 526473 h 928255"/>
              <a:gd name="connsiteX29" fmla="*/ 416710 w 764258"/>
              <a:gd name="connsiteY29" fmla="*/ 609600 h 928255"/>
              <a:gd name="connsiteX30" fmla="*/ 402856 w 764258"/>
              <a:gd name="connsiteY30" fmla="*/ 665018 h 928255"/>
              <a:gd name="connsiteX31" fmla="*/ 361292 w 764258"/>
              <a:gd name="connsiteY31" fmla="*/ 789709 h 928255"/>
              <a:gd name="connsiteX32" fmla="*/ 333583 w 764258"/>
              <a:gd name="connsiteY32" fmla="*/ 886691 h 928255"/>
              <a:gd name="connsiteX33" fmla="*/ 347437 w 764258"/>
              <a:gd name="connsiteY33" fmla="*/ 845127 h 928255"/>
              <a:gd name="connsiteX34" fmla="*/ 375147 w 764258"/>
              <a:gd name="connsiteY34" fmla="*/ 789709 h 928255"/>
              <a:gd name="connsiteX35" fmla="*/ 389001 w 764258"/>
              <a:gd name="connsiteY35" fmla="*/ 748145 h 928255"/>
              <a:gd name="connsiteX36" fmla="*/ 444419 w 764258"/>
              <a:gd name="connsiteY36" fmla="*/ 665018 h 928255"/>
              <a:gd name="connsiteX37" fmla="*/ 485983 w 764258"/>
              <a:gd name="connsiteY37" fmla="*/ 595745 h 928255"/>
              <a:gd name="connsiteX38" fmla="*/ 541401 w 764258"/>
              <a:gd name="connsiteY38" fmla="*/ 498764 h 928255"/>
              <a:gd name="connsiteX39" fmla="*/ 582965 w 764258"/>
              <a:gd name="connsiteY39" fmla="*/ 457200 h 928255"/>
              <a:gd name="connsiteX40" fmla="*/ 610674 w 764258"/>
              <a:gd name="connsiteY40" fmla="*/ 401782 h 928255"/>
              <a:gd name="connsiteX41" fmla="*/ 652237 w 764258"/>
              <a:gd name="connsiteY41" fmla="*/ 387927 h 928255"/>
              <a:gd name="connsiteX42" fmla="*/ 693801 w 764258"/>
              <a:gd name="connsiteY42" fmla="*/ 360218 h 928255"/>
              <a:gd name="connsiteX43" fmla="*/ 749219 w 764258"/>
              <a:gd name="connsiteY43" fmla="*/ 387927 h 928255"/>
              <a:gd name="connsiteX44" fmla="*/ 693801 w 764258"/>
              <a:gd name="connsiteY44" fmla="*/ 568036 h 928255"/>
              <a:gd name="connsiteX45" fmla="*/ 624528 w 764258"/>
              <a:gd name="connsiteY45" fmla="*/ 623455 h 928255"/>
              <a:gd name="connsiteX46" fmla="*/ 541401 w 764258"/>
              <a:gd name="connsiteY46" fmla="*/ 692727 h 928255"/>
              <a:gd name="connsiteX47" fmla="*/ 458274 w 764258"/>
              <a:gd name="connsiteY47" fmla="*/ 720436 h 928255"/>
              <a:gd name="connsiteX48" fmla="*/ 416710 w 764258"/>
              <a:gd name="connsiteY48" fmla="*/ 762000 h 928255"/>
              <a:gd name="connsiteX49" fmla="*/ 402856 w 764258"/>
              <a:gd name="connsiteY49" fmla="*/ 858982 h 92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64258" h="928255">
                <a:moveTo>
                  <a:pt x="236601" y="762000"/>
                </a:moveTo>
                <a:cubicBezTo>
                  <a:pt x="208892" y="757382"/>
                  <a:pt x="176487" y="764254"/>
                  <a:pt x="153474" y="748145"/>
                </a:cubicBezTo>
                <a:cubicBezTo>
                  <a:pt x="126192" y="729047"/>
                  <a:pt x="116529" y="692727"/>
                  <a:pt x="98056" y="665018"/>
                </a:cubicBezTo>
                <a:lnTo>
                  <a:pt x="70347" y="623455"/>
                </a:lnTo>
                <a:cubicBezTo>
                  <a:pt x="61110" y="609600"/>
                  <a:pt x="50084" y="596784"/>
                  <a:pt x="42637" y="581891"/>
                </a:cubicBezTo>
                <a:lnTo>
                  <a:pt x="14928" y="526473"/>
                </a:lnTo>
                <a:cubicBezTo>
                  <a:pt x="1044" y="443165"/>
                  <a:pt x="-15583" y="407386"/>
                  <a:pt x="28783" y="318655"/>
                </a:cubicBezTo>
                <a:cubicBezTo>
                  <a:pt x="35314" y="305593"/>
                  <a:pt x="56492" y="309418"/>
                  <a:pt x="70347" y="304800"/>
                </a:cubicBezTo>
                <a:cubicBezTo>
                  <a:pt x="84201" y="318655"/>
                  <a:pt x="99367" y="331312"/>
                  <a:pt x="111910" y="346364"/>
                </a:cubicBezTo>
                <a:cubicBezTo>
                  <a:pt x="136389" y="375740"/>
                  <a:pt x="150388" y="409465"/>
                  <a:pt x="167328" y="443345"/>
                </a:cubicBezTo>
                <a:cubicBezTo>
                  <a:pt x="200310" y="674212"/>
                  <a:pt x="159988" y="372790"/>
                  <a:pt x="195037" y="775855"/>
                </a:cubicBezTo>
                <a:cubicBezTo>
                  <a:pt x="197764" y="807214"/>
                  <a:pt x="215957" y="894304"/>
                  <a:pt x="222747" y="928255"/>
                </a:cubicBezTo>
                <a:cubicBezTo>
                  <a:pt x="231983" y="900546"/>
                  <a:pt x="245654" y="873938"/>
                  <a:pt x="250456" y="845127"/>
                </a:cubicBezTo>
                <a:cubicBezTo>
                  <a:pt x="255074" y="817418"/>
                  <a:pt x="260597" y="789845"/>
                  <a:pt x="264310" y="762000"/>
                </a:cubicBezTo>
                <a:cubicBezTo>
                  <a:pt x="279073" y="651281"/>
                  <a:pt x="278784" y="537855"/>
                  <a:pt x="305874" y="429491"/>
                </a:cubicBezTo>
                <a:cubicBezTo>
                  <a:pt x="312906" y="401363"/>
                  <a:pt x="321656" y="360339"/>
                  <a:pt x="333583" y="332509"/>
                </a:cubicBezTo>
                <a:cubicBezTo>
                  <a:pt x="341719" y="313526"/>
                  <a:pt x="353878" y="296367"/>
                  <a:pt x="361292" y="277091"/>
                </a:cubicBezTo>
                <a:cubicBezTo>
                  <a:pt x="377020" y="236199"/>
                  <a:pt x="389002" y="193964"/>
                  <a:pt x="402856" y="152400"/>
                </a:cubicBezTo>
                <a:cubicBezTo>
                  <a:pt x="407474" y="138545"/>
                  <a:pt x="410179" y="123898"/>
                  <a:pt x="416710" y="110836"/>
                </a:cubicBezTo>
                <a:cubicBezTo>
                  <a:pt x="425946" y="92363"/>
                  <a:pt x="434172" y="73350"/>
                  <a:pt x="444419" y="55418"/>
                </a:cubicBezTo>
                <a:cubicBezTo>
                  <a:pt x="452680" y="40961"/>
                  <a:pt x="459126" y="24257"/>
                  <a:pt x="472128" y="13855"/>
                </a:cubicBezTo>
                <a:cubicBezTo>
                  <a:pt x="483532" y="4732"/>
                  <a:pt x="499837" y="4618"/>
                  <a:pt x="513692" y="0"/>
                </a:cubicBezTo>
                <a:cubicBezTo>
                  <a:pt x="532165" y="4618"/>
                  <a:pt x="554241" y="1960"/>
                  <a:pt x="569110" y="13855"/>
                </a:cubicBezTo>
                <a:cubicBezTo>
                  <a:pt x="580514" y="22978"/>
                  <a:pt x="583733" y="40834"/>
                  <a:pt x="582965" y="55418"/>
                </a:cubicBezTo>
                <a:cubicBezTo>
                  <a:pt x="579051" y="129781"/>
                  <a:pt x="566870" y="203536"/>
                  <a:pt x="555256" y="277091"/>
                </a:cubicBezTo>
                <a:cubicBezTo>
                  <a:pt x="552978" y="291516"/>
                  <a:pt x="547932" y="305593"/>
                  <a:pt x="541401" y="318655"/>
                </a:cubicBezTo>
                <a:cubicBezTo>
                  <a:pt x="533954" y="333548"/>
                  <a:pt x="522928" y="346364"/>
                  <a:pt x="513692" y="360218"/>
                </a:cubicBezTo>
                <a:cubicBezTo>
                  <a:pt x="505561" y="400871"/>
                  <a:pt x="501957" y="433782"/>
                  <a:pt x="485983" y="471055"/>
                </a:cubicBezTo>
                <a:cubicBezTo>
                  <a:pt x="477847" y="490038"/>
                  <a:pt x="466410" y="507490"/>
                  <a:pt x="458274" y="526473"/>
                </a:cubicBezTo>
                <a:cubicBezTo>
                  <a:pt x="423858" y="606776"/>
                  <a:pt x="469959" y="529725"/>
                  <a:pt x="416710" y="609600"/>
                </a:cubicBezTo>
                <a:cubicBezTo>
                  <a:pt x="412092" y="628073"/>
                  <a:pt x="408327" y="646780"/>
                  <a:pt x="402856" y="665018"/>
                </a:cubicBezTo>
                <a:cubicBezTo>
                  <a:pt x="402849" y="665041"/>
                  <a:pt x="368223" y="768916"/>
                  <a:pt x="361292" y="789709"/>
                </a:cubicBezTo>
                <a:cubicBezTo>
                  <a:pt x="354758" y="809311"/>
                  <a:pt x="333583" y="869291"/>
                  <a:pt x="333583" y="886691"/>
                </a:cubicBezTo>
                <a:cubicBezTo>
                  <a:pt x="333583" y="901295"/>
                  <a:pt x="341684" y="858550"/>
                  <a:pt x="347437" y="845127"/>
                </a:cubicBezTo>
                <a:cubicBezTo>
                  <a:pt x="355573" y="826144"/>
                  <a:pt x="367011" y="808692"/>
                  <a:pt x="375147" y="789709"/>
                </a:cubicBezTo>
                <a:cubicBezTo>
                  <a:pt x="380900" y="776286"/>
                  <a:pt x="381909" y="760911"/>
                  <a:pt x="389001" y="748145"/>
                </a:cubicBezTo>
                <a:cubicBezTo>
                  <a:pt x="405174" y="719034"/>
                  <a:pt x="427285" y="693574"/>
                  <a:pt x="444419" y="665018"/>
                </a:cubicBezTo>
                <a:cubicBezTo>
                  <a:pt x="458274" y="641927"/>
                  <a:pt x="472905" y="619285"/>
                  <a:pt x="485983" y="595745"/>
                </a:cubicBezTo>
                <a:cubicBezTo>
                  <a:pt x="508569" y="555091"/>
                  <a:pt x="512370" y="533601"/>
                  <a:pt x="541401" y="498764"/>
                </a:cubicBezTo>
                <a:cubicBezTo>
                  <a:pt x="553944" y="483712"/>
                  <a:pt x="571577" y="473144"/>
                  <a:pt x="582965" y="457200"/>
                </a:cubicBezTo>
                <a:cubicBezTo>
                  <a:pt x="594969" y="440394"/>
                  <a:pt x="596070" y="416386"/>
                  <a:pt x="610674" y="401782"/>
                </a:cubicBezTo>
                <a:cubicBezTo>
                  <a:pt x="621000" y="391455"/>
                  <a:pt x="639175" y="394458"/>
                  <a:pt x="652237" y="387927"/>
                </a:cubicBezTo>
                <a:cubicBezTo>
                  <a:pt x="667130" y="380480"/>
                  <a:pt x="679946" y="369454"/>
                  <a:pt x="693801" y="360218"/>
                </a:cubicBezTo>
                <a:cubicBezTo>
                  <a:pt x="712274" y="369454"/>
                  <a:pt x="744575" y="367803"/>
                  <a:pt x="749219" y="387927"/>
                </a:cubicBezTo>
                <a:cubicBezTo>
                  <a:pt x="780968" y="525503"/>
                  <a:pt x="762429" y="522284"/>
                  <a:pt x="693801" y="568036"/>
                </a:cubicBezTo>
                <a:cubicBezTo>
                  <a:pt x="631832" y="660991"/>
                  <a:pt x="704832" y="569919"/>
                  <a:pt x="624528" y="623455"/>
                </a:cubicBezTo>
                <a:cubicBezTo>
                  <a:pt x="559273" y="666958"/>
                  <a:pt x="609396" y="662507"/>
                  <a:pt x="541401" y="692727"/>
                </a:cubicBezTo>
                <a:cubicBezTo>
                  <a:pt x="514711" y="704589"/>
                  <a:pt x="458274" y="720436"/>
                  <a:pt x="458274" y="720436"/>
                </a:cubicBezTo>
                <a:cubicBezTo>
                  <a:pt x="444419" y="734291"/>
                  <a:pt x="427578" y="745697"/>
                  <a:pt x="416710" y="762000"/>
                </a:cubicBezTo>
                <a:cubicBezTo>
                  <a:pt x="397015" y="791543"/>
                  <a:pt x="402856" y="826332"/>
                  <a:pt x="402856" y="858982"/>
                </a:cubicBezTo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013" y="3348275"/>
            <a:ext cx="1590204" cy="1632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350415"/>
            <a:ext cx="2873007" cy="1134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6" name="Rectangle 45"/>
          <p:cNvSpPr/>
          <p:nvPr/>
        </p:nvSpPr>
        <p:spPr>
          <a:xfrm>
            <a:off x="914400" y="5193268"/>
            <a:ext cx="659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642" y="270288"/>
            <a:ext cx="89581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/>
              <a:t>কার্বন</a:t>
            </a:r>
            <a:r>
              <a:rPr lang="en-US" sz="2200" dirty="0"/>
              <a:t> ও </a:t>
            </a:r>
            <a:r>
              <a:rPr lang="en-US" sz="2200" dirty="0" err="1"/>
              <a:t>অক্সিজেন</a:t>
            </a:r>
            <a:r>
              <a:rPr lang="en-US" sz="2200" dirty="0"/>
              <a:t> </a:t>
            </a:r>
            <a:r>
              <a:rPr lang="en-US" sz="2200" dirty="0" err="1"/>
              <a:t>চক্রাকারে</a:t>
            </a:r>
            <a:r>
              <a:rPr lang="en-US" sz="2200" dirty="0"/>
              <a:t> </a:t>
            </a:r>
            <a:r>
              <a:rPr lang="en-US" sz="2200" dirty="0" err="1"/>
              <a:t>ফিরে</a:t>
            </a:r>
            <a:r>
              <a:rPr lang="en-US" sz="2200" dirty="0"/>
              <a:t> </a:t>
            </a:r>
            <a:r>
              <a:rPr lang="en-US" sz="2200" dirty="0" err="1"/>
              <a:t>আসে</a:t>
            </a:r>
            <a:r>
              <a:rPr lang="en-US" sz="2200" dirty="0"/>
              <a:t> </a:t>
            </a:r>
            <a:r>
              <a:rPr lang="en-US" sz="2200" dirty="0" err="1"/>
              <a:t>বলে</a:t>
            </a:r>
            <a:r>
              <a:rPr lang="en-US" sz="2200" dirty="0"/>
              <a:t> </a:t>
            </a:r>
            <a:r>
              <a:rPr lang="en-US" sz="2200" dirty="0" err="1"/>
              <a:t>বায়ুমন্ডলে</a:t>
            </a:r>
            <a:r>
              <a:rPr lang="en-US" sz="2200" dirty="0"/>
              <a:t> </a:t>
            </a:r>
            <a:r>
              <a:rPr lang="en-US" sz="2200" dirty="0" err="1"/>
              <a:t>কার্বন</a:t>
            </a:r>
            <a:r>
              <a:rPr lang="en-US" sz="2200" dirty="0"/>
              <a:t> </a:t>
            </a:r>
            <a:r>
              <a:rPr lang="en-US" sz="2200" dirty="0" err="1"/>
              <a:t>ডাই</a:t>
            </a:r>
            <a:r>
              <a:rPr lang="en-US" sz="2200" dirty="0"/>
              <a:t> </a:t>
            </a:r>
            <a:r>
              <a:rPr lang="en-US" sz="2200" dirty="0" err="1"/>
              <a:t>অক্সাইড</a:t>
            </a:r>
            <a:r>
              <a:rPr lang="en-US" sz="2200" dirty="0"/>
              <a:t> </a:t>
            </a:r>
            <a:r>
              <a:rPr lang="en-US" sz="2200" dirty="0" err="1"/>
              <a:t>গ্যাসের</a:t>
            </a:r>
            <a:r>
              <a:rPr lang="en-US" sz="2200" dirty="0"/>
              <a:t> </a:t>
            </a:r>
            <a:r>
              <a:rPr lang="en-US" sz="2200" dirty="0" err="1"/>
              <a:t>ভারসাম্য</a:t>
            </a:r>
            <a:r>
              <a:rPr lang="en-US" sz="2200" dirty="0"/>
              <a:t> </a:t>
            </a:r>
            <a:r>
              <a:rPr lang="en-US" sz="2200" dirty="0" err="1"/>
              <a:t>বজায়</a:t>
            </a:r>
            <a:r>
              <a:rPr lang="en-US" sz="2200" dirty="0"/>
              <a:t> </a:t>
            </a:r>
            <a:r>
              <a:rPr lang="en-US" sz="2200" dirty="0" err="1"/>
              <a:t>থাকে</a:t>
            </a:r>
            <a:r>
              <a:rPr lang="en-US" sz="2200" dirty="0"/>
              <a:t> </a:t>
            </a:r>
          </a:p>
        </p:txBody>
      </p:sp>
      <p:pic>
        <p:nvPicPr>
          <p:cNvPr id="3074" name="Picture 2" descr="C:\Users\User\Desktop\environ ment\ecMAjRGbi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485" y="946210"/>
            <a:ext cx="2878530" cy="106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3" y="1107847"/>
            <a:ext cx="2690933" cy="4367983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6884645" y="4050268"/>
            <a:ext cx="659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53445" y="3779919"/>
            <a:ext cx="73429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93027" y="3015734"/>
            <a:ext cx="61999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O2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5877" y="3407124"/>
            <a:ext cx="61999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O2 </a:t>
            </a:r>
          </a:p>
        </p:txBody>
      </p:sp>
      <p:grpSp>
        <p:nvGrpSpPr>
          <p:cNvPr id="76" name="Group 75"/>
          <p:cNvGrpSpPr/>
          <p:nvPr/>
        </p:nvGrpSpPr>
        <p:grpSpPr>
          <a:xfrm>
            <a:off x="1066800" y="3976074"/>
            <a:ext cx="7924800" cy="2237685"/>
            <a:chOff x="1199548" y="4253344"/>
            <a:chExt cx="8096852" cy="2237685"/>
          </a:xfrm>
        </p:grpSpPr>
        <p:grpSp>
          <p:nvGrpSpPr>
            <p:cNvPr id="77" name="Group 76"/>
            <p:cNvGrpSpPr/>
            <p:nvPr/>
          </p:nvGrpSpPr>
          <p:grpSpPr>
            <a:xfrm>
              <a:off x="1199548" y="4253344"/>
              <a:ext cx="8096852" cy="2182155"/>
              <a:chOff x="1199548" y="4253344"/>
              <a:chExt cx="8096852" cy="2182155"/>
            </a:xfrm>
          </p:grpSpPr>
          <p:sp>
            <p:nvSpPr>
              <p:cNvPr id="79" name="Rectangle 78"/>
              <p:cNvSpPr/>
              <p:nvPr/>
            </p:nvSpPr>
            <p:spPr>
              <a:xfrm>
                <a:off x="2286000" y="5181600"/>
                <a:ext cx="7010400" cy="1143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scene3d>
                <a:camera prst="isometricOffAxis2Top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0" name="Straight Connector 79"/>
              <p:cNvCxnSpPr/>
              <p:nvPr/>
            </p:nvCxnSpPr>
            <p:spPr>
              <a:xfrm>
                <a:off x="2667000" y="5257800"/>
                <a:ext cx="6246069" cy="990600"/>
              </a:xfrm>
              <a:prstGeom prst="line">
                <a:avLst/>
              </a:prstGeom>
              <a:ln w="92075">
                <a:solidFill>
                  <a:srgbClr val="CC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Freeform 80"/>
              <p:cNvSpPr/>
              <p:nvPr/>
            </p:nvSpPr>
            <p:spPr>
              <a:xfrm>
                <a:off x="6985025" y="4869872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/>
              <p:cNvSpPr/>
              <p:nvPr/>
            </p:nvSpPr>
            <p:spPr>
              <a:xfrm>
                <a:off x="7696200" y="4959923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8304671" y="5112326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 83"/>
              <p:cNvSpPr/>
              <p:nvPr/>
            </p:nvSpPr>
            <p:spPr>
              <a:xfrm>
                <a:off x="6481667" y="4793672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Freeform 84"/>
              <p:cNvSpPr/>
              <p:nvPr/>
            </p:nvSpPr>
            <p:spPr>
              <a:xfrm>
                <a:off x="3475156" y="4391884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Freeform 85"/>
              <p:cNvSpPr/>
              <p:nvPr/>
            </p:nvSpPr>
            <p:spPr>
              <a:xfrm>
                <a:off x="2891611" y="4253344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>
              <a:xfrm rot="19929974">
                <a:off x="1199548" y="4918394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>
              <a:xfrm rot="21062706">
                <a:off x="1650835" y="5187107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>
              <a:xfrm>
                <a:off x="2301060" y="5119252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 89"/>
              <p:cNvSpPr/>
              <p:nvPr/>
            </p:nvSpPr>
            <p:spPr>
              <a:xfrm>
                <a:off x="4342271" y="5187106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Freeform 90"/>
              <p:cNvSpPr/>
              <p:nvPr/>
            </p:nvSpPr>
            <p:spPr>
              <a:xfrm>
                <a:off x="3738993" y="5174846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Freeform 91"/>
              <p:cNvSpPr/>
              <p:nvPr/>
            </p:nvSpPr>
            <p:spPr>
              <a:xfrm>
                <a:off x="3093027" y="5098647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Freeform 92"/>
              <p:cNvSpPr/>
              <p:nvPr/>
            </p:nvSpPr>
            <p:spPr>
              <a:xfrm>
                <a:off x="5620352" y="4717472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Freeform 93"/>
              <p:cNvSpPr/>
              <p:nvPr/>
            </p:nvSpPr>
            <p:spPr>
              <a:xfrm>
                <a:off x="4872469" y="4495795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Freeform 94"/>
              <p:cNvSpPr/>
              <p:nvPr/>
            </p:nvSpPr>
            <p:spPr>
              <a:xfrm>
                <a:off x="4925021" y="5200960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 95"/>
              <p:cNvSpPr/>
              <p:nvPr/>
            </p:nvSpPr>
            <p:spPr>
              <a:xfrm>
                <a:off x="6525565" y="5507244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>
              <a:xfrm>
                <a:off x="5686944" y="5333993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8" name="Freeform 77"/>
            <p:cNvSpPr/>
            <p:nvPr/>
          </p:nvSpPr>
          <p:spPr>
            <a:xfrm>
              <a:off x="7135169" y="5562774"/>
              <a:ext cx="764258" cy="928255"/>
            </a:xfrm>
            <a:custGeom>
              <a:avLst/>
              <a:gdLst>
                <a:gd name="connsiteX0" fmla="*/ 236601 w 764258"/>
                <a:gd name="connsiteY0" fmla="*/ 762000 h 928255"/>
                <a:gd name="connsiteX1" fmla="*/ 153474 w 764258"/>
                <a:gd name="connsiteY1" fmla="*/ 748145 h 928255"/>
                <a:gd name="connsiteX2" fmla="*/ 98056 w 764258"/>
                <a:gd name="connsiteY2" fmla="*/ 665018 h 928255"/>
                <a:gd name="connsiteX3" fmla="*/ 70347 w 764258"/>
                <a:gd name="connsiteY3" fmla="*/ 623455 h 928255"/>
                <a:gd name="connsiteX4" fmla="*/ 42637 w 764258"/>
                <a:gd name="connsiteY4" fmla="*/ 581891 h 928255"/>
                <a:gd name="connsiteX5" fmla="*/ 14928 w 764258"/>
                <a:gd name="connsiteY5" fmla="*/ 526473 h 928255"/>
                <a:gd name="connsiteX6" fmla="*/ 28783 w 764258"/>
                <a:gd name="connsiteY6" fmla="*/ 318655 h 928255"/>
                <a:gd name="connsiteX7" fmla="*/ 70347 w 764258"/>
                <a:gd name="connsiteY7" fmla="*/ 304800 h 928255"/>
                <a:gd name="connsiteX8" fmla="*/ 111910 w 764258"/>
                <a:gd name="connsiteY8" fmla="*/ 346364 h 928255"/>
                <a:gd name="connsiteX9" fmla="*/ 167328 w 764258"/>
                <a:gd name="connsiteY9" fmla="*/ 443345 h 928255"/>
                <a:gd name="connsiteX10" fmla="*/ 195037 w 764258"/>
                <a:gd name="connsiteY10" fmla="*/ 775855 h 928255"/>
                <a:gd name="connsiteX11" fmla="*/ 222747 w 764258"/>
                <a:gd name="connsiteY11" fmla="*/ 928255 h 928255"/>
                <a:gd name="connsiteX12" fmla="*/ 250456 w 764258"/>
                <a:gd name="connsiteY12" fmla="*/ 845127 h 928255"/>
                <a:gd name="connsiteX13" fmla="*/ 264310 w 764258"/>
                <a:gd name="connsiteY13" fmla="*/ 762000 h 928255"/>
                <a:gd name="connsiteX14" fmla="*/ 305874 w 764258"/>
                <a:gd name="connsiteY14" fmla="*/ 429491 h 928255"/>
                <a:gd name="connsiteX15" fmla="*/ 333583 w 764258"/>
                <a:gd name="connsiteY15" fmla="*/ 332509 h 928255"/>
                <a:gd name="connsiteX16" fmla="*/ 361292 w 764258"/>
                <a:gd name="connsiteY16" fmla="*/ 277091 h 928255"/>
                <a:gd name="connsiteX17" fmla="*/ 402856 w 764258"/>
                <a:gd name="connsiteY17" fmla="*/ 152400 h 928255"/>
                <a:gd name="connsiteX18" fmla="*/ 416710 w 764258"/>
                <a:gd name="connsiteY18" fmla="*/ 110836 h 928255"/>
                <a:gd name="connsiteX19" fmla="*/ 444419 w 764258"/>
                <a:gd name="connsiteY19" fmla="*/ 55418 h 928255"/>
                <a:gd name="connsiteX20" fmla="*/ 472128 w 764258"/>
                <a:gd name="connsiteY20" fmla="*/ 13855 h 928255"/>
                <a:gd name="connsiteX21" fmla="*/ 513692 w 764258"/>
                <a:gd name="connsiteY21" fmla="*/ 0 h 928255"/>
                <a:gd name="connsiteX22" fmla="*/ 569110 w 764258"/>
                <a:gd name="connsiteY22" fmla="*/ 13855 h 928255"/>
                <a:gd name="connsiteX23" fmla="*/ 582965 w 764258"/>
                <a:gd name="connsiteY23" fmla="*/ 55418 h 928255"/>
                <a:gd name="connsiteX24" fmla="*/ 555256 w 764258"/>
                <a:gd name="connsiteY24" fmla="*/ 277091 h 928255"/>
                <a:gd name="connsiteX25" fmla="*/ 541401 w 764258"/>
                <a:gd name="connsiteY25" fmla="*/ 318655 h 928255"/>
                <a:gd name="connsiteX26" fmla="*/ 513692 w 764258"/>
                <a:gd name="connsiteY26" fmla="*/ 360218 h 928255"/>
                <a:gd name="connsiteX27" fmla="*/ 485983 w 764258"/>
                <a:gd name="connsiteY27" fmla="*/ 471055 h 928255"/>
                <a:gd name="connsiteX28" fmla="*/ 458274 w 764258"/>
                <a:gd name="connsiteY28" fmla="*/ 526473 h 928255"/>
                <a:gd name="connsiteX29" fmla="*/ 416710 w 764258"/>
                <a:gd name="connsiteY29" fmla="*/ 609600 h 928255"/>
                <a:gd name="connsiteX30" fmla="*/ 402856 w 764258"/>
                <a:gd name="connsiteY30" fmla="*/ 665018 h 928255"/>
                <a:gd name="connsiteX31" fmla="*/ 361292 w 764258"/>
                <a:gd name="connsiteY31" fmla="*/ 789709 h 928255"/>
                <a:gd name="connsiteX32" fmla="*/ 333583 w 764258"/>
                <a:gd name="connsiteY32" fmla="*/ 886691 h 928255"/>
                <a:gd name="connsiteX33" fmla="*/ 347437 w 764258"/>
                <a:gd name="connsiteY33" fmla="*/ 845127 h 928255"/>
                <a:gd name="connsiteX34" fmla="*/ 375147 w 764258"/>
                <a:gd name="connsiteY34" fmla="*/ 789709 h 928255"/>
                <a:gd name="connsiteX35" fmla="*/ 389001 w 764258"/>
                <a:gd name="connsiteY35" fmla="*/ 748145 h 928255"/>
                <a:gd name="connsiteX36" fmla="*/ 444419 w 764258"/>
                <a:gd name="connsiteY36" fmla="*/ 665018 h 928255"/>
                <a:gd name="connsiteX37" fmla="*/ 485983 w 764258"/>
                <a:gd name="connsiteY37" fmla="*/ 595745 h 928255"/>
                <a:gd name="connsiteX38" fmla="*/ 541401 w 764258"/>
                <a:gd name="connsiteY38" fmla="*/ 498764 h 928255"/>
                <a:gd name="connsiteX39" fmla="*/ 582965 w 764258"/>
                <a:gd name="connsiteY39" fmla="*/ 457200 h 928255"/>
                <a:gd name="connsiteX40" fmla="*/ 610674 w 764258"/>
                <a:gd name="connsiteY40" fmla="*/ 401782 h 928255"/>
                <a:gd name="connsiteX41" fmla="*/ 652237 w 764258"/>
                <a:gd name="connsiteY41" fmla="*/ 387927 h 928255"/>
                <a:gd name="connsiteX42" fmla="*/ 693801 w 764258"/>
                <a:gd name="connsiteY42" fmla="*/ 360218 h 928255"/>
                <a:gd name="connsiteX43" fmla="*/ 749219 w 764258"/>
                <a:gd name="connsiteY43" fmla="*/ 387927 h 928255"/>
                <a:gd name="connsiteX44" fmla="*/ 693801 w 764258"/>
                <a:gd name="connsiteY44" fmla="*/ 568036 h 928255"/>
                <a:gd name="connsiteX45" fmla="*/ 624528 w 764258"/>
                <a:gd name="connsiteY45" fmla="*/ 623455 h 928255"/>
                <a:gd name="connsiteX46" fmla="*/ 541401 w 764258"/>
                <a:gd name="connsiteY46" fmla="*/ 692727 h 928255"/>
                <a:gd name="connsiteX47" fmla="*/ 458274 w 764258"/>
                <a:gd name="connsiteY47" fmla="*/ 720436 h 928255"/>
                <a:gd name="connsiteX48" fmla="*/ 416710 w 764258"/>
                <a:gd name="connsiteY48" fmla="*/ 762000 h 928255"/>
                <a:gd name="connsiteX49" fmla="*/ 402856 w 764258"/>
                <a:gd name="connsiteY49" fmla="*/ 858982 h 92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764258" h="928255">
                  <a:moveTo>
                    <a:pt x="236601" y="762000"/>
                  </a:moveTo>
                  <a:cubicBezTo>
                    <a:pt x="208892" y="757382"/>
                    <a:pt x="176487" y="764254"/>
                    <a:pt x="153474" y="748145"/>
                  </a:cubicBezTo>
                  <a:cubicBezTo>
                    <a:pt x="126192" y="729047"/>
                    <a:pt x="116529" y="692727"/>
                    <a:pt x="98056" y="665018"/>
                  </a:cubicBezTo>
                  <a:lnTo>
                    <a:pt x="70347" y="623455"/>
                  </a:lnTo>
                  <a:cubicBezTo>
                    <a:pt x="61110" y="609600"/>
                    <a:pt x="50084" y="596784"/>
                    <a:pt x="42637" y="581891"/>
                  </a:cubicBezTo>
                  <a:lnTo>
                    <a:pt x="14928" y="526473"/>
                  </a:lnTo>
                  <a:cubicBezTo>
                    <a:pt x="1044" y="443165"/>
                    <a:pt x="-15583" y="407386"/>
                    <a:pt x="28783" y="318655"/>
                  </a:cubicBezTo>
                  <a:cubicBezTo>
                    <a:pt x="35314" y="305593"/>
                    <a:pt x="56492" y="309418"/>
                    <a:pt x="70347" y="304800"/>
                  </a:cubicBezTo>
                  <a:cubicBezTo>
                    <a:pt x="84201" y="318655"/>
                    <a:pt x="99367" y="331312"/>
                    <a:pt x="111910" y="346364"/>
                  </a:cubicBezTo>
                  <a:cubicBezTo>
                    <a:pt x="136389" y="375740"/>
                    <a:pt x="150388" y="409465"/>
                    <a:pt x="167328" y="443345"/>
                  </a:cubicBezTo>
                  <a:cubicBezTo>
                    <a:pt x="200310" y="674212"/>
                    <a:pt x="159988" y="372790"/>
                    <a:pt x="195037" y="775855"/>
                  </a:cubicBezTo>
                  <a:cubicBezTo>
                    <a:pt x="197764" y="807214"/>
                    <a:pt x="215957" y="894304"/>
                    <a:pt x="222747" y="928255"/>
                  </a:cubicBezTo>
                  <a:cubicBezTo>
                    <a:pt x="231983" y="900546"/>
                    <a:pt x="245654" y="873938"/>
                    <a:pt x="250456" y="845127"/>
                  </a:cubicBezTo>
                  <a:cubicBezTo>
                    <a:pt x="255074" y="817418"/>
                    <a:pt x="260597" y="789845"/>
                    <a:pt x="264310" y="762000"/>
                  </a:cubicBezTo>
                  <a:cubicBezTo>
                    <a:pt x="279073" y="651281"/>
                    <a:pt x="278784" y="537855"/>
                    <a:pt x="305874" y="429491"/>
                  </a:cubicBezTo>
                  <a:cubicBezTo>
                    <a:pt x="312906" y="401363"/>
                    <a:pt x="321656" y="360339"/>
                    <a:pt x="333583" y="332509"/>
                  </a:cubicBezTo>
                  <a:cubicBezTo>
                    <a:pt x="341719" y="313526"/>
                    <a:pt x="353878" y="296367"/>
                    <a:pt x="361292" y="277091"/>
                  </a:cubicBezTo>
                  <a:cubicBezTo>
                    <a:pt x="377020" y="236199"/>
                    <a:pt x="389002" y="193964"/>
                    <a:pt x="402856" y="152400"/>
                  </a:cubicBezTo>
                  <a:cubicBezTo>
                    <a:pt x="407474" y="138545"/>
                    <a:pt x="410179" y="123898"/>
                    <a:pt x="416710" y="110836"/>
                  </a:cubicBezTo>
                  <a:cubicBezTo>
                    <a:pt x="425946" y="92363"/>
                    <a:pt x="434172" y="73350"/>
                    <a:pt x="444419" y="55418"/>
                  </a:cubicBezTo>
                  <a:cubicBezTo>
                    <a:pt x="452680" y="40961"/>
                    <a:pt x="459126" y="24257"/>
                    <a:pt x="472128" y="13855"/>
                  </a:cubicBezTo>
                  <a:cubicBezTo>
                    <a:pt x="483532" y="4732"/>
                    <a:pt x="499837" y="4618"/>
                    <a:pt x="513692" y="0"/>
                  </a:cubicBezTo>
                  <a:cubicBezTo>
                    <a:pt x="532165" y="4618"/>
                    <a:pt x="554241" y="1960"/>
                    <a:pt x="569110" y="13855"/>
                  </a:cubicBezTo>
                  <a:cubicBezTo>
                    <a:pt x="580514" y="22978"/>
                    <a:pt x="583733" y="40834"/>
                    <a:pt x="582965" y="55418"/>
                  </a:cubicBezTo>
                  <a:cubicBezTo>
                    <a:pt x="579051" y="129781"/>
                    <a:pt x="566870" y="203536"/>
                    <a:pt x="555256" y="277091"/>
                  </a:cubicBezTo>
                  <a:cubicBezTo>
                    <a:pt x="552978" y="291516"/>
                    <a:pt x="547932" y="305593"/>
                    <a:pt x="541401" y="318655"/>
                  </a:cubicBezTo>
                  <a:cubicBezTo>
                    <a:pt x="533954" y="333548"/>
                    <a:pt x="522928" y="346364"/>
                    <a:pt x="513692" y="360218"/>
                  </a:cubicBezTo>
                  <a:cubicBezTo>
                    <a:pt x="505561" y="400871"/>
                    <a:pt x="501957" y="433782"/>
                    <a:pt x="485983" y="471055"/>
                  </a:cubicBezTo>
                  <a:cubicBezTo>
                    <a:pt x="477847" y="490038"/>
                    <a:pt x="466410" y="507490"/>
                    <a:pt x="458274" y="526473"/>
                  </a:cubicBezTo>
                  <a:cubicBezTo>
                    <a:pt x="423858" y="606776"/>
                    <a:pt x="469959" y="529725"/>
                    <a:pt x="416710" y="609600"/>
                  </a:cubicBezTo>
                  <a:cubicBezTo>
                    <a:pt x="412092" y="628073"/>
                    <a:pt x="408327" y="646780"/>
                    <a:pt x="402856" y="665018"/>
                  </a:cubicBezTo>
                  <a:cubicBezTo>
                    <a:pt x="402849" y="665041"/>
                    <a:pt x="368223" y="768916"/>
                    <a:pt x="361292" y="789709"/>
                  </a:cubicBezTo>
                  <a:cubicBezTo>
                    <a:pt x="354758" y="809311"/>
                    <a:pt x="333583" y="869291"/>
                    <a:pt x="333583" y="886691"/>
                  </a:cubicBezTo>
                  <a:cubicBezTo>
                    <a:pt x="333583" y="901295"/>
                    <a:pt x="341684" y="858550"/>
                    <a:pt x="347437" y="845127"/>
                  </a:cubicBezTo>
                  <a:cubicBezTo>
                    <a:pt x="355573" y="826144"/>
                    <a:pt x="367011" y="808692"/>
                    <a:pt x="375147" y="789709"/>
                  </a:cubicBezTo>
                  <a:cubicBezTo>
                    <a:pt x="380900" y="776286"/>
                    <a:pt x="381909" y="760911"/>
                    <a:pt x="389001" y="748145"/>
                  </a:cubicBezTo>
                  <a:cubicBezTo>
                    <a:pt x="405174" y="719034"/>
                    <a:pt x="427285" y="693574"/>
                    <a:pt x="444419" y="665018"/>
                  </a:cubicBezTo>
                  <a:cubicBezTo>
                    <a:pt x="458274" y="641927"/>
                    <a:pt x="472905" y="619285"/>
                    <a:pt x="485983" y="595745"/>
                  </a:cubicBezTo>
                  <a:cubicBezTo>
                    <a:pt x="508569" y="555091"/>
                    <a:pt x="512370" y="533601"/>
                    <a:pt x="541401" y="498764"/>
                  </a:cubicBezTo>
                  <a:cubicBezTo>
                    <a:pt x="553944" y="483712"/>
                    <a:pt x="571577" y="473144"/>
                    <a:pt x="582965" y="457200"/>
                  </a:cubicBezTo>
                  <a:cubicBezTo>
                    <a:pt x="594969" y="440394"/>
                    <a:pt x="596070" y="416386"/>
                    <a:pt x="610674" y="401782"/>
                  </a:cubicBezTo>
                  <a:cubicBezTo>
                    <a:pt x="621000" y="391455"/>
                    <a:pt x="639175" y="394458"/>
                    <a:pt x="652237" y="387927"/>
                  </a:cubicBezTo>
                  <a:cubicBezTo>
                    <a:pt x="667130" y="380480"/>
                    <a:pt x="679946" y="369454"/>
                    <a:pt x="693801" y="360218"/>
                  </a:cubicBezTo>
                  <a:cubicBezTo>
                    <a:pt x="712274" y="369454"/>
                    <a:pt x="744575" y="367803"/>
                    <a:pt x="749219" y="387927"/>
                  </a:cubicBezTo>
                  <a:cubicBezTo>
                    <a:pt x="780968" y="525503"/>
                    <a:pt x="762429" y="522284"/>
                    <a:pt x="693801" y="568036"/>
                  </a:cubicBezTo>
                  <a:cubicBezTo>
                    <a:pt x="631832" y="660991"/>
                    <a:pt x="704832" y="569919"/>
                    <a:pt x="624528" y="623455"/>
                  </a:cubicBezTo>
                  <a:cubicBezTo>
                    <a:pt x="559273" y="666958"/>
                    <a:pt x="609396" y="662507"/>
                    <a:pt x="541401" y="692727"/>
                  </a:cubicBezTo>
                  <a:cubicBezTo>
                    <a:pt x="514711" y="704589"/>
                    <a:pt x="458274" y="720436"/>
                    <a:pt x="458274" y="720436"/>
                  </a:cubicBezTo>
                  <a:cubicBezTo>
                    <a:pt x="444419" y="734291"/>
                    <a:pt x="427578" y="745697"/>
                    <a:pt x="416710" y="762000"/>
                  </a:cubicBezTo>
                  <a:cubicBezTo>
                    <a:pt x="397015" y="791543"/>
                    <a:pt x="402856" y="826332"/>
                    <a:pt x="402856" y="858982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Frame 6">
            <a:extLst>
              <a:ext uri="{FF2B5EF4-FFF2-40B4-BE49-F238E27FC236}">
                <a16:creationId xmlns:a16="http://schemas.microsoft.com/office/drawing/2014/main" id="{24F5F4AA-363E-3940-81B3-96571F0E8BC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34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7 L -0.21215 0.144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8" y="71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-0.27465 0.2115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3" y="105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0.41128 -0.21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105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0.25087 0.3078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35" y="153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8 -0.07917 L -0.29323 0.1460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2" y="1125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-0.27656 -0.1689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37" y="-844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-0.38211 0.2555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15" y="1277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11111E-6 L -0.40886 -0.2363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51" y="-1182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52 0.07847 L 0.03906 -0.2951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-1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6" grpId="0"/>
      <p:bldP spid="22" grpId="0"/>
      <p:bldP spid="46" grpId="0"/>
      <p:bldP spid="11" grpId="0"/>
      <p:bldP spid="45" grpId="0"/>
      <p:bldP spid="20" grpId="0"/>
      <p:bldP spid="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115" y="1124639"/>
            <a:ext cx="6753769" cy="4495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541145" y="457454"/>
            <a:ext cx="301425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8515" y="5746023"/>
            <a:ext cx="6753770" cy="83099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প্রর্দশিত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বরফ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গলার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ঘটনাটি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82788" y="507880"/>
            <a:ext cx="2811779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5EF210B4-A281-3146-A4D8-72658CC1F5E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5182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>
            <a:off x="3657600" y="914400"/>
            <a:ext cx="1752600" cy="7620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ভিডিও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4800600"/>
            <a:ext cx="39624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ভিডিওটিতে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পেলে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267200" y="2743200"/>
            <a:ext cx="838200" cy="762000"/>
            <a:chOff x="5029200" y="2743200"/>
            <a:chExt cx="838200" cy="762000"/>
          </a:xfrm>
        </p:grpSpPr>
        <p:sp>
          <p:nvSpPr>
            <p:cNvPr id="8" name="Rounded Rectangle 7"/>
            <p:cNvSpPr/>
            <p:nvPr/>
          </p:nvSpPr>
          <p:spPr>
            <a:xfrm>
              <a:off x="5029200" y="2743200"/>
              <a:ext cx="838200" cy="762000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" name="Object 4">
              <a:hlinkClick r:id="" action="ppaction://ole?verb=0"/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23486034"/>
                </p:ext>
              </p:extLst>
            </p:nvPr>
          </p:nvGraphicFramePr>
          <p:xfrm>
            <a:off x="5145617" y="2809400"/>
            <a:ext cx="605366" cy="54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" name="Packager Shell Object" showAsIcon="1" r:id="rId4" imgW="914400" imgH="771480" progId="Package">
                    <p:embed/>
                  </p:oleObj>
                </mc:Choice>
                <mc:Fallback>
                  <p:oleObj name="Packager Shell Object" showAsIcon="1" r:id="rId4" imgW="914400" imgH="771480" progId="Package">
                    <p:embed/>
                    <p:pic>
                      <p:nvPicPr>
                        <p:cNvPr id="5" name="Object 4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145617" y="2809400"/>
                          <a:ext cx="605366" cy="543400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oup 18"/>
          <p:cNvGrpSpPr/>
          <p:nvPr/>
        </p:nvGrpSpPr>
        <p:grpSpPr>
          <a:xfrm>
            <a:off x="304800" y="210494"/>
            <a:ext cx="8530397" cy="6437012"/>
            <a:chOff x="336155" y="181458"/>
            <a:chExt cx="8530397" cy="6437012"/>
          </a:xfrm>
        </p:grpSpPr>
        <p:grpSp>
          <p:nvGrpSpPr>
            <p:cNvPr id="18" name="Group 17"/>
            <p:cNvGrpSpPr/>
            <p:nvPr/>
          </p:nvGrpSpPr>
          <p:grpSpPr>
            <a:xfrm>
              <a:off x="336155" y="181458"/>
              <a:ext cx="8510047" cy="6376126"/>
              <a:chOff x="290412" y="258662"/>
              <a:chExt cx="8510047" cy="6376126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5017" y="278629"/>
                <a:ext cx="4145147" cy="3108861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8688" y="258662"/>
                <a:ext cx="4171771" cy="3128828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412" y="3484974"/>
                <a:ext cx="4199752" cy="3149814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6845" y="3453690"/>
              <a:ext cx="4219707" cy="316478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392504" y="5594710"/>
            <a:ext cx="6824945" cy="9541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এসব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ঘটনার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কারনে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বায়ুতে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পরিমান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21" name="Frame 20">
            <a:extLst>
              <a:ext uri="{FF2B5EF4-FFF2-40B4-BE49-F238E27FC236}">
                <a16:creationId xmlns:a16="http://schemas.microsoft.com/office/drawing/2014/main" id="{A0FDDDD5-4000-F740-B586-98174F3443E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83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14600" y="253425"/>
            <a:ext cx="3273971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15987" y="1066799"/>
            <a:ext cx="8623213" cy="4827487"/>
            <a:chOff x="227812" y="1037993"/>
            <a:chExt cx="8611388" cy="518798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812" y="1066800"/>
              <a:ext cx="4321780" cy="515917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9593" y="1037993"/>
              <a:ext cx="4289607" cy="5181599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030132" y="1066801"/>
            <a:ext cx="2913468" cy="4518224"/>
            <a:chOff x="6078264" y="1292443"/>
            <a:chExt cx="2758441" cy="388915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8265" y="3243968"/>
              <a:ext cx="2758440" cy="193763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8264" y="1292443"/>
              <a:ext cx="2758440" cy="1951525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215987" y="1066800"/>
            <a:ext cx="2679614" cy="4518225"/>
            <a:chOff x="1271751" y="938125"/>
            <a:chExt cx="2538249" cy="348147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1752" y="938125"/>
              <a:ext cx="2538248" cy="184099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1751" y="2749769"/>
              <a:ext cx="2538249" cy="1669832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6258256" y="1066800"/>
            <a:ext cx="2580944" cy="4572000"/>
            <a:chOff x="4857750" y="2148438"/>
            <a:chExt cx="2990849" cy="394756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7750" y="2148438"/>
              <a:ext cx="2990849" cy="173776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7750" y="3818128"/>
              <a:ext cx="2990849" cy="2277872"/>
            </a:xfrm>
            <a:prstGeom prst="rect">
              <a:avLst/>
            </a:prstGeom>
          </p:spPr>
        </p:pic>
      </p:grpSp>
      <p:sp>
        <p:nvSpPr>
          <p:cNvPr id="3" name="Rounded Rectangle 2"/>
          <p:cNvSpPr/>
          <p:nvPr/>
        </p:nvSpPr>
        <p:spPr>
          <a:xfrm>
            <a:off x="228600" y="5587890"/>
            <a:ext cx="2667001" cy="660510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কয়লা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পোড়ানো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24352" y="5562600"/>
            <a:ext cx="2919247" cy="66337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কলকারখানা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258256" y="5585025"/>
            <a:ext cx="2580944" cy="66337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পেট্রোলিয়াম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EBEBBA69-DF3F-1C4A-8F16-FA89EB7A5B0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028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376350" cy="5313878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2286000" y="5410200"/>
            <a:ext cx="4572000" cy="8180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স       ম        য়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ight Arrow 15"/>
          <p:cNvSpPr/>
          <p:nvPr/>
        </p:nvSpPr>
        <p:spPr>
          <a:xfrm rot="16200000">
            <a:off x="-1030812" y="2707212"/>
            <a:ext cx="4119026" cy="9906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তা     প     মা      ত্রা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0" y="337335"/>
            <a:ext cx="57912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বায়ুমন্ডলের তাপমাত্রা বৃদ্ধি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BEFE625E-685B-044D-ACBB-572F3813E04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666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865293"/>
            <a:ext cx="8001000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         (খ)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দূষণ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         (ঘ)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দূষণ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199" y="152400"/>
            <a:ext cx="2549979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1143000"/>
            <a:ext cx="8001000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3046274"/>
            <a:ext cx="8001000" cy="20005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¡ . 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বায়ুমন্ডলে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¡¡. 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বায়ুমন্ডলে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ডাই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অক্সাইড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¡¡¡.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বায়ুমন্ডলে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81600"/>
            <a:ext cx="16764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(ক) ¡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81600" y="5181600"/>
            <a:ext cx="213360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(খ) ¡¡¡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953780"/>
            <a:ext cx="16764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(গ) ¡ ও ¡¡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81600" y="5943600"/>
            <a:ext cx="21336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(ঘ) ¡ , ¡¡ ও ¡¡¡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95600" y="5334000"/>
            <a:ext cx="1752600" cy="10668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91893" y="152400"/>
            <a:ext cx="2947307" cy="707886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NikoshBAN" pitchFamily="2" charset="0"/>
                <a:cs typeface="NikoshBAN" pitchFamily="2" charset="0"/>
              </a:rPr>
              <a:t>অপশনে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হবে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895600" y="5334000"/>
            <a:ext cx="2133600" cy="13716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3505200" y="1828800"/>
            <a:ext cx="567559" cy="472966"/>
          </a:xfrm>
          <a:custGeom>
            <a:avLst/>
            <a:gdLst>
              <a:gd name="connsiteX0" fmla="*/ 0 w 567559"/>
              <a:gd name="connsiteY0" fmla="*/ 157656 h 472966"/>
              <a:gd name="connsiteX1" fmla="*/ 94593 w 567559"/>
              <a:gd name="connsiteY1" fmla="*/ 472966 h 472966"/>
              <a:gd name="connsiteX2" fmla="*/ 567559 w 567559"/>
              <a:gd name="connsiteY2" fmla="*/ 0 h 47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7559" h="472966">
                <a:moveTo>
                  <a:pt x="0" y="157656"/>
                </a:moveTo>
                <a:lnTo>
                  <a:pt x="94593" y="472966"/>
                </a:lnTo>
                <a:lnTo>
                  <a:pt x="567559" y="0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50B422E6-D730-AD4A-BD3F-B4283841BC0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314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4" grpId="0" animBg="1"/>
      <p:bldP spid="15" grpId="0" animBg="1"/>
      <p:bldP spid="15" grpId="1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1194" y="901184"/>
            <a:ext cx="3061607" cy="70788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057400"/>
            <a:ext cx="784860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971800"/>
            <a:ext cx="7924800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10150"/>
            <a:ext cx="7848600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কীরুপ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99" y="4038600"/>
            <a:ext cx="7924799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৩ 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বায়ুমন্ডলে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733A77C1-B357-594B-A7EA-0272741DA64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84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0028" y="394157"/>
            <a:ext cx="30480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773" y="1143000"/>
            <a:ext cx="4285827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457200" y="5417403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কীরুপ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740D0DF8-7825-3B44-B598-46683D727A4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5805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091625"/>
            <a:ext cx="5105400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           </a:t>
            </a:r>
            <a:r>
              <a:rPr lang="en-US" sz="3200" dirty="0" err="1">
                <a:solidFill>
                  <a:schemeClr val="bg1"/>
                </a:solidFill>
              </a:rPr>
              <a:t>গুরুত্বপূর্ণ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শব্দ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সমুহঃ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8713" y="2703255"/>
            <a:ext cx="5097887" cy="255454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□ </a:t>
            </a:r>
            <a:r>
              <a:rPr lang="en-US" sz="3200" dirty="0" err="1"/>
              <a:t>জলবায়ু</a:t>
            </a:r>
            <a:r>
              <a:rPr lang="en-US" sz="3200" dirty="0"/>
              <a:t> </a:t>
            </a:r>
            <a:r>
              <a:rPr lang="en-US" sz="3200" dirty="0" err="1"/>
              <a:t>পরিবর্তন</a:t>
            </a:r>
            <a:r>
              <a:rPr lang="en-US" sz="3200" dirty="0"/>
              <a:t>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□ </a:t>
            </a:r>
            <a:r>
              <a:rPr lang="en-US" sz="3200" dirty="0" err="1">
                <a:solidFill>
                  <a:srgbClr val="FF0000"/>
                </a:solidFill>
              </a:rPr>
              <a:t>বৈশ্বিক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উষ্ণায়ন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dirty="0">
                <a:solidFill>
                  <a:srgbClr val="FF0000"/>
                </a:solidFill>
              </a:rPr>
              <a:t>Global warming )</a:t>
            </a:r>
            <a:endParaRPr lang="en-US" sz="2800" dirty="0">
              <a:solidFill>
                <a:srgbClr val="FF0000"/>
              </a:solidFill>
            </a:endParaRPr>
          </a:p>
          <a:p>
            <a:r>
              <a:rPr lang="en-US" sz="3200" dirty="0"/>
              <a:t>□ </a:t>
            </a:r>
            <a:r>
              <a:rPr lang="en-US" sz="3200" dirty="0" err="1"/>
              <a:t>কার্বন</a:t>
            </a:r>
            <a:r>
              <a:rPr lang="en-US" sz="3200" dirty="0"/>
              <a:t> </a:t>
            </a:r>
            <a:r>
              <a:rPr lang="en-US" sz="3200" dirty="0" err="1"/>
              <a:t>ডাই-অক্সাইড</a:t>
            </a:r>
            <a:endParaRPr lang="en-US" sz="3200" dirty="0"/>
          </a:p>
          <a:p>
            <a:r>
              <a:rPr lang="en-US" sz="3200" dirty="0">
                <a:solidFill>
                  <a:srgbClr val="0070C0"/>
                </a:solidFill>
              </a:rPr>
              <a:t>□ </a:t>
            </a:r>
            <a:r>
              <a:rPr lang="en-US" sz="3200" dirty="0" err="1">
                <a:solidFill>
                  <a:srgbClr val="0070C0"/>
                </a:solidFill>
              </a:rPr>
              <a:t>বায়ুমন্ডল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</a:p>
          <a:p>
            <a:r>
              <a:rPr lang="en-US" sz="3200" dirty="0"/>
              <a:t>□ </a:t>
            </a:r>
            <a:r>
              <a:rPr lang="en-US" sz="3200" dirty="0" err="1"/>
              <a:t>অক্সিজেন</a:t>
            </a:r>
            <a:endParaRPr lang="en-US" sz="3200" dirty="0"/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45FA9895-D3AD-D24C-91FE-F390F1CDB27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1887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94290"/>
            <a:ext cx="8686800" cy="62589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22765" y="304800"/>
            <a:ext cx="66212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পৃথিবীটাকে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সুন্দর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রাখবো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7271" y="5288340"/>
            <a:ext cx="581569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3E1638C1-C15E-EC45-AC5D-A10D12E68F9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4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414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2928</TotalTime>
  <Words>814</Words>
  <Application>Microsoft Office PowerPoint</Application>
  <PresentationFormat>On-screen Show (4:3)</PresentationFormat>
  <Paragraphs>127</Paragraphs>
  <Slides>18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Zadu</dc:creator>
  <cp:lastModifiedBy>Unknown User</cp:lastModifiedBy>
  <cp:revision>570</cp:revision>
  <dcterms:created xsi:type="dcterms:W3CDTF">2006-08-16T00:00:00Z</dcterms:created>
  <dcterms:modified xsi:type="dcterms:W3CDTF">2019-10-16T16:14:17Z</dcterms:modified>
</cp:coreProperties>
</file>