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306" r:id="rId2"/>
    <p:sldId id="307" r:id="rId3"/>
    <p:sldId id="297" r:id="rId4"/>
    <p:sldId id="298" r:id="rId5"/>
    <p:sldId id="290" r:id="rId6"/>
    <p:sldId id="283" r:id="rId7"/>
    <p:sldId id="284" r:id="rId8"/>
    <p:sldId id="308" r:id="rId9"/>
    <p:sldId id="279" r:id="rId10"/>
    <p:sldId id="276" r:id="rId11"/>
    <p:sldId id="300" r:id="rId12"/>
    <p:sldId id="305" r:id="rId13"/>
    <p:sldId id="309" r:id="rId14"/>
    <p:sldId id="289" r:id="rId15"/>
    <p:sldId id="287" r:id="rId16"/>
    <p:sldId id="299" r:id="rId17"/>
    <p:sldId id="288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9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6C77E-E632-4451-9DF5-B6B97DAD7487}" type="datetimeFigureOut">
              <a:rPr lang="en-US" smtClean="0"/>
              <a:t>16/10/2019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662D6-2F5F-4AC6-8DD2-5016A11F6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FFA9-D0BE-466E-B0A6-B0B13DD466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79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601725"/>
            <a:ext cx="5618515" cy="1906073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2648404"/>
            <a:ext cx="5618515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246981"/>
            <a:ext cx="3086292" cy="2319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599230"/>
            <a:ext cx="802005" cy="37768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2646407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55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00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317097"/>
            <a:ext cx="5617002" cy="141596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854647"/>
            <a:ext cx="5617002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2853739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95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603668"/>
            <a:ext cx="6571343" cy="7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1510452"/>
            <a:ext cx="3125871" cy="2578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1510453"/>
            <a:ext cx="3125652" cy="25781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83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603124"/>
            <a:ext cx="6571344" cy="792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1514663"/>
            <a:ext cx="3125766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118203"/>
            <a:ext cx="3125766" cy="19833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1517253"/>
            <a:ext cx="3125652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116119"/>
            <a:ext cx="3125652" cy="197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5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5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77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599230"/>
            <a:ext cx="2425950" cy="168533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599230"/>
            <a:ext cx="3828178" cy="349412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3" y="2404119"/>
            <a:ext cx="2427369" cy="1686136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2404118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49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2" y="361629"/>
            <a:ext cx="3511387" cy="3861826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847135"/>
            <a:ext cx="3244935" cy="137293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841908"/>
            <a:ext cx="223499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2359494"/>
            <a:ext cx="3240286" cy="1502807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4102393"/>
            <a:ext cx="3252420" cy="240092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1" y="238981"/>
            <a:ext cx="3251553" cy="2406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2357704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29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14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599231"/>
            <a:ext cx="110302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599231"/>
            <a:ext cx="5301095" cy="34949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599231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27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511801"/>
            <a:ext cx="9144000" cy="305964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4571440"/>
            <a:ext cx="9144001" cy="58104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457584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2" y="603391"/>
            <a:ext cx="6571343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1511800"/>
            <a:ext cx="6571343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247778"/>
            <a:ext cx="2368292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246981"/>
            <a:ext cx="4034004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599230"/>
            <a:ext cx="795746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2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57" y="182880"/>
            <a:ext cx="6153459" cy="4503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10"/>
          <p:cNvSpPr txBox="1"/>
          <p:nvPr/>
        </p:nvSpPr>
        <p:spPr>
          <a:xfrm>
            <a:off x="2983523" y="1714500"/>
            <a:ext cx="3581400" cy="1424583"/>
          </a:xfrm>
          <a:prstGeom prst="rect">
            <a:avLst/>
          </a:prstGeom>
          <a:noFill/>
        </p:spPr>
        <p:txBody>
          <a:bodyPr wrap="square" lIns="69686" tIns="34843" rIns="69686" bIns="34843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8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28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9112 L -4.2735E-6 -1.81314E-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Punched Tape 8"/>
          <p:cNvSpPr/>
          <p:nvPr/>
        </p:nvSpPr>
        <p:spPr>
          <a:xfrm>
            <a:off x="644769" y="514350"/>
            <a:ext cx="3575538" cy="946404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660033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69686" tIns="34843" rIns="69686" bIns="34843" rtlCol="0" anchor="ctr"/>
          <a:lstStyle/>
          <a:p>
            <a:pPr algn="ctr"/>
            <a:r>
              <a:rPr lang="bn-BD" sz="37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শিক্ষক</a:t>
            </a:r>
            <a:r>
              <a:rPr lang="en-US" sz="37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7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পরিচিতি</a:t>
            </a:r>
            <a:endParaRPr lang="bn-BD" sz="3700" b="1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7231" y="1828800"/>
            <a:ext cx="8792308" cy="2800350"/>
          </a:xfrm>
          <a:prstGeom prst="roundRect">
            <a:avLst>
              <a:gd name="adj" fmla="val 17421"/>
            </a:avLst>
          </a:prstGeom>
          <a:ln w="76200">
            <a:solidFill>
              <a:srgbClr val="7030A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9686" tIns="34843" rIns="69686" bIns="34843" rtlCol="0" anchor="ctr"/>
          <a:lstStyle/>
          <a:p>
            <a:pPr lvl="0">
              <a:defRPr/>
            </a:pPr>
            <a:r>
              <a:rPr lang="bn-BD" sz="5000" b="1" kern="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মোহাম্মদ </a:t>
            </a:r>
            <a:r>
              <a:rPr lang="bn-BD" sz="5000" b="1" kern="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মাহাবুবুল আলম</a:t>
            </a:r>
            <a:endParaRPr lang="bn-IN" sz="7300" b="1" kern="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IN" sz="34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সহকারী শিক্ষক</a:t>
            </a:r>
          </a:p>
          <a:p>
            <a:pPr lvl="0">
              <a:defRPr/>
            </a:pPr>
            <a:r>
              <a:rPr lang="bn-BD" sz="3400" b="1" kern="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3400" b="1" kern="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</a:p>
          <a:p>
            <a:pPr lvl="0">
              <a:defRPr/>
            </a:pPr>
            <a:r>
              <a:rPr lang="bn-BD" sz="3400" b="1" kern="0" dirty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3400" b="1" kern="0" dirty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lang="bn-IN" sz="3400" b="1" kern="0" dirty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চট্টগ্রাম</a:t>
            </a:r>
            <a:endParaRPr lang="bn-BD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39" y="1257300"/>
            <a:ext cx="1747768" cy="18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6809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71450"/>
            <a:ext cx="7696200" cy="800100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92D050"/>
                </a:solidFill>
                <a:latin typeface="Kalpurush" pitchFamily="2" charset="0"/>
                <a:cs typeface="Kalpurush" pitchFamily="2" charset="0"/>
              </a:rPr>
              <a:t>পাঠ পরিচিতিঃ</a:t>
            </a:r>
            <a:endParaRPr lang="en-US" sz="5400" dirty="0">
              <a:solidFill>
                <a:srgbClr val="92D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028700"/>
            <a:ext cx="7696200" cy="571500"/>
          </a:xfrm>
          <a:prstGeom prst="rect">
            <a:avLst/>
          </a:prstGeom>
          <a:noFill/>
          <a:ln w="762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শ্রেণিঃ</a:t>
            </a:r>
            <a:r>
              <a:rPr lang="en-US" sz="40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পঞ্চম</a:t>
            </a:r>
            <a:endParaRPr lang="en-US" sz="40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381250"/>
            <a:ext cx="7696200" cy="5715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সাধারণ </a:t>
            </a:r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পাঠঃ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জ্যামিতি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3860222"/>
            <a:ext cx="7696200" cy="457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accent5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সময়ঃ ৪০ মিনিট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1667741"/>
            <a:ext cx="7696200" cy="62865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বিষয়ঃ</a:t>
            </a:r>
            <a:r>
              <a:rPr lang="en-US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প্রাথমিক </a:t>
            </a:r>
            <a:r>
              <a:rPr lang="bn-BD" sz="40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গণিত</a:t>
            </a:r>
            <a:endParaRPr lang="en-US" sz="40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9600" y="3037609"/>
            <a:ext cx="7696200" cy="742950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বিশেষ </a:t>
            </a:r>
            <a:r>
              <a:rPr lang="bn-BD" sz="28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পাঠঃ</a:t>
            </a:r>
            <a:r>
              <a:rPr lang="en-US" sz="28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সামান্তরিক,রম্বস,আয়ত </a:t>
            </a:r>
            <a:r>
              <a:rPr lang="bn-BD" sz="28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ও বর্গ আঁকতে পারবে</a:t>
            </a:r>
            <a:r>
              <a:rPr lang="bn-BD" sz="14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14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400" y="133350"/>
            <a:ext cx="7772400" cy="100965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শিখনফলঃ</a:t>
            </a:r>
            <a:endParaRPr lang="en-US" sz="6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200150"/>
            <a:ext cx="8077200" cy="1066800"/>
          </a:xfrm>
          <a:prstGeom prst="rect">
            <a:avLst/>
          </a:prstGeom>
          <a:noFill/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২৯.২.১-</a:t>
            </a: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সামান্তরিক,রম্বস,আয়ত </a:t>
            </a:r>
            <a:r>
              <a:rPr lang="bn-BD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ও বর্গ আঁকতে পারবে।</a:t>
            </a:r>
            <a:endParaRPr lang="en-US" sz="32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 rot="20343241">
            <a:off x="79160" y="603645"/>
            <a:ext cx="3581400" cy="1104900"/>
          </a:xfrm>
          <a:custGeom>
            <a:avLst/>
            <a:gdLst>
              <a:gd name="connsiteX0" fmla="*/ 0 w 4267200"/>
              <a:gd name="connsiteY0" fmla="*/ 209550 h 1257300"/>
              <a:gd name="connsiteX1" fmla="*/ 209550 w 4267200"/>
              <a:gd name="connsiteY1" fmla="*/ 0 h 1257300"/>
              <a:gd name="connsiteX2" fmla="*/ 4057650 w 4267200"/>
              <a:gd name="connsiteY2" fmla="*/ 0 h 1257300"/>
              <a:gd name="connsiteX3" fmla="*/ 4267200 w 4267200"/>
              <a:gd name="connsiteY3" fmla="*/ 209550 h 1257300"/>
              <a:gd name="connsiteX4" fmla="*/ 4267200 w 4267200"/>
              <a:gd name="connsiteY4" fmla="*/ 1047750 h 1257300"/>
              <a:gd name="connsiteX5" fmla="*/ 4057650 w 4267200"/>
              <a:gd name="connsiteY5" fmla="*/ 1257300 h 1257300"/>
              <a:gd name="connsiteX6" fmla="*/ 209550 w 4267200"/>
              <a:gd name="connsiteY6" fmla="*/ 1257300 h 1257300"/>
              <a:gd name="connsiteX7" fmla="*/ 0 w 4267200"/>
              <a:gd name="connsiteY7" fmla="*/ 1047750 h 1257300"/>
              <a:gd name="connsiteX8" fmla="*/ 0 w 4267200"/>
              <a:gd name="connsiteY8" fmla="*/ 209550 h 1257300"/>
              <a:gd name="connsiteX0" fmla="*/ 270164 w 4267200"/>
              <a:gd name="connsiteY0" fmla="*/ 282287 h 1257300"/>
              <a:gd name="connsiteX1" fmla="*/ 209550 w 4267200"/>
              <a:gd name="connsiteY1" fmla="*/ 0 h 1257300"/>
              <a:gd name="connsiteX2" fmla="*/ 4057650 w 4267200"/>
              <a:gd name="connsiteY2" fmla="*/ 0 h 1257300"/>
              <a:gd name="connsiteX3" fmla="*/ 4267200 w 4267200"/>
              <a:gd name="connsiteY3" fmla="*/ 209550 h 1257300"/>
              <a:gd name="connsiteX4" fmla="*/ 4267200 w 4267200"/>
              <a:gd name="connsiteY4" fmla="*/ 1047750 h 1257300"/>
              <a:gd name="connsiteX5" fmla="*/ 4057650 w 4267200"/>
              <a:gd name="connsiteY5" fmla="*/ 1257300 h 1257300"/>
              <a:gd name="connsiteX6" fmla="*/ 209550 w 4267200"/>
              <a:gd name="connsiteY6" fmla="*/ 1257300 h 1257300"/>
              <a:gd name="connsiteX7" fmla="*/ 0 w 4267200"/>
              <a:gd name="connsiteY7" fmla="*/ 1047750 h 1257300"/>
              <a:gd name="connsiteX8" fmla="*/ 270164 w 4267200"/>
              <a:gd name="connsiteY8" fmla="*/ 282287 h 1257300"/>
              <a:gd name="connsiteX0" fmla="*/ 270164 w 4267200"/>
              <a:gd name="connsiteY0" fmla="*/ 282287 h 1257300"/>
              <a:gd name="connsiteX1" fmla="*/ 209550 w 4267200"/>
              <a:gd name="connsiteY1" fmla="*/ 0 h 1257300"/>
              <a:gd name="connsiteX2" fmla="*/ 4057650 w 4267200"/>
              <a:gd name="connsiteY2" fmla="*/ 0 h 1257300"/>
              <a:gd name="connsiteX3" fmla="*/ 3913909 w 4267200"/>
              <a:gd name="connsiteY3" fmla="*/ 645968 h 1257300"/>
              <a:gd name="connsiteX4" fmla="*/ 4267200 w 4267200"/>
              <a:gd name="connsiteY4" fmla="*/ 1047750 h 1257300"/>
              <a:gd name="connsiteX5" fmla="*/ 4057650 w 4267200"/>
              <a:gd name="connsiteY5" fmla="*/ 1257300 h 1257300"/>
              <a:gd name="connsiteX6" fmla="*/ 209550 w 4267200"/>
              <a:gd name="connsiteY6" fmla="*/ 1257300 h 1257300"/>
              <a:gd name="connsiteX7" fmla="*/ 0 w 4267200"/>
              <a:gd name="connsiteY7" fmla="*/ 1047750 h 1257300"/>
              <a:gd name="connsiteX8" fmla="*/ 270164 w 4267200"/>
              <a:gd name="connsiteY8" fmla="*/ 282287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7200" h="1257300">
                <a:moveTo>
                  <a:pt x="270164" y="282287"/>
                </a:moveTo>
                <a:cubicBezTo>
                  <a:pt x="270164" y="166556"/>
                  <a:pt x="93819" y="0"/>
                  <a:pt x="209550" y="0"/>
                </a:cubicBezTo>
                <a:lnTo>
                  <a:pt x="4057650" y="0"/>
                </a:lnTo>
                <a:cubicBezTo>
                  <a:pt x="4173381" y="0"/>
                  <a:pt x="3913909" y="530237"/>
                  <a:pt x="3913909" y="645968"/>
                </a:cubicBezTo>
                <a:lnTo>
                  <a:pt x="4267200" y="1047750"/>
                </a:lnTo>
                <a:cubicBezTo>
                  <a:pt x="4267200" y="1163481"/>
                  <a:pt x="4173381" y="1257300"/>
                  <a:pt x="4057650" y="1257300"/>
                </a:cubicBezTo>
                <a:lnTo>
                  <a:pt x="209550" y="1257300"/>
                </a:lnTo>
                <a:cubicBezTo>
                  <a:pt x="93819" y="1257300"/>
                  <a:pt x="0" y="1163481"/>
                  <a:pt x="0" y="1047750"/>
                </a:cubicBezTo>
                <a:cubicBezTo>
                  <a:pt x="0" y="768350"/>
                  <a:pt x="270164" y="561687"/>
                  <a:pt x="270164" y="282287"/>
                </a:cubicBezTo>
                <a:close/>
              </a:path>
            </a:pathLst>
          </a:cu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Kalpurush" pitchFamily="2" charset="0"/>
                <a:cs typeface="Kalpurush" pitchFamily="2" charset="0"/>
              </a:rPr>
              <a:t>আবেগ </a:t>
            </a:r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সৃষ্টি</a:t>
            </a:r>
            <a:endParaRPr lang="en-US" sz="4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2057400" y="1962150"/>
            <a:ext cx="5562600" cy="2362200"/>
          </a:xfrm>
          <a:prstGeom prst="snip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Kalpurush" pitchFamily="2" charset="0"/>
                <a:cs typeface="Kalpurush" pitchFamily="2" charset="0"/>
              </a:rPr>
              <a:t>উপর থেকে পড়ল কী!</a:t>
            </a:r>
          </a:p>
          <a:p>
            <a:pPr algn="ctr"/>
            <a:r>
              <a:rPr lang="bn-BD" sz="3200" dirty="0">
                <a:latin typeface="Kalpurush" pitchFamily="2" charset="0"/>
                <a:cs typeface="Kalpurush" pitchFamily="2" charset="0"/>
              </a:rPr>
              <a:t>খোদা আমি করব কী?</a:t>
            </a:r>
          </a:p>
          <a:p>
            <a:pPr algn="ctr"/>
            <a:r>
              <a:rPr lang="bn-BD" sz="3200" dirty="0">
                <a:latin typeface="Kalpurush" pitchFamily="2" charset="0"/>
                <a:cs typeface="Kalpurush" pitchFamily="2" charset="0"/>
              </a:rPr>
              <a:t>ঘর যাচ্ছে দরজা দি!</a:t>
            </a:r>
          </a:p>
          <a:p>
            <a:pPr algn="ctr"/>
            <a:r>
              <a:rPr lang="bn-BD" sz="3200" dirty="0">
                <a:latin typeface="Kalpurush" pitchFamily="2" charset="0"/>
                <a:cs typeface="Kalpurush" pitchFamily="2" charset="0"/>
              </a:rPr>
              <a:t>আমি যাব কোনদি!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Curved Down Ribbon 3"/>
          <p:cNvSpPr/>
          <p:nvPr/>
        </p:nvSpPr>
        <p:spPr>
          <a:xfrm>
            <a:off x="4395355" y="361950"/>
            <a:ext cx="4267200" cy="1257300"/>
          </a:xfrm>
          <a:prstGeom prst="ellipseRibbon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ধাঁধা</a:t>
            </a:r>
            <a:endParaRPr lang="en-US" sz="4400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3274" y="1657350"/>
            <a:ext cx="4114800" cy="228600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সমকোণ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39726" y="1657350"/>
            <a:ext cx="4114800" cy="228600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লম্ব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676400" y="57150"/>
            <a:ext cx="5943600" cy="1295400"/>
          </a:xfrm>
          <a:prstGeom prst="fram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পূর্বজ্ঞান যাচাইঃ</a:t>
            </a:r>
            <a:endParaRPr lang="en-US" sz="6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791200" y="285750"/>
            <a:ext cx="19812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Data 6"/>
          <p:cNvSpPr/>
          <p:nvPr/>
        </p:nvSpPr>
        <p:spPr>
          <a:xfrm>
            <a:off x="762001" y="2419350"/>
            <a:ext cx="3505200" cy="16002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32560" y="285750"/>
            <a:ext cx="283464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/>
        </p:nvSpPr>
        <p:spPr>
          <a:xfrm>
            <a:off x="5486400" y="2419350"/>
            <a:ext cx="2362200" cy="1676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rb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406270"/>
            <a:ext cx="2643015" cy="1540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399" y="133350"/>
            <a:ext cx="3162300" cy="2044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download.png"/>
          <p:cNvPicPr>
            <a:picLocks noChangeAspect="1"/>
          </p:cNvPicPr>
          <p:nvPr/>
        </p:nvPicPr>
        <p:blipFill rotWithShape="1">
          <a:blip r:embed="rId4"/>
          <a:srcRect l="27117" r="27377"/>
          <a:stretch/>
        </p:blipFill>
        <p:spPr>
          <a:xfrm>
            <a:off x="5528224" y="196470"/>
            <a:ext cx="2220191" cy="163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sJXNZXTqKc7r1XnD-IbieO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531394"/>
            <a:ext cx="3809999" cy="1475076"/>
          </a:xfrm>
          <a:prstGeom prst="rect">
            <a:avLst/>
          </a:prstGeom>
        </p:spPr>
      </p:pic>
      <p:sp>
        <p:nvSpPr>
          <p:cNvPr id="13" name="Parallelogram 12"/>
          <p:cNvSpPr/>
          <p:nvPr/>
        </p:nvSpPr>
        <p:spPr>
          <a:xfrm>
            <a:off x="5715000" y="2495550"/>
            <a:ext cx="2286000" cy="1581150"/>
          </a:xfrm>
          <a:prstGeom prst="parallelogram">
            <a:avLst/>
          </a:prstGeom>
          <a:solidFill>
            <a:srgbClr val="FFC000"/>
          </a:solidFill>
          <a:ln w="76200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রম্বস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00" y="323850"/>
            <a:ext cx="1905000" cy="17907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বর্গ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Parallelogram 14"/>
          <p:cNvSpPr/>
          <p:nvPr/>
        </p:nvSpPr>
        <p:spPr>
          <a:xfrm>
            <a:off x="609600" y="2553566"/>
            <a:ext cx="3733800" cy="1543050"/>
          </a:xfrm>
          <a:prstGeom prst="parallelogram">
            <a:avLst/>
          </a:prstGeom>
          <a:solidFill>
            <a:srgbClr val="C00000"/>
          </a:solidFill>
          <a:ln w="762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সামান্তরিক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" y="400050"/>
            <a:ext cx="3429000" cy="1714500"/>
          </a:xfrm>
          <a:prstGeom prst="rect">
            <a:avLst/>
          </a:prstGeom>
          <a:solidFill>
            <a:srgbClr val="FF0000"/>
          </a:solidFill>
          <a:ln w="762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আয়ত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0" y="19050"/>
            <a:ext cx="6172200" cy="2400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16600" b="1" baseline="-25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 ঘোষ</a:t>
            </a:r>
            <a:r>
              <a:rPr lang="en-US" sz="16600" b="1" baseline="-250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ণা</a:t>
            </a:r>
            <a:endParaRPr lang="en-US" sz="16600" b="1" baseline="-25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5" grpId="0" animBg="1"/>
      <p:bldP spid="5" grpId="1" animBg="1"/>
      <p:bldP spid="9" grpId="0" animBg="1"/>
      <p:bldP spid="9" grpId="1" animBg="1"/>
      <p:bldP spid="13" grpId="0" animBg="1"/>
      <p:bldP spid="14" grpId="0" animBg="1"/>
      <p:bldP spid="15" grpId="0" animBg="1"/>
      <p:bldP spid="16" grpId="0" animBg="1"/>
      <p:bldP spid="17" grpId="0"/>
      <p:bldP spid="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19050"/>
            <a:ext cx="6172200" cy="2400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7200" b="1" baseline="-25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7200" b="1" baseline="-25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7200" b="1" baseline="-250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শিরোনাম</a:t>
            </a:r>
            <a:endParaRPr lang="en-US" sz="7200" b="1" baseline="-25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581150"/>
            <a:ext cx="87783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সামান্তরিক</a:t>
            </a:r>
            <a:r>
              <a:rPr lang="en-US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, </a:t>
            </a:r>
            <a:r>
              <a:rPr lang="en-US" sz="48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রম্বস</a:t>
            </a:r>
            <a:r>
              <a:rPr lang="en-US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, </a:t>
            </a:r>
            <a:r>
              <a:rPr lang="en-US" sz="48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</a:t>
            </a:r>
            <a:r>
              <a:rPr lang="en-US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ও </a:t>
            </a:r>
            <a:r>
              <a:rPr lang="en-US" sz="48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বর্গ</a:t>
            </a:r>
            <a:r>
              <a:rPr lang="en-US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48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অংকন</a:t>
            </a:r>
            <a:r>
              <a:rPr lang="en-US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।</a:t>
            </a:r>
            <a:endParaRPr 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72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666750"/>
            <a:ext cx="7391400" cy="990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আয়তঃ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যে </a:t>
            </a:r>
            <a:r>
              <a:rPr lang="bn-BD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চতুর্ভুজের চারটি কোণই সমকোণ তাকে আয়ত 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/>
            </a:r>
            <a:b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</a:b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       </a:t>
            </a:r>
            <a:r>
              <a:rPr lang="bn-BD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বলে </a:t>
            </a:r>
            <a:r>
              <a:rPr lang="bn-BD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।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266950"/>
            <a:ext cx="7391400" cy="9906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সামান্তরিকঃ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যে </a:t>
            </a:r>
            <a:r>
              <a:rPr lang="bn-BD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চতুর্ভুজের দুই জোড়া বাহু সমান্তরাল </a:t>
            </a:r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তাকে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/>
            </a:r>
            <a:b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</a:b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           </a:t>
            </a:r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সামান্তরিক </a:t>
            </a:r>
            <a:r>
              <a:rPr lang="bn-BD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বলে।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285750"/>
            <a:ext cx="7467600" cy="274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ভূমি-</a:t>
            </a:r>
            <a:r>
              <a:rPr lang="en-US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৫ </a:t>
            </a:r>
            <a:r>
              <a:rPr lang="bn-BD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সেমি</a:t>
            </a:r>
            <a:r>
              <a:rPr lang="bn-B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,</a:t>
            </a:r>
            <a:r>
              <a:rPr lang="en-US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উচ্চতা-</a:t>
            </a:r>
            <a:r>
              <a:rPr lang="en-US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৩ </a:t>
            </a:r>
            <a:r>
              <a:rPr lang="bn-BD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সেমি বিশিষ্ট একটি আয়ত অঙ্কন করি।</a:t>
            </a:r>
            <a:endParaRPr lang="en-US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38150"/>
            <a:ext cx="8153400" cy="14478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বর্গঃ</a:t>
            </a:r>
            <a:r>
              <a:rPr lang="en-US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যে </a:t>
            </a:r>
            <a:r>
              <a:rPr lang="bn-BD" sz="4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আয়তের চারটি বাহু সমান তাকে বর্গ বলে।</a:t>
            </a:r>
            <a:endParaRPr lang="en-US" sz="4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2343150"/>
            <a:ext cx="8229600" cy="130655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রম্বসঃ যে চতুর্ভুজের চারটি বাহুর দৈর্ঘ্য সমান তাকে রম্বস বলে।</a:t>
            </a:r>
            <a:endParaRPr lang="en-US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>
            <a:extLst>
              <a:ext uri="{FF2B5EF4-FFF2-40B4-BE49-F238E27FC236}">
                <a16:creationId xmlns:a16="http://schemas.microsoft.com/office/drawing/2014/main" xmlns="" id="{D822E06A-8032-43B3-83A2-72FDCA3F0D44}"/>
              </a:ext>
            </a:extLst>
          </p:cNvPr>
          <p:cNvSpPr/>
          <p:nvPr/>
        </p:nvSpPr>
        <p:spPr>
          <a:xfrm>
            <a:off x="876300" y="209550"/>
            <a:ext cx="7429500" cy="990600"/>
          </a:xfrm>
          <a:prstGeom prst="horizontalScroll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 অঙ্কনের নিয়মঃ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6300" y="1581150"/>
            <a:ext cx="8039100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১)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একটি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স্কেলের সাহায্যে ৫ সেমি দৈর্ঘ্যের একটি রেখা আঁকি।</a:t>
            </a: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২)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ত্রিকোণী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ব্যবহার করে দুইটি লম্ব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আঁকি।</a:t>
            </a:r>
            <a:endParaRPr lang="bn-BD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৩)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লম্ব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থেকে ৩ সেমি দৈর্ঘ্যের দুইটি বিন্দু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নিই।</a:t>
            </a:r>
            <a:endParaRPr lang="bn-BD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৪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)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বিন্দুদ্বয়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যোগ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করি।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6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>
            <a:extLst>
              <a:ext uri="{FF2B5EF4-FFF2-40B4-BE49-F238E27FC236}">
                <a16:creationId xmlns:a16="http://schemas.microsoft.com/office/drawing/2014/main" xmlns="" id="{D822E06A-8032-43B3-83A2-72FDCA3F0D44}"/>
              </a:ext>
            </a:extLst>
          </p:cNvPr>
          <p:cNvSpPr/>
          <p:nvPr/>
        </p:nvSpPr>
        <p:spPr>
          <a:xfrm>
            <a:off x="876300" y="209550"/>
            <a:ext cx="7429500" cy="990600"/>
          </a:xfrm>
          <a:prstGeom prst="horizontalScroll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বর্গ</a:t>
            </a:r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অঙ্কনের নিয়মঃ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6300" y="1581150"/>
            <a:ext cx="8039100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১)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একটি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স্কেলের সাহায্যে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৪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সেমি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দৈর্ঘ্যের একটি রেখা আঁকি।</a:t>
            </a: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২)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ত্রিকোণী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ব্যবহার করে দুইটি লম্ব আঁকি ।</a:t>
            </a:r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৩)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লম্ব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থেকে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৪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সেমি দৈর্ঘ্যের দুইটি বিন্দু নিই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।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/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৪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)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বিন্দুদ্বয় </a:t>
            </a: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যোগ </a:t>
            </a:r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করি।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14350"/>
            <a:ext cx="8534400" cy="2324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বৈশিষ্ট্যঃ</a:t>
            </a:r>
          </a:p>
          <a:p>
            <a:r>
              <a:rPr lang="bn-BD" sz="4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(১</a:t>
            </a:r>
            <a:r>
              <a:rPr lang="bn-BD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)</a:t>
            </a:r>
            <a:r>
              <a:rPr lang="en-US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আয়তের </a:t>
            </a:r>
            <a:r>
              <a:rPr lang="bn-BD" sz="4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প্রত্যেকটি কোণ সমকোণ।</a:t>
            </a:r>
          </a:p>
          <a:p>
            <a:r>
              <a:rPr lang="bn-BD" sz="4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(২</a:t>
            </a:r>
            <a:r>
              <a:rPr lang="bn-BD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)</a:t>
            </a:r>
            <a:r>
              <a:rPr lang="en-US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আয়তের </a:t>
            </a:r>
            <a:r>
              <a:rPr lang="bn-BD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বিপরীত</a:t>
            </a:r>
            <a:r>
              <a:rPr lang="bn-BD" sz="40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বাহু সমান ও সমান্তরাল।</a:t>
            </a:r>
            <a:endParaRPr lang="en-US" sz="4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1828800"/>
            <a:ext cx="80010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ইউক্লিড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বর্গ </a:t>
            </a:r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আঁকবে।</a:t>
            </a:r>
            <a:endParaRPr lang="en-US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0" y="76200"/>
            <a:ext cx="5105400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দলীয় কাজঃ</a:t>
            </a:r>
            <a:endParaRPr lang="en-US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1085850"/>
            <a:ext cx="8001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পিথাগোরাস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আয়ত </a:t>
            </a:r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আঁকবে ।</a:t>
            </a:r>
            <a:endParaRPr lang="en-US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2514600"/>
            <a:ext cx="8001000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জাফর ইকবাল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সামান্তরিক </a:t>
            </a:r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আঁকবে</a:t>
            </a:r>
            <a:r>
              <a:rPr lang="bn-BD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।</a:t>
            </a:r>
            <a:endParaRPr lang="en-US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0" y="3105150"/>
            <a:ext cx="80772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কায়কোবাদ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রম্বস </a:t>
            </a:r>
            <a:r>
              <a:rPr lang="bn-BD" sz="4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আঁকবে ।</a:t>
            </a:r>
            <a:endParaRPr lang="en-US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114300"/>
            <a:ext cx="4953000" cy="108585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একক কাজঃ</a:t>
            </a:r>
            <a:endParaRPr lang="en-US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123950"/>
            <a:ext cx="8382000" cy="121615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সকল শিক্ষার্থীদের একক ভাবে আঁকতে </a:t>
            </a:r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বলব।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2343150"/>
            <a:ext cx="7924800" cy="112928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আমি কাজ দেখে মূল্যায়ন করব।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dd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-2005"/>
            <a:ext cx="5029200" cy="2878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Heart 4"/>
          <p:cNvSpPr/>
          <p:nvPr/>
        </p:nvSpPr>
        <p:spPr>
          <a:xfrm>
            <a:off x="3200400" y="1733550"/>
            <a:ext cx="3276600" cy="1657350"/>
          </a:xfrm>
          <a:prstGeom prst="heart">
            <a:avLst/>
          </a:prstGeom>
          <a:solidFill>
            <a:srgbClr val="FF0000"/>
          </a:solidFill>
          <a:ln w="76200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 rot="21305617">
            <a:off x="1123423" y="2508375"/>
            <a:ext cx="7497879" cy="1645295"/>
          </a:xfrm>
          <a:prstGeom prst="rect">
            <a:avLst/>
          </a:prstGeom>
          <a:noFill/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>
                <a:gd name="adj" fmla="val 50000"/>
              </a:avLst>
            </a:prstTxWarp>
          </a:bodyPr>
          <a:lstStyle/>
          <a:p>
            <a:pPr algn="ctr"/>
            <a:r>
              <a:rPr lang="bn-BD" sz="115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ধন্যবাদ</a:t>
            </a:r>
            <a:endParaRPr lang="en-US" sz="115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1091</TotalTime>
  <Words>283</Words>
  <Application>Microsoft Office PowerPoint</Application>
  <PresentationFormat>On-screen Show (16:9)</PresentationFormat>
  <Paragraphs>57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pz</cp:lastModifiedBy>
  <cp:revision>202</cp:revision>
  <dcterms:created xsi:type="dcterms:W3CDTF">2006-08-16T00:00:00Z</dcterms:created>
  <dcterms:modified xsi:type="dcterms:W3CDTF">2019-10-16T16:59:37Z</dcterms:modified>
</cp:coreProperties>
</file>