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56" r:id="rId3"/>
    <p:sldId id="258" r:id="rId4"/>
    <p:sldId id="259" r:id="rId5"/>
    <p:sldId id="260" r:id="rId6"/>
    <p:sldId id="261" r:id="rId7"/>
    <p:sldId id="266" r:id="rId8"/>
    <p:sldId id="279" r:id="rId9"/>
    <p:sldId id="281" r:id="rId10"/>
    <p:sldId id="269" r:id="rId11"/>
    <p:sldId id="262" r:id="rId12"/>
    <p:sldId id="267" r:id="rId13"/>
    <p:sldId id="268" r:id="rId14"/>
    <p:sldId id="271" r:id="rId15"/>
    <p:sldId id="272" r:id="rId16"/>
    <p:sldId id="274" r:id="rId17"/>
    <p:sldId id="275" r:id="rId18"/>
    <p:sldId id="277" r:id="rId19"/>
    <p:sldId id="280" r:id="rId20"/>
    <p:sldId id="276" r:id="rId21"/>
    <p:sldId id="278" r:id="rId22"/>
    <p:sldId id="27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E894"/>
    <a:srgbClr val="66FF33"/>
    <a:srgbClr val="008000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83" autoAdjust="0"/>
    <p:restoredTop sz="94581" autoAdjust="0"/>
  </p:normalViewPr>
  <p:slideViewPr>
    <p:cSldViewPr snapToGrid="0">
      <p:cViewPr varScale="1">
        <p:scale>
          <a:sx n="77" d="100"/>
          <a:sy n="77" d="100"/>
        </p:scale>
        <p:origin x="37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4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83B63E-3FB1-4C26-96C8-E886DB0B5637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082096C-A2EA-4192-8B22-AAB6EA23EEBC}">
      <dgm:prSet phldrT="[Text]" phldr="1"/>
      <dgm:spPr/>
      <dgm:t>
        <a:bodyPr/>
        <a:lstStyle/>
        <a:p>
          <a:endParaRPr lang="en-US" dirty="0"/>
        </a:p>
      </dgm:t>
    </dgm:pt>
    <dgm:pt modelId="{CCBB43AB-D4AA-4EC0-977C-04333B789C44}" type="parTrans" cxnId="{A8811A44-9CE3-44B5-B666-B003E0344CF8}">
      <dgm:prSet/>
      <dgm:spPr/>
      <dgm:t>
        <a:bodyPr/>
        <a:lstStyle/>
        <a:p>
          <a:endParaRPr lang="en-US"/>
        </a:p>
      </dgm:t>
    </dgm:pt>
    <dgm:pt modelId="{7671F785-6C64-40E2-A54A-A72F508F47A7}" type="sibTrans" cxnId="{A8811A44-9CE3-44B5-B666-B003E0344CF8}">
      <dgm:prSet/>
      <dgm:spPr/>
      <dgm:t>
        <a:bodyPr/>
        <a:lstStyle/>
        <a:p>
          <a:endParaRPr lang="en-US"/>
        </a:p>
      </dgm:t>
    </dgm:pt>
    <dgm:pt modelId="{9504611B-7360-496B-B568-442F77958863}">
      <dgm:prSet phldrT="[Text]" custT="1"/>
      <dgm:spPr>
        <a:solidFill>
          <a:srgbClr val="00B050"/>
        </a:solidFill>
      </dgm:spPr>
      <dgm:t>
        <a:bodyPr/>
        <a:lstStyle/>
        <a:p>
          <a:r>
            <a:rPr lang="bn-BD" sz="1600" dirty="0" smtClean="0"/>
            <a:t>জন্ম</a:t>
          </a:r>
        </a:p>
        <a:p>
          <a:r>
            <a:rPr lang="bn-BD" sz="1600" dirty="0" smtClean="0"/>
            <a:t>১৯জুলাই</a:t>
          </a:r>
        </a:p>
        <a:p>
          <a:r>
            <a:rPr lang="bn-BD" sz="1600" dirty="0" smtClean="0"/>
            <a:t>১৮৯৯</a:t>
          </a:r>
          <a:endParaRPr lang="en-US" sz="1600" dirty="0"/>
        </a:p>
      </dgm:t>
    </dgm:pt>
    <dgm:pt modelId="{1040ADE2-2320-4333-9E0E-9BEB8C70C663}" type="parTrans" cxnId="{1994A2FD-CD83-4CE3-ABB3-255F81B28ACE}">
      <dgm:prSet/>
      <dgm:spPr/>
      <dgm:t>
        <a:bodyPr/>
        <a:lstStyle/>
        <a:p>
          <a:endParaRPr lang="en-US"/>
        </a:p>
      </dgm:t>
    </dgm:pt>
    <dgm:pt modelId="{9E441553-9952-430A-9B15-D37172300ABD}" type="sibTrans" cxnId="{1994A2FD-CD83-4CE3-ABB3-255F81B28ACE}">
      <dgm:prSet/>
      <dgm:spPr/>
      <dgm:t>
        <a:bodyPr/>
        <a:lstStyle/>
        <a:p>
          <a:endParaRPr lang="en-US"/>
        </a:p>
      </dgm:t>
    </dgm:pt>
    <dgm:pt modelId="{9E64BC73-664D-45B9-8A3B-A50B708E6D12}">
      <dgm:prSet phldrT="[Text]" custT="1"/>
      <dgm:spPr>
        <a:solidFill>
          <a:srgbClr val="002060"/>
        </a:solidFill>
      </dgm:spPr>
      <dgm:t>
        <a:bodyPr/>
        <a:lstStyle/>
        <a:p>
          <a:r>
            <a:rPr lang="bn-BD" sz="1600" dirty="0" smtClean="0"/>
            <a:t>ছদ্মনাম</a:t>
          </a:r>
        </a:p>
        <a:p>
          <a:r>
            <a:rPr lang="bn-BD" sz="1600" dirty="0" smtClean="0"/>
            <a:t>বনফুল</a:t>
          </a:r>
          <a:endParaRPr lang="en-US" sz="1600" dirty="0"/>
        </a:p>
      </dgm:t>
    </dgm:pt>
    <dgm:pt modelId="{AFB8B59A-5E7D-4264-B84A-90DFB881580E}" type="parTrans" cxnId="{D2F6FCEF-0986-4E95-AF68-D9467E4AB5D5}">
      <dgm:prSet/>
      <dgm:spPr/>
      <dgm:t>
        <a:bodyPr/>
        <a:lstStyle/>
        <a:p>
          <a:endParaRPr lang="en-US"/>
        </a:p>
      </dgm:t>
    </dgm:pt>
    <dgm:pt modelId="{BE138CBE-178D-4F27-9C1B-749D5BA73CFB}" type="sibTrans" cxnId="{D2F6FCEF-0986-4E95-AF68-D9467E4AB5D5}">
      <dgm:prSet/>
      <dgm:spPr/>
      <dgm:t>
        <a:bodyPr/>
        <a:lstStyle/>
        <a:p>
          <a:endParaRPr lang="en-US"/>
        </a:p>
      </dgm:t>
    </dgm:pt>
    <dgm:pt modelId="{4C94CC67-D151-4332-847B-478506ABAE78}">
      <dgm:prSet phldrT="[Text]" custT="1"/>
      <dgm:spPr>
        <a:solidFill>
          <a:srgbClr val="0070C0"/>
        </a:solidFill>
      </dgm:spPr>
      <dgm:t>
        <a:bodyPr/>
        <a:lstStyle/>
        <a:p>
          <a:r>
            <a:rPr lang="bn-BD" sz="1600" dirty="0" smtClean="0"/>
            <a:t>রচনাবলি</a:t>
          </a:r>
        </a:p>
        <a:p>
          <a:r>
            <a:rPr lang="bn-BD" sz="1600" dirty="0" smtClean="0"/>
            <a:t>সাত সমুদ্র তেরোনদী,</a:t>
          </a:r>
        </a:p>
        <a:p>
          <a:r>
            <a:rPr lang="bn-BD" sz="1600" dirty="0" smtClean="0"/>
            <a:t>আকাশবাসী</a:t>
          </a:r>
          <a:endParaRPr lang="en-US" sz="1600" dirty="0"/>
        </a:p>
      </dgm:t>
    </dgm:pt>
    <dgm:pt modelId="{83A655E4-CBD9-40D9-A23E-D17CDA512B09}" type="parTrans" cxnId="{BA01770D-2EB4-4BEA-ADB3-234BDBAA0125}">
      <dgm:prSet/>
      <dgm:spPr/>
      <dgm:t>
        <a:bodyPr/>
        <a:lstStyle/>
        <a:p>
          <a:endParaRPr lang="en-US"/>
        </a:p>
      </dgm:t>
    </dgm:pt>
    <dgm:pt modelId="{C482904C-1144-4E0E-AC9F-89ACF871960E}" type="sibTrans" cxnId="{BA01770D-2EB4-4BEA-ADB3-234BDBAA0125}">
      <dgm:prSet/>
      <dgm:spPr/>
      <dgm:t>
        <a:bodyPr/>
        <a:lstStyle/>
        <a:p>
          <a:endParaRPr lang="en-US"/>
        </a:p>
      </dgm:t>
    </dgm:pt>
    <dgm:pt modelId="{C9705318-A65B-4279-B91D-A565EDFF0812}">
      <dgm:prSet phldrT="[Tex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bn-BD" sz="1600" dirty="0" smtClean="0"/>
            <a:t>নাটক</a:t>
          </a:r>
        </a:p>
        <a:p>
          <a:r>
            <a:rPr lang="bn-BD" sz="1600" dirty="0" smtClean="0"/>
            <a:t>শ্রীমধুসূদন,</a:t>
          </a:r>
        </a:p>
        <a:p>
          <a:r>
            <a:rPr lang="bn-BD" sz="1600" dirty="0" smtClean="0"/>
            <a:t>বিদ্যাসাগর,</a:t>
          </a:r>
        </a:p>
      </dgm:t>
    </dgm:pt>
    <dgm:pt modelId="{766C04B0-87FB-49F3-A791-5CA115F782DE}" type="parTrans" cxnId="{00696274-1D18-4D19-A7C5-CFA31F4482DB}">
      <dgm:prSet/>
      <dgm:spPr/>
      <dgm:t>
        <a:bodyPr/>
        <a:lstStyle/>
        <a:p>
          <a:endParaRPr lang="en-US"/>
        </a:p>
      </dgm:t>
    </dgm:pt>
    <dgm:pt modelId="{33B40D34-55ED-49A3-8FCC-7D9CB176CB4D}" type="sibTrans" cxnId="{00696274-1D18-4D19-A7C5-CFA31F4482DB}">
      <dgm:prSet/>
      <dgm:spPr/>
      <dgm:t>
        <a:bodyPr/>
        <a:lstStyle/>
        <a:p>
          <a:endParaRPr lang="en-US"/>
        </a:p>
      </dgm:t>
    </dgm:pt>
    <dgm:pt modelId="{434038E0-64E4-4DEB-B6E3-36EE51643E9E}" type="pres">
      <dgm:prSet presAssocID="{C283B63E-3FB1-4C26-96C8-E886DB0B5637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A929FBC-2A98-45A7-9988-2C555BB3C2E8}" type="pres">
      <dgm:prSet presAssocID="{8082096C-A2EA-4192-8B22-AAB6EA23EEBC}" presName="centerShape" presStyleLbl="node0" presStyleIdx="0" presStyleCnt="1" custLinFactNeighborX="1348" custLinFactNeighborY="587"/>
      <dgm:spPr/>
      <dgm:t>
        <a:bodyPr/>
        <a:lstStyle/>
        <a:p>
          <a:endParaRPr lang="en-US"/>
        </a:p>
      </dgm:t>
    </dgm:pt>
    <dgm:pt modelId="{363473CB-E43E-49DA-90F6-055F3AABE59F}" type="pres">
      <dgm:prSet presAssocID="{1040ADE2-2320-4333-9E0E-9BEB8C70C663}" presName="Name9" presStyleLbl="parChTrans1D2" presStyleIdx="0" presStyleCnt="4"/>
      <dgm:spPr/>
      <dgm:t>
        <a:bodyPr/>
        <a:lstStyle/>
        <a:p>
          <a:endParaRPr lang="en-US"/>
        </a:p>
      </dgm:t>
    </dgm:pt>
    <dgm:pt modelId="{0558AD2F-E512-481E-8571-42AFCC61E112}" type="pres">
      <dgm:prSet presAssocID="{1040ADE2-2320-4333-9E0E-9BEB8C70C663}" presName="connTx" presStyleLbl="parChTrans1D2" presStyleIdx="0" presStyleCnt="4"/>
      <dgm:spPr/>
      <dgm:t>
        <a:bodyPr/>
        <a:lstStyle/>
        <a:p>
          <a:endParaRPr lang="en-US"/>
        </a:p>
      </dgm:t>
    </dgm:pt>
    <dgm:pt modelId="{1EEF5B28-766D-43AB-A35D-2A99E792DE52}" type="pres">
      <dgm:prSet presAssocID="{9504611B-7360-496B-B568-442F77958863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908C37-0124-4BE4-BC04-3E87E7AC3EA2}" type="pres">
      <dgm:prSet presAssocID="{AFB8B59A-5E7D-4264-B84A-90DFB881580E}" presName="Name9" presStyleLbl="parChTrans1D2" presStyleIdx="1" presStyleCnt="4"/>
      <dgm:spPr/>
      <dgm:t>
        <a:bodyPr/>
        <a:lstStyle/>
        <a:p>
          <a:endParaRPr lang="en-US"/>
        </a:p>
      </dgm:t>
    </dgm:pt>
    <dgm:pt modelId="{25E8C5FB-87DD-4DC4-9518-7917C978DA2C}" type="pres">
      <dgm:prSet presAssocID="{AFB8B59A-5E7D-4264-B84A-90DFB881580E}" presName="connTx" presStyleLbl="parChTrans1D2" presStyleIdx="1" presStyleCnt="4"/>
      <dgm:spPr/>
      <dgm:t>
        <a:bodyPr/>
        <a:lstStyle/>
        <a:p>
          <a:endParaRPr lang="en-US"/>
        </a:p>
      </dgm:t>
    </dgm:pt>
    <dgm:pt modelId="{1047AD4C-B407-4521-A406-D5047C01CEB0}" type="pres">
      <dgm:prSet presAssocID="{9E64BC73-664D-45B9-8A3B-A50B708E6D12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2B1F4B-2D70-4800-9DCF-63C59FBB4DA6}" type="pres">
      <dgm:prSet presAssocID="{83A655E4-CBD9-40D9-A23E-D17CDA512B09}" presName="Name9" presStyleLbl="parChTrans1D2" presStyleIdx="2" presStyleCnt="4"/>
      <dgm:spPr/>
      <dgm:t>
        <a:bodyPr/>
        <a:lstStyle/>
        <a:p>
          <a:endParaRPr lang="en-US"/>
        </a:p>
      </dgm:t>
    </dgm:pt>
    <dgm:pt modelId="{D341B2C9-6D8F-4942-A31E-DB68D4574D94}" type="pres">
      <dgm:prSet presAssocID="{83A655E4-CBD9-40D9-A23E-D17CDA512B09}" presName="connTx" presStyleLbl="parChTrans1D2" presStyleIdx="2" presStyleCnt="4"/>
      <dgm:spPr/>
      <dgm:t>
        <a:bodyPr/>
        <a:lstStyle/>
        <a:p>
          <a:endParaRPr lang="en-US"/>
        </a:p>
      </dgm:t>
    </dgm:pt>
    <dgm:pt modelId="{174CB0D5-A417-461B-B6A4-D6AE41522221}" type="pres">
      <dgm:prSet presAssocID="{4C94CC67-D151-4332-847B-478506ABAE78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FF90A6-94A2-47F2-805A-D88338277ADB}" type="pres">
      <dgm:prSet presAssocID="{766C04B0-87FB-49F3-A791-5CA115F782DE}" presName="Name9" presStyleLbl="parChTrans1D2" presStyleIdx="3" presStyleCnt="4"/>
      <dgm:spPr/>
      <dgm:t>
        <a:bodyPr/>
        <a:lstStyle/>
        <a:p>
          <a:endParaRPr lang="en-US"/>
        </a:p>
      </dgm:t>
    </dgm:pt>
    <dgm:pt modelId="{A343461B-6493-46C6-BB3C-19FFA322A774}" type="pres">
      <dgm:prSet presAssocID="{766C04B0-87FB-49F3-A791-5CA115F782DE}" presName="connTx" presStyleLbl="parChTrans1D2" presStyleIdx="3" presStyleCnt="4"/>
      <dgm:spPr/>
      <dgm:t>
        <a:bodyPr/>
        <a:lstStyle/>
        <a:p>
          <a:endParaRPr lang="en-US"/>
        </a:p>
      </dgm:t>
    </dgm:pt>
    <dgm:pt modelId="{92C52DDB-1368-41CE-B4C3-60A5437B06D9}" type="pres">
      <dgm:prSet presAssocID="{C9705318-A65B-4279-B91D-A565EDFF0812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0696274-1D18-4D19-A7C5-CFA31F4482DB}" srcId="{8082096C-A2EA-4192-8B22-AAB6EA23EEBC}" destId="{C9705318-A65B-4279-B91D-A565EDFF0812}" srcOrd="3" destOrd="0" parTransId="{766C04B0-87FB-49F3-A791-5CA115F782DE}" sibTransId="{33B40D34-55ED-49A3-8FCC-7D9CB176CB4D}"/>
    <dgm:cxn modelId="{4BCEBAB4-5DD9-4994-A52F-EA93BAD1DE62}" type="presOf" srcId="{766C04B0-87FB-49F3-A791-5CA115F782DE}" destId="{A343461B-6493-46C6-BB3C-19FFA322A774}" srcOrd="1" destOrd="0" presId="urn:microsoft.com/office/officeart/2005/8/layout/radial1"/>
    <dgm:cxn modelId="{079C0B95-A27F-407C-8489-946B9C064546}" type="presOf" srcId="{4C94CC67-D151-4332-847B-478506ABAE78}" destId="{174CB0D5-A417-461B-B6A4-D6AE41522221}" srcOrd="0" destOrd="0" presId="urn:microsoft.com/office/officeart/2005/8/layout/radial1"/>
    <dgm:cxn modelId="{BA01770D-2EB4-4BEA-ADB3-234BDBAA0125}" srcId="{8082096C-A2EA-4192-8B22-AAB6EA23EEBC}" destId="{4C94CC67-D151-4332-847B-478506ABAE78}" srcOrd="2" destOrd="0" parTransId="{83A655E4-CBD9-40D9-A23E-D17CDA512B09}" sibTransId="{C482904C-1144-4E0E-AC9F-89ACF871960E}"/>
    <dgm:cxn modelId="{D2F6FCEF-0986-4E95-AF68-D9467E4AB5D5}" srcId="{8082096C-A2EA-4192-8B22-AAB6EA23EEBC}" destId="{9E64BC73-664D-45B9-8A3B-A50B708E6D12}" srcOrd="1" destOrd="0" parTransId="{AFB8B59A-5E7D-4264-B84A-90DFB881580E}" sibTransId="{BE138CBE-178D-4F27-9C1B-749D5BA73CFB}"/>
    <dgm:cxn modelId="{A8811A44-9CE3-44B5-B666-B003E0344CF8}" srcId="{C283B63E-3FB1-4C26-96C8-E886DB0B5637}" destId="{8082096C-A2EA-4192-8B22-AAB6EA23EEBC}" srcOrd="0" destOrd="0" parTransId="{CCBB43AB-D4AA-4EC0-977C-04333B789C44}" sibTransId="{7671F785-6C64-40E2-A54A-A72F508F47A7}"/>
    <dgm:cxn modelId="{450281E0-DCEE-491D-A752-3F6DEC8A3494}" type="presOf" srcId="{8082096C-A2EA-4192-8B22-AAB6EA23EEBC}" destId="{0A929FBC-2A98-45A7-9988-2C555BB3C2E8}" srcOrd="0" destOrd="0" presId="urn:microsoft.com/office/officeart/2005/8/layout/radial1"/>
    <dgm:cxn modelId="{E75479CE-E89B-4FE3-A182-3E845E64EE1E}" type="presOf" srcId="{766C04B0-87FB-49F3-A791-5CA115F782DE}" destId="{2FFF90A6-94A2-47F2-805A-D88338277ADB}" srcOrd="0" destOrd="0" presId="urn:microsoft.com/office/officeart/2005/8/layout/radial1"/>
    <dgm:cxn modelId="{10935FA0-59CA-45A5-A154-C0BD9C5E2272}" type="presOf" srcId="{9504611B-7360-496B-B568-442F77958863}" destId="{1EEF5B28-766D-43AB-A35D-2A99E792DE52}" srcOrd="0" destOrd="0" presId="urn:microsoft.com/office/officeart/2005/8/layout/radial1"/>
    <dgm:cxn modelId="{81EF4D26-F844-4E6D-B3CF-EE829059CCBF}" type="presOf" srcId="{83A655E4-CBD9-40D9-A23E-D17CDA512B09}" destId="{9A2B1F4B-2D70-4800-9DCF-63C59FBB4DA6}" srcOrd="0" destOrd="0" presId="urn:microsoft.com/office/officeart/2005/8/layout/radial1"/>
    <dgm:cxn modelId="{69EA98D4-6AA0-49B1-B82E-0B684097BFF3}" type="presOf" srcId="{C283B63E-3FB1-4C26-96C8-E886DB0B5637}" destId="{434038E0-64E4-4DEB-B6E3-36EE51643E9E}" srcOrd="0" destOrd="0" presId="urn:microsoft.com/office/officeart/2005/8/layout/radial1"/>
    <dgm:cxn modelId="{D5B74440-025B-4685-9764-488A970DD6F4}" type="presOf" srcId="{9E64BC73-664D-45B9-8A3B-A50B708E6D12}" destId="{1047AD4C-B407-4521-A406-D5047C01CEB0}" srcOrd="0" destOrd="0" presId="urn:microsoft.com/office/officeart/2005/8/layout/radial1"/>
    <dgm:cxn modelId="{1994A2FD-CD83-4CE3-ABB3-255F81B28ACE}" srcId="{8082096C-A2EA-4192-8B22-AAB6EA23EEBC}" destId="{9504611B-7360-496B-B568-442F77958863}" srcOrd="0" destOrd="0" parTransId="{1040ADE2-2320-4333-9E0E-9BEB8C70C663}" sibTransId="{9E441553-9952-430A-9B15-D37172300ABD}"/>
    <dgm:cxn modelId="{216875EA-FBB9-4DAC-B9A6-9557942E31FD}" type="presOf" srcId="{83A655E4-CBD9-40D9-A23E-D17CDA512B09}" destId="{D341B2C9-6D8F-4942-A31E-DB68D4574D94}" srcOrd="1" destOrd="0" presId="urn:microsoft.com/office/officeart/2005/8/layout/radial1"/>
    <dgm:cxn modelId="{DC06D37B-9005-4F3C-8D64-03C247A7675F}" type="presOf" srcId="{1040ADE2-2320-4333-9E0E-9BEB8C70C663}" destId="{363473CB-E43E-49DA-90F6-055F3AABE59F}" srcOrd="0" destOrd="0" presId="urn:microsoft.com/office/officeart/2005/8/layout/radial1"/>
    <dgm:cxn modelId="{22E3821A-7574-401F-9D4D-59A19D32220D}" type="presOf" srcId="{C9705318-A65B-4279-B91D-A565EDFF0812}" destId="{92C52DDB-1368-41CE-B4C3-60A5437B06D9}" srcOrd="0" destOrd="0" presId="urn:microsoft.com/office/officeart/2005/8/layout/radial1"/>
    <dgm:cxn modelId="{2906A0C5-712A-4C8C-98C0-70E99D706388}" type="presOf" srcId="{1040ADE2-2320-4333-9E0E-9BEB8C70C663}" destId="{0558AD2F-E512-481E-8571-42AFCC61E112}" srcOrd="1" destOrd="0" presId="urn:microsoft.com/office/officeart/2005/8/layout/radial1"/>
    <dgm:cxn modelId="{320AD766-C54F-4D94-8D49-8A31A555CBB7}" type="presOf" srcId="{AFB8B59A-5E7D-4264-B84A-90DFB881580E}" destId="{17908C37-0124-4BE4-BC04-3E87E7AC3EA2}" srcOrd="0" destOrd="0" presId="urn:microsoft.com/office/officeart/2005/8/layout/radial1"/>
    <dgm:cxn modelId="{6AED2F27-BBC8-451B-B494-ED65E03D30CE}" type="presOf" srcId="{AFB8B59A-5E7D-4264-B84A-90DFB881580E}" destId="{25E8C5FB-87DD-4DC4-9518-7917C978DA2C}" srcOrd="1" destOrd="0" presId="urn:microsoft.com/office/officeart/2005/8/layout/radial1"/>
    <dgm:cxn modelId="{2880B208-06CD-4BD9-AC15-93BB6660224E}" type="presParOf" srcId="{434038E0-64E4-4DEB-B6E3-36EE51643E9E}" destId="{0A929FBC-2A98-45A7-9988-2C555BB3C2E8}" srcOrd="0" destOrd="0" presId="urn:microsoft.com/office/officeart/2005/8/layout/radial1"/>
    <dgm:cxn modelId="{B7A76BCE-6AC4-44BA-93C2-638FF0C68F7D}" type="presParOf" srcId="{434038E0-64E4-4DEB-B6E3-36EE51643E9E}" destId="{363473CB-E43E-49DA-90F6-055F3AABE59F}" srcOrd="1" destOrd="0" presId="urn:microsoft.com/office/officeart/2005/8/layout/radial1"/>
    <dgm:cxn modelId="{58204AD0-8C95-41A8-B687-97C83B5454A6}" type="presParOf" srcId="{363473CB-E43E-49DA-90F6-055F3AABE59F}" destId="{0558AD2F-E512-481E-8571-42AFCC61E112}" srcOrd="0" destOrd="0" presId="urn:microsoft.com/office/officeart/2005/8/layout/radial1"/>
    <dgm:cxn modelId="{9CB05B7A-2DC6-413C-98C7-24AA36D102AD}" type="presParOf" srcId="{434038E0-64E4-4DEB-B6E3-36EE51643E9E}" destId="{1EEF5B28-766D-43AB-A35D-2A99E792DE52}" srcOrd="2" destOrd="0" presId="urn:microsoft.com/office/officeart/2005/8/layout/radial1"/>
    <dgm:cxn modelId="{06CF259D-90B0-4330-BD1F-E6BEACD1D1F1}" type="presParOf" srcId="{434038E0-64E4-4DEB-B6E3-36EE51643E9E}" destId="{17908C37-0124-4BE4-BC04-3E87E7AC3EA2}" srcOrd="3" destOrd="0" presId="urn:microsoft.com/office/officeart/2005/8/layout/radial1"/>
    <dgm:cxn modelId="{EA6EFBEC-931A-4B1B-9930-47F0C2A48C55}" type="presParOf" srcId="{17908C37-0124-4BE4-BC04-3E87E7AC3EA2}" destId="{25E8C5FB-87DD-4DC4-9518-7917C978DA2C}" srcOrd="0" destOrd="0" presId="urn:microsoft.com/office/officeart/2005/8/layout/radial1"/>
    <dgm:cxn modelId="{ACC4F0E9-F569-4023-9F22-D610C1A8AB40}" type="presParOf" srcId="{434038E0-64E4-4DEB-B6E3-36EE51643E9E}" destId="{1047AD4C-B407-4521-A406-D5047C01CEB0}" srcOrd="4" destOrd="0" presId="urn:microsoft.com/office/officeart/2005/8/layout/radial1"/>
    <dgm:cxn modelId="{09F30BE6-5283-473C-A2FA-90EE027A5675}" type="presParOf" srcId="{434038E0-64E4-4DEB-B6E3-36EE51643E9E}" destId="{9A2B1F4B-2D70-4800-9DCF-63C59FBB4DA6}" srcOrd="5" destOrd="0" presId="urn:microsoft.com/office/officeart/2005/8/layout/radial1"/>
    <dgm:cxn modelId="{62D13220-49F4-4F4D-8BA3-939FEA8771A2}" type="presParOf" srcId="{9A2B1F4B-2D70-4800-9DCF-63C59FBB4DA6}" destId="{D341B2C9-6D8F-4942-A31E-DB68D4574D94}" srcOrd="0" destOrd="0" presId="urn:microsoft.com/office/officeart/2005/8/layout/radial1"/>
    <dgm:cxn modelId="{D31A4D23-BC73-4774-BAF4-795C289C0083}" type="presParOf" srcId="{434038E0-64E4-4DEB-B6E3-36EE51643E9E}" destId="{174CB0D5-A417-461B-B6A4-D6AE41522221}" srcOrd="6" destOrd="0" presId="urn:microsoft.com/office/officeart/2005/8/layout/radial1"/>
    <dgm:cxn modelId="{CC20902C-9313-4A33-AD4D-8C403D36D4C1}" type="presParOf" srcId="{434038E0-64E4-4DEB-B6E3-36EE51643E9E}" destId="{2FFF90A6-94A2-47F2-805A-D88338277ADB}" srcOrd="7" destOrd="0" presId="urn:microsoft.com/office/officeart/2005/8/layout/radial1"/>
    <dgm:cxn modelId="{D6C37F92-CA5A-4182-8FB3-95B8052C9155}" type="presParOf" srcId="{2FFF90A6-94A2-47F2-805A-D88338277ADB}" destId="{A343461B-6493-46C6-BB3C-19FFA322A774}" srcOrd="0" destOrd="0" presId="urn:microsoft.com/office/officeart/2005/8/layout/radial1"/>
    <dgm:cxn modelId="{FFAFF91D-D098-4C99-9ADD-4A9E0A6CE767}" type="presParOf" srcId="{434038E0-64E4-4DEB-B6E3-36EE51643E9E}" destId="{92C52DDB-1368-41CE-B4C3-60A5437B06D9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929FBC-2A98-45A7-9988-2C555BB3C2E8}">
      <dsp:nvSpPr>
        <dsp:cNvPr id="0" name=""/>
        <dsp:cNvSpPr/>
      </dsp:nvSpPr>
      <dsp:spPr>
        <a:xfrm>
          <a:off x="3333556" y="2092056"/>
          <a:ext cx="1571159" cy="15711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 dirty="0"/>
        </a:p>
      </dsp:txBody>
      <dsp:txXfrm>
        <a:off x="3563647" y="2322147"/>
        <a:ext cx="1110977" cy="1110977"/>
      </dsp:txXfrm>
    </dsp:sp>
    <dsp:sp modelId="{363473CB-E43E-49DA-90F6-055F3AABE59F}">
      <dsp:nvSpPr>
        <dsp:cNvPr id="0" name=""/>
        <dsp:cNvSpPr/>
      </dsp:nvSpPr>
      <dsp:spPr>
        <a:xfrm rot="16108415">
          <a:off x="3842219" y="1825677"/>
          <a:ext cx="498696" cy="34794"/>
        </a:xfrm>
        <a:custGeom>
          <a:avLst/>
          <a:gdLst/>
          <a:ahLst/>
          <a:cxnLst/>
          <a:rect l="0" t="0" r="0" b="0"/>
          <a:pathLst>
            <a:path>
              <a:moveTo>
                <a:pt x="0" y="17397"/>
              </a:moveTo>
              <a:lnTo>
                <a:pt x="498696" y="1739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4079100" y="1830607"/>
        <a:ext cx="24934" cy="24934"/>
      </dsp:txXfrm>
    </dsp:sp>
    <dsp:sp modelId="{1EEF5B28-766D-43AB-A35D-2A99E792DE52}">
      <dsp:nvSpPr>
        <dsp:cNvPr id="0" name=""/>
        <dsp:cNvSpPr/>
      </dsp:nvSpPr>
      <dsp:spPr>
        <a:xfrm>
          <a:off x="3278420" y="22933"/>
          <a:ext cx="1571159" cy="1571159"/>
        </a:xfrm>
        <a:prstGeom prst="ellipse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600" kern="1200" dirty="0" smtClean="0"/>
            <a:t>জন্ম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600" kern="1200" dirty="0" smtClean="0"/>
            <a:t>১৯জুলাই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600" kern="1200" dirty="0" smtClean="0"/>
            <a:t>১৮৯৯</a:t>
          </a:r>
          <a:endParaRPr lang="en-US" sz="1600" kern="1200" dirty="0"/>
        </a:p>
      </dsp:txBody>
      <dsp:txXfrm>
        <a:off x="3508511" y="253024"/>
        <a:ext cx="1110977" cy="1110977"/>
      </dsp:txXfrm>
    </dsp:sp>
    <dsp:sp modelId="{17908C37-0124-4BE4-BC04-3E87E7AC3EA2}">
      <dsp:nvSpPr>
        <dsp:cNvPr id="0" name=""/>
        <dsp:cNvSpPr/>
      </dsp:nvSpPr>
      <dsp:spPr>
        <a:xfrm rot="21558525">
          <a:off x="4904643" y="2848234"/>
          <a:ext cx="418961" cy="34794"/>
        </a:xfrm>
        <a:custGeom>
          <a:avLst/>
          <a:gdLst/>
          <a:ahLst/>
          <a:cxnLst/>
          <a:rect l="0" t="0" r="0" b="0"/>
          <a:pathLst>
            <a:path>
              <a:moveTo>
                <a:pt x="0" y="17397"/>
              </a:moveTo>
              <a:lnTo>
                <a:pt x="418961" y="1739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103650" y="2855157"/>
        <a:ext cx="20948" cy="20948"/>
      </dsp:txXfrm>
    </dsp:sp>
    <dsp:sp modelId="{1047AD4C-B407-4521-A406-D5047C01CEB0}">
      <dsp:nvSpPr>
        <dsp:cNvPr id="0" name=""/>
        <dsp:cNvSpPr/>
      </dsp:nvSpPr>
      <dsp:spPr>
        <a:xfrm>
          <a:off x="5323532" y="2068046"/>
          <a:ext cx="1571159" cy="1571159"/>
        </a:xfrm>
        <a:prstGeom prst="ellipse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600" kern="1200" dirty="0" smtClean="0"/>
            <a:t>ছদ্মনাম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600" kern="1200" dirty="0" smtClean="0"/>
            <a:t>বনফুল</a:t>
          </a:r>
          <a:endParaRPr lang="en-US" sz="1600" kern="1200" dirty="0"/>
        </a:p>
      </dsp:txBody>
      <dsp:txXfrm>
        <a:off x="5553623" y="2298137"/>
        <a:ext cx="1110977" cy="1110977"/>
      </dsp:txXfrm>
    </dsp:sp>
    <dsp:sp modelId="{9A2B1F4B-2D70-4800-9DCF-63C59FBB4DA6}">
      <dsp:nvSpPr>
        <dsp:cNvPr id="0" name=""/>
        <dsp:cNvSpPr/>
      </dsp:nvSpPr>
      <dsp:spPr>
        <a:xfrm rot="5493759">
          <a:off x="3866220" y="3870790"/>
          <a:ext cx="450695" cy="34794"/>
        </a:xfrm>
        <a:custGeom>
          <a:avLst/>
          <a:gdLst/>
          <a:ahLst/>
          <a:cxnLst/>
          <a:rect l="0" t="0" r="0" b="0"/>
          <a:pathLst>
            <a:path>
              <a:moveTo>
                <a:pt x="0" y="17397"/>
              </a:moveTo>
              <a:lnTo>
                <a:pt x="450695" y="1739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4080300" y="3876920"/>
        <a:ext cx="22534" cy="22534"/>
      </dsp:txXfrm>
    </dsp:sp>
    <dsp:sp modelId="{174CB0D5-A417-461B-B6A4-D6AE41522221}">
      <dsp:nvSpPr>
        <dsp:cNvPr id="0" name=""/>
        <dsp:cNvSpPr/>
      </dsp:nvSpPr>
      <dsp:spPr>
        <a:xfrm>
          <a:off x="3278420" y="4113159"/>
          <a:ext cx="1571159" cy="1571159"/>
        </a:xfrm>
        <a:prstGeom prst="ellipse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600" kern="1200" dirty="0" smtClean="0"/>
            <a:t>রচনাবলি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600" kern="1200" dirty="0" smtClean="0"/>
            <a:t>সাত সমুদ্র তেরোনদী,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600" kern="1200" dirty="0" smtClean="0"/>
            <a:t>আকাশবাসী</a:t>
          </a:r>
          <a:endParaRPr lang="en-US" sz="1600" kern="1200" dirty="0"/>
        </a:p>
      </dsp:txBody>
      <dsp:txXfrm>
        <a:off x="3508511" y="4343250"/>
        <a:ext cx="1110977" cy="1110977"/>
      </dsp:txXfrm>
    </dsp:sp>
    <dsp:sp modelId="{2FFF90A6-94A2-47F2-805A-D88338277ADB}">
      <dsp:nvSpPr>
        <dsp:cNvPr id="0" name=""/>
        <dsp:cNvSpPr/>
      </dsp:nvSpPr>
      <dsp:spPr>
        <a:xfrm rot="10839298">
          <a:off x="2804398" y="2848234"/>
          <a:ext cx="529226" cy="34794"/>
        </a:xfrm>
        <a:custGeom>
          <a:avLst/>
          <a:gdLst/>
          <a:ahLst/>
          <a:cxnLst/>
          <a:rect l="0" t="0" r="0" b="0"/>
          <a:pathLst>
            <a:path>
              <a:moveTo>
                <a:pt x="0" y="17397"/>
              </a:moveTo>
              <a:lnTo>
                <a:pt x="529226" y="1739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3055781" y="2852400"/>
        <a:ext cx="26461" cy="26461"/>
      </dsp:txXfrm>
    </dsp:sp>
    <dsp:sp modelId="{92C52DDB-1368-41CE-B4C3-60A5437B06D9}">
      <dsp:nvSpPr>
        <dsp:cNvPr id="0" name=""/>
        <dsp:cNvSpPr/>
      </dsp:nvSpPr>
      <dsp:spPr>
        <a:xfrm>
          <a:off x="1233307" y="2068046"/>
          <a:ext cx="1571159" cy="1571159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600" kern="1200" dirty="0" smtClean="0"/>
            <a:t>নাটক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600" kern="1200" dirty="0" smtClean="0"/>
            <a:t>শ্রীমধুসূদন,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600" kern="1200" dirty="0" smtClean="0"/>
            <a:t>বিদ্যাসাগর,</a:t>
          </a:r>
        </a:p>
      </dsp:txBody>
      <dsp:txXfrm>
        <a:off x="1463398" y="2298137"/>
        <a:ext cx="1110977" cy="11109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CE868C-0291-41A9-B31C-5C6603058197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A3CA54-908F-4376-AA67-2DDC19BFAD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058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3CA54-908F-4376-AA67-2DDC19BFAD9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971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3CA54-908F-4376-AA67-2DDC19BFAD9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6911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3CA54-908F-4376-AA67-2DDC19BFAD9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2971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3CA54-908F-4376-AA67-2DDC19BFAD9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420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3CA54-908F-4376-AA67-2DDC19BFAD9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7382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3CA54-908F-4376-AA67-2DDC19BFAD9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524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465F8-317A-430F-832E-DC3D4ED1E629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C05B2-CD34-489B-9B9A-E25F7C988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230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465F8-317A-430F-832E-DC3D4ED1E629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C05B2-CD34-489B-9B9A-E25F7C988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68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465F8-317A-430F-832E-DC3D4ED1E629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C05B2-CD34-489B-9B9A-E25F7C988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013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465F8-317A-430F-832E-DC3D4ED1E629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C05B2-CD34-489B-9B9A-E25F7C988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092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465F8-317A-430F-832E-DC3D4ED1E629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C05B2-CD34-489B-9B9A-E25F7C988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436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465F8-317A-430F-832E-DC3D4ED1E629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C05B2-CD34-489B-9B9A-E25F7C988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016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465F8-317A-430F-832E-DC3D4ED1E629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C05B2-CD34-489B-9B9A-E25F7C988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485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465F8-317A-430F-832E-DC3D4ED1E629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C05B2-CD34-489B-9B9A-E25F7C988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544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465F8-317A-430F-832E-DC3D4ED1E629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C05B2-CD34-489B-9B9A-E25F7C988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442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465F8-317A-430F-832E-DC3D4ED1E629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C05B2-CD34-489B-9B9A-E25F7C988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11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465F8-317A-430F-832E-DC3D4ED1E629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C05B2-CD34-489B-9B9A-E25F7C988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667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465F8-317A-430F-832E-DC3D4ED1E629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C05B2-CD34-489B-9B9A-E25F7C988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100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g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841026" y="162839"/>
            <a:ext cx="7480421" cy="1277654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আজকের ক্লাসে সবাইকে স্বাগতম</a:t>
            </a:r>
            <a:endParaRPr lang="en-US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195" y="1791222"/>
            <a:ext cx="7340251" cy="4384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786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>
            <a:off x="5824602" y="363255"/>
            <a:ext cx="5047990" cy="1553227"/>
          </a:xfrm>
          <a:prstGeom prst="horizontalScroll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/>
              <a:t>শিক্ষক পরিচিতি</a:t>
            </a:r>
            <a:endParaRPr lang="en-US" sz="4800" dirty="0"/>
          </a:p>
        </p:txBody>
      </p:sp>
      <p:sp>
        <p:nvSpPr>
          <p:cNvPr id="5" name="Bevel 4"/>
          <p:cNvSpPr/>
          <p:nvPr/>
        </p:nvSpPr>
        <p:spPr>
          <a:xfrm>
            <a:off x="2636729" y="2411260"/>
            <a:ext cx="8862165" cy="4446740"/>
          </a:xfrm>
          <a:prstGeom prst="bevel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/>
              <a:t>শাহনাজ আক্তার</a:t>
            </a:r>
          </a:p>
          <a:p>
            <a:pPr algn="ctr"/>
            <a:r>
              <a:rPr lang="bn-BD" sz="3600" dirty="0" smtClean="0"/>
              <a:t>সহকারী শিক্ষক(বাংলা)</a:t>
            </a:r>
          </a:p>
          <a:p>
            <a:pPr algn="ctr"/>
            <a:r>
              <a:rPr lang="bn-BD" sz="3600" dirty="0" smtClean="0"/>
              <a:t>কোনাবাড়ী এম এ কুদ্দুছ উচ্চ বিদ্যালয়</a:t>
            </a:r>
          </a:p>
          <a:p>
            <a:pPr algn="ctr"/>
            <a:r>
              <a:rPr lang="bn-BD" sz="3600" dirty="0" smtClean="0"/>
              <a:t>কোনাবাড়ী,গাজীপুর।</a:t>
            </a:r>
          </a:p>
          <a:p>
            <a:pPr algn="ctr"/>
            <a:r>
              <a:rPr lang="bn-BD" sz="3600" dirty="0" smtClean="0"/>
              <a:t>মোবাইল:০১৭১৭৮৭১৬৯৬</a:t>
            </a:r>
            <a:endParaRPr lang="en-US" sz="3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512" y="150312"/>
            <a:ext cx="2057044" cy="2210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972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/>
          <p:cNvSpPr/>
          <p:nvPr/>
        </p:nvSpPr>
        <p:spPr>
          <a:xfrm>
            <a:off x="2668045" y="2091846"/>
            <a:ext cx="7290148" cy="4346531"/>
          </a:xfrm>
          <a:prstGeom prst="bevel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/>
              <a:t>শ্রেণি-নবম</a:t>
            </a:r>
          </a:p>
          <a:p>
            <a:pPr algn="ctr"/>
            <a:r>
              <a:rPr lang="bn-BD" sz="4400" dirty="0" smtClean="0"/>
              <a:t>বিষয়-বাংলা ১ম পত্র</a:t>
            </a:r>
          </a:p>
          <a:p>
            <a:pPr algn="ctr"/>
            <a:r>
              <a:rPr lang="bn-BD" sz="4400" dirty="0" smtClean="0"/>
              <a:t>তারিখ-০৫|০৭|২০১৯</a:t>
            </a:r>
          </a:p>
          <a:p>
            <a:pPr algn="ctr"/>
            <a:r>
              <a:rPr lang="bn-BD" sz="4400" dirty="0" smtClean="0"/>
              <a:t>সময়-৫০মিনিট</a:t>
            </a:r>
            <a:endParaRPr lang="en-US" sz="4400" dirty="0"/>
          </a:p>
        </p:txBody>
      </p:sp>
      <p:sp>
        <p:nvSpPr>
          <p:cNvPr id="5" name="Up Ribbon 4"/>
          <p:cNvSpPr/>
          <p:nvPr/>
        </p:nvSpPr>
        <p:spPr>
          <a:xfrm>
            <a:off x="3006247" y="225468"/>
            <a:ext cx="6638794" cy="1578280"/>
          </a:xfrm>
          <a:prstGeom prst="ribbon2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/>
              <a:t>পাঠ পরিচিতি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599040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45250" y="542272"/>
            <a:ext cx="7732401" cy="76944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নিচের ছবিগুলো দেখ এবং চিন্তা করে বল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762" y="2130477"/>
            <a:ext cx="3788226" cy="30240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451" y="2139077"/>
            <a:ext cx="3770335" cy="300684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421034" y="5373374"/>
            <a:ext cx="1729736" cy="70788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নিম গাছ</a:t>
            </a:r>
            <a:endParaRPr lang="en-US" sz="4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10700" y="5373374"/>
            <a:ext cx="1842447" cy="70788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অর্জুন গাছ</a:t>
            </a:r>
            <a:endParaRPr lang="en-US" sz="40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0873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904" y="1853852"/>
            <a:ext cx="4797469" cy="3682652"/>
          </a:xfrm>
          <a:prstGeom prst="rect">
            <a:avLst/>
          </a:prstGeom>
        </p:spPr>
      </p:pic>
      <p:sp>
        <p:nvSpPr>
          <p:cNvPr id="3" name="Bevel 2"/>
          <p:cNvSpPr/>
          <p:nvPr/>
        </p:nvSpPr>
        <p:spPr>
          <a:xfrm>
            <a:off x="3219189" y="313151"/>
            <a:ext cx="4033381" cy="889348"/>
          </a:xfrm>
          <a:prstGeom prst="bevel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আজকের পাঠ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19189" y="5661763"/>
            <a:ext cx="2173266" cy="713983"/>
          </a:xfrm>
          <a:prstGeom prst="rect">
            <a:avLst/>
          </a:prstGeom>
          <a:solidFill>
            <a:srgbClr val="66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</a:rPr>
              <a:t>নিমগাছ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252570" y="5661764"/>
            <a:ext cx="3018772" cy="713983"/>
          </a:xfrm>
          <a:prstGeom prst="rect">
            <a:avLst/>
          </a:prstGeom>
          <a:solidFill>
            <a:srgbClr val="48E89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</a:rPr>
              <a:t>বনফুল</a:t>
            </a:r>
            <a:endParaRPr lang="en-US" sz="3600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570" y="1853852"/>
            <a:ext cx="3018772" cy="3394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770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evel 5"/>
          <p:cNvSpPr/>
          <p:nvPr/>
        </p:nvSpPr>
        <p:spPr>
          <a:xfrm>
            <a:off x="3256767" y="37578"/>
            <a:ext cx="4546948" cy="1028580"/>
          </a:xfrm>
          <a:prstGeom prst="bevel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/>
              <a:t>শিখনফল</a:t>
            </a:r>
            <a:endParaRPr lang="en-US" sz="4400" dirty="0"/>
          </a:p>
        </p:txBody>
      </p:sp>
      <p:sp>
        <p:nvSpPr>
          <p:cNvPr id="7" name="Rectangle 6"/>
          <p:cNvSpPr/>
          <p:nvPr/>
        </p:nvSpPr>
        <p:spPr>
          <a:xfrm>
            <a:off x="1553228" y="1390390"/>
            <a:ext cx="8655484" cy="463463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এই পাঠ শেষে শিক্ষার্থীরা-</a:t>
            </a:r>
          </a:p>
          <a:p>
            <a:pPr algn="ctr"/>
            <a:endParaRPr lang="bn-BD" sz="3200" dirty="0" smtClean="0"/>
          </a:p>
          <a:p>
            <a:pPr algn="ctr"/>
            <a:r>
              <a:rPr lang="bn-BD" sz="3200" dirty="0" smtClean="0"/>
              <a:t>লেখক সম্পর্কে বলতে পারবে।</a:t>
            </a:r>
          </a:p>
          <a:p>
            <a:pPr algn="ctr"/>
            <a:endParaRPr lang="bn-BD" sz="3200" dirty="0" smtClean="0"/>
          </a:p>
          <a:p>
            <a:pPr algn="ctr"/>
            <a:r>
              <a:rPr lang="bn-BD" sz="3200" dirty="0" smtClean="0"/>
              <a:t>নিমগাছের গুণাগুন বর্ণনা করতে পারবে।</a:t>
            </a:r>
          </a:p>
          <a:p>
            <a:pPr algn="ctr"/>
            <a:endParaRPr lang="bn-BD" sz="3200" dirty="0" smtClean="0"/>
          </a:p>
          <a:p>
            <a:pPr algn="ctr"/>
            <a:r>
              <a:rPr lang="bn-BD" sz="3200" dirty="0" smtClean="0"/>
              <a:t>সমাজে নিমগাছ রূপী মানুষগুলো সম্পর্কে বলতে পারবে।</a:t>
            </a:r>
            <a:endParaRPr lang="en-US" sz="3200" dirty="0"/>
          </a:p>
        </p:txBody>
      </p:sp>
      <p:sp>
        <p:nvSpPr>
          <p:cNvPr id="8" name="Flowchart: Magnetic Disk 7"/>
          <p:cNvSpPr/>
          <p:nvPr/>
        </p:nvSpPr>
        <p:spPr>
          <a:xfrm>
            <a:off x="2855934" y="2768252"/>
            <a:ext cx="438411" cy="338203"/>
          </a:xfrm>
          <a:prstGeom prst="flowChartMagneticDis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Magnetic Disk 8"/>
          <p:cNvSpPr/>
          <p:nvPr/>
        </p:nvSpPr>
        <p:spPr>
          <a:xfrm>
            <a:off x="2054269" y="3707705"/>
            <a:ext cx="450937" cy="350728"/>
          </a:xfrm>
          <a:prstGeom prst="flowChartMagneticDis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Magnetic Disk 9"/>
          <p:cNvSpPr/>
          <p:nvPr/>
        </p:nvSpPr>
        <p:spPr>
          <a:xfrm>
            <a:off x="1640910" y="4741101"/>
            <a:ext cx="413359" cy="369518"/>
          </a:xfrm>
          <a:prstGeom prst="flowChartMagneticDis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21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42926" y="358200"/>
            <a:ext cx="8217074" cy="707886"/>
          </a:xfrm>
          <a:prstGeom prst="rect">
            <a:avLst/>
          </a:prstGeom>
          <a:solidFill>
            <a:srgbClr val="48E894"/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 তথ্য ছকের মাধ্যমে লেখক সম্পর্কে জেনে নেই-</a:t>
            </a:r>
            <a:endParaRPr lang="en-US" sz="40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69200578"/>
              </p:ext>
            </p:extLst>
          </p:nvPr>
        </p:nvGraphicFramePr>
        <p:xfrm>
          <a:off x="2032000" y="1056802"/>
          <a:ext cx="8128000" cy="57072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088" y="3140077"/>
            <a:ext cx="1640909" cy="161981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Flowchart: Connector 5"/>
          <p:cNvSpPr/>
          <p:nvPr/>
        </p:nvSpPr>
        <p:spPr>
          <a:xfrm>
            <a:off x="7068176" y="1640910"/>
            <a:ext cx="1741118" cy="1415441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 smtClean="0"/>
              <a:t>কর্মজীবন</a:t>
            </a:r>
          </a:p>
          <a:p>
            <a:pPr algn="ctr"/>
            <a:r>
              <a:rPr lang="bn-BD" sz="2000" dirty="0" smtClean="0"/>
              <a:t>মেডিক্যাল</a:t>
            </a:r>
          </a:p>
          <a:p>
            <a:pPr algn="ctr"/>
            <a:r>
              <a:rPr lang="bn-BD" sz="2000" dirty="0" smtClean="0"/>
              <a:t>অফিসার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976997" y="3056351"/>
            <a:ext cx="506251" cy="1400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lowchart: Connector 9"/>
          <p:cNvSpPr/>
          <p:nvPr/>
        </p:nvSpPr>
        <p:spPr>
          <a:xfrm>
            <a:off x="7157250" y="4872625"/>
            <a:ext cx="1510761" cy="1478071"/>
          </a:xfrm>
          <a:prstGeom prst="flowChartConnector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 smtClean="0"/>
              <a:t>গ্রন্থ</a:t>
            </a:r>
          </a:p>
          <a:p>
            <a:pPr algn="ctr"/>
            <a:r>
              <a:rPr lang="bn-BD" sz="2000" dirty="0" smtClean="0"/>
              <a:t>বিন্দু</a:t>
            </a:r>
          </a:p>
          <a:p>
            <a:pPr algn="ctr"/>
            <a:r>
              <a:rPr lang="bn-BD" sz="2000" dirty="0" smtClean="0"/>
              <a:t>বিসর্গ,</a:t>
            </a:r>
          </a:p>
          <a:p>
            <a:pPr algn="ctr"/>
            <a:r>
              <a:rPr lang="bn-BD" sz="2000" dirty="0" smtClean="0"/>
              <a:t>তন্বী</a:t>
            </a:r>
            <a:endParaRPr lang="en-US" sz="2000" dirty="0"/>
          </a:p>
        </p:txBody>
      </p:sp>
      <p:cxnSp>
        <p:nvCxnSpPr>
          <p:cNvPr id="12" name="Straight Connector 11"/>
          <p:cNvCxnSpPr/>
          <p:nvPr/>
        </p:nvCxnSpPr>
        <p:spPr>
          <a:xfrm flipH="1" flipV="1">
            <a:off x="6801633" y="4584526"/>
            <a:ext cx="266543" cy="2880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976997" y="4816257"/>
            <a:ext cx="400833" cy="2818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lowchart: Connector 14"/>
          <p:cNvSpPr/>
          <p:nvPr/>
        </p:nvSpPr>
        <p:spPr>
          <a:xfrm>
            <a:off x="3544749" y="4672373"/>
            <a:ext cx="1666373" cy="1590806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উপন্যাস</a:t>
            </a:r>
          </a:p>
          <a:p>
            <a:pPr algn="ctr"/>
            <a:r>
              <a:rPr lang="bn-BD" dirty="0" smtClean="0"/>
              <a:t>তৃণখন্ড,</a:t>
            </a:r>
          </a:p>
          <a:p>
            <a:pPr algn="ctr"/>
            <a:r>
              <a:rPr lang="bn-BD" dirty="0" smtClean="0"/>
              <a:t>কিছুক্ষণ</a:t>
            </a:r>
          </a:p>
        </p:txBody>
      </p:sp>
      <p:cxnSp>
        <p:nvCxnSpPr>
          <p:cNvPr id="17" name="Straight Connector 16"/>
          <p:cNvCxnSpPr>
            <a:endCxn id="15" idx="7"/>
          </p:cNvCxnSpPr>
          <p:nvPr/>
        </p:nvCxnSpPr>
        <p:spPr>
          <a:xfrm flipH="1">
            <a:off x="4967087" y="4672373"/>
            <a:ext cx="369000" cy="2329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103119" y="2968641"/>
            <a:ext cx="383281" cy="3758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3" name="Flowchart: Connector 22"/>
          <p:cNvSpPr/>
          <p:nvPr/>
        </p:nvSpPr>
        <p:spPr>
          <a:xfrm>
            <a:off x="3752413" y="1610803"/>
            <a:ext cx="1583674" cy="1529274"/>
          </a:xfrm>
          <a:prstGeom prst="flowChartConnector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মৃত্যু</a:t>
            </a:r>
          </a:p>
          <a:p>
            <a:pPr algn="ctr"/>
            <a:r>
              <a:rPr lang="bn-BD" dirty="0" smtClean="0"/>
              <a:t>৯ফেব্রু</a:t>
            </a:r>
          </a:p>
          <a:p>
            <a:pPr algn="ctr"/>
            <a:r>
              <a:rPr lang="bn-BD" dirty="0" smtClean="0"/>
              <a:t>১৯৭৯</a:t>
            </a:r>
          </a:p>
          <a:p>
            <a:pPr algn="ctr"/>
            <a:r>
              <a:rPr lang="bn-BD" dirty="0" smtClean="0"/>
              <a:t>কলকাতা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148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233" y="1302707"/>
            <a:ext cx="5997097" cy="4033381"/>
          </a:xfrm>
          <a:prstGeom prst="rect">
            <a:avLst/>
          </a:prstGeom>
        </p:spPr>
      </p:pic>
      <p:sp>
        <p:nvSpPr>
          <p:cNvPr id="5" name="Horizontal Scroll 4"/>
          <p:cNvSpPr/>
          <p:nvPr/>
        </p:nvSpPr>
        <p:spPr>
          <a:xfrm>
            <a:off x="6501008" y="-62630"/>
            <a:ext cx="4572000" cy="1215025"/>
          </a:xfrm>
          <a:prstGeom prst="horizontalScroll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/>
              <a:t>আদর্শ পাঠ</a:t>
            </a:r>
            <a:endParaRPr lang="en-US" sz="4000" dirty="0"/>
          </a:p>
        </p:txBody>
      </p:sp>
      <p:sp>
        <p:nvSpPr>
          <p:cNvPr id="6" name="Up Ribbon 5"/>
          <p:cNvSpPr/>
          <p:nvPr/>
        </p:nvSpPr>
        <p:spPr>
          <a:xfrm>
            <a:off x="100208" y="-12526"/>
            <a:ext cx="5787025" cy="1189973"/>
          </a:xfrm>
          <a:prstGeom prst="ribbon2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/>
              <a:t>নিমগাছ</a:t>
            </a:r>
            <a:endParaRPr lang="en-US" sz="4000" dirty="0"/>
          </a:p>
        </p:txBody>
      </p:sp>
      <p:sp>
        <p:nvSpPr>
          <p:cNvPr id="2" name="TextBox 1"/>
          <p:cNvSpPr txBox="1"/>
          <p:nvPr/>
        </p:nvSpPr>
        <p:spPr>
          <a:xfrm>
            <a:off x="100208" y="1903956"/>
            <a:ext cx="568681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কেউ ছালটা ছাড়িয়ে নিয়ে সিদ্ধ করছে।</a:t>
            </a:r>
          </a:p>
          <a:p>
            <a:r>
              <a:rPr lang="bn-BD" dirty="0" smtClean="0"/>
              <a:t>পাতাগুলো ছিঁড়ে শিলে পিষছে কেউ!</a:t>
            </a:r>
          </a:p>
          <a:p>
            <a:r>
              <a:rPr lang="bn-BD" dirty="0" smtClean="0"/>
              <a:t>কেউবা ভাজছে গরম তেলে।</a:t>
            </a:r>
          </a:p>
          <a:p>
            <a:r>
              <a:rPr lang="bn-BD" dirty="0" smtClean="0"/>
              <a:t>খোস দাদ হাজা চুলকানিতে লাগাবে।</a:t>
            </a:r>
          </a:p>
          <a:p>
            <a:r>
              <a:rPr lang="bn-BD" dirty="0" smtClean="0"/>
              <a:t>চর্মরোগের অব্যর্থ মহৌষধ।</a:t>
            </a:r>
          </a:p>
          <a:p>
            <a:r>
              <a:rPr lang="bn-BD" dirty="0" smtClean="0"/>
              <a:t>কচি পাতাগুলো খায় ও অনেকে।</a:t>
            </a:r>
          </a:p>
          <a:p>
            <a:r>
              <a:rPr lang="bn-BD" dirty="0" smtClean="0"/>
              <a:t>এমনি কাঁচাই---</a:t>
            </a:r>
          </a:p>
          <a:p>
            <a:r>
              <a:rPr lang="bn-BD" dirty="0" smtClean="0"/>
              <a:t>কিম্বা ভেজে বেগুন-সহযোগে।</a:t>
            </a:r>
          </a:p>
          <a:p>
            <a:r>
              <a:rPr lang="bn-BD" dirty="0" smtClean="0"/>
              <a:t>যকৃতের পক্ষে ভারি উপকার।</a:t>
            </a:r>
          </a:p>
          <a:p>
            <a:r>
              <a:rPr lang="bn-BD" dirty="0" smtClean="0"/>
              <a:t>কচি ডালগুলো ভেঙ্গে চিবোয় কত লোক---দাঁত ভালো থাকে।কবিরাজরা প্রশংসায় পঞ্চমুখ।</a:t>
            </a:r>
          </a:p>
          <a:p>
            <a:r>
              <a:rPr lang="bn-BD" dirty="0" smtClean="0"/>
              <a:t>বাড়ির পাশে গজালে বিজ্ঞরা খুশি হন।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3536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435" y="1726902"/>
            <a:ext cx="5574081" cy="49494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8307" y="1127341"/>
            <a:ext cx="5736920" cy="5549031"/>
          </a:xfrm>
          <a:prstGeom prst="rect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 smtClean="0"/>
              <a:t>বলে-নিমের হাওয়া ভালো,থাক,কেটো না।’</a:t>
            </a:r>
          </a:p>
          <a:p>
            <a:pPr algn="ctr"/>
            <a:r>
              <a:rPr lang="bn-BD" sz="2000" dirty="0" smtClean="0"/>
              <a:t>কাটে না,কিন্তু যত্ন ও করে না।</a:t>
            </a:r>
          </a:p>
          <a:p>
            <a:pPr algn="ctr"/>
            <a:r>
              <a:rPr lang="bn-BD" sz="2000" dirty="0" smtClean="0"/>
              <a:t>আবর্জনা জমে এসে চারিদিক।</a:t>
            </a:r>
          </a:p>
          <a:p>
            <a:pPr algn="ctr"/>
            <a:r>
              <a:rPr lang="bn-BD" sz="2000" dirty="0" smtClean="0"/>
              <a:t>শান দিয়ে বাঁধিয়েও দেয় কেউ-সে আর এক আবর্জনা।</a:t>
            </a:r>
          </a:p>
          <a:p>
            <a:pPr algn="ctr"/>
            <a:r>
              <a:rPr lang="bn-BD" sz="2000" dirty="0" smtClean="0"/>
              <a:t>হঠাত একদিন একটা নতুন ধরনের লোক এলো।</a:t>
            </a:r>
          </a:p>
          <a:p>
            <a:pPr algn="ctr"/>
            <a:r>
              <a:rPr lang="bn-BD" sz="2000" dirty="0" smtClean="0"/>
              <a:t>মুগ্ধদৃষ্টিতে চেয়ে রইল নিমগাছের দিকে।ছাল তললে না,পাতা ছিঁড়লে না,ডাল ভাঙলে না,মুগ্ধদৃষ্টিতে চেয়ে রইল শুধু।</a:t>
            </a:r>
          </a:p>
          <a:p>
            <a:pPr algn="ctr"/>
            <a:r>
              <a:rPr lang="bn-BD" sz="2000" dirty="0" smtClean="0"/>
              <a:t>বলে উঠল,-বাহ্,কী সুন্দর পাতাগুলি---কী রূপ!</a:t>
            </a:r>
          </a:p>
          <a:p>
            <a:pPr algn="ctr"/>
            <a:r>
              <a:rPr lang="bn-BD" sz="2000" dirty="0" smtClean="0"/>
              <a:t>থোকা থোকা ফুলেরই বা কী বাহার---একঝাঁক</a:t>
            </a:r>
          </a:p>
          <a:p>
            <a:pPr algn="ctr"/>
            <a:r>
              <a:rPr lang="bn-BD" sz="2000" dirty="0" smtClean="0"/>
              <a:t>নক্ষত্র নেমে এসেছে যেন নীল আকাশ থেকে সবুজ সায়রে।বাহ্</a:t>
            </a:r>
          </a:p>
          <a:p>
            <a:pPr algn="ctr"/>
            <a:r>
              <a:rPr lang="bn-BD" sz="2000" dirty="0" smtClean="0"/>
              <a:t>খানিকক্ষণ চেয়ে থেকে চলে গেল।</a:t>
            </a:r>
          </a:p>
          <a:p>
            <a:pPr algn="ctr"/>
            <a:r>
              <a:rPr lang="bn-BD" sz="2000" dirty="0" smtClean="0"/>
              <a:t>কবিরাজ নয়, কবি।</a:t>
            </a:r>
            <a:endParaRPr lang="en-US" sz="2000" dirty="0"/>
          </a:p>
        </p:txBody>
      </p:sp>
      <p:sp>
        <p:nvSpPr>
          <p:cNvPr id="9" name="Up Ribbon 8"/>
          <p:cNvSpPr/>
          <p:nvPr/>
        </p:nvSpPr>
        <p:spPr>
          <a:xfrm>
            <a:off x="6225435" y="613774"/>
            <a:ext cx="5966565" cy="1027134"/>
          </a:xfrm>
          <a:prstGeom prst="ribbon2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/>
              <a:t>সরব পাঠ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619515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627" y="1803746"/>
            <a:ext cx="4263025" cy="3306871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3256767" y="87682"/>
            <a:ext cx="3331923" cy="1002082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একক কাজ</a:t>
            </a:r>
            <a:endParaRPr lang="en-US" sz="3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65129" y="1866376"/>
            <a:ext cx="5423770" cy="330687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</a:rPr>
              <a:t>বনফুলের প্রকৃত নাম কি?</a:t>
            </a:r>
          </a:p>
          <a:p>
            <a:pPr algn="ctr"/>
            <a:endParaRPr lang="bn-BD" sz="2400" dirty="0" smtClean="0">
              <a:solidFill>
                <a:schemeClr val="tx1"/>
              </a:solidFill>
            </a:endParaRPr>
          </a:p>
          <a:p>
            <a:pPr algn="ctr"/>
            <a:r>
              <a:rPr lang="bn-BD" sz="2400" dirty="0" smtClean="0">
                <a:solidFill>
                  <a:schemeClr val="tx1"/>
                </a:solidFill>
              </a:rPr>
              <a:t>কোথায় মারা  যায়?</a:t>
            </a:r>
          </a:p>
          <a:p>
            <a:pPr algn="ctr"/>
            <a:endParaRPr lang="bn-BD" sz="2400" dirty="0" smtClean="0">
              <a:solidFill>
                <a:schemeClr val="tx1"/>
              </a:solidFill>
            </a:endParaRPr>
          </a:p>
          <a:p>
            <a:pPr algn="ctr"/>
            <a:r>
              <a:rPr lang="bn-BD" sz="2400" dirty="0" smtClean="0">
                <a:solidFill>
                  <a:schemeClr val="tx1"/>
                </a:solidFill>
              </a:rPr>
              <a:t>কবির একটি উপন্যাসের নাম বলো?</a:t>
            </a:r>
          </a:p>
          <a:p>
            <a:pPr algn="ctr"/>
            <a:endParaRPr lang="bn-BD" sz="2400" dirty="0" smtClean="0">
              <a:solidFill>
                <a:schemeClr val="tx1"/>
              </a:solidFill>
            </a:endParaRPr>
          </a:p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1866378" y="2185793"/>
            <a:ext cx="425885" cy="344465"/>
          </a:xfrm>
          <a:prstGeom prst="chevr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>
            <a:off x="2192055" y="3006246"/>
            <a:ext cx="400833" cy="300624"/>
          </a:xfrm>
          <a:prstGeom prst="chevr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1377863" y="3645073"/>
            <a:ext cx="388306" cy="325677"/>
          </a:xfrm>
          <a:prstGeom prst="chevr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998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72" y="949648"/>
            <a:ext cx="4760275" cy="20917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495" y="4037808"/>
            <a:ext cx="4858352" cy="212499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7" t="9231" r="7916" b="15385"/>
          <a:stretch/>
        </p:blipFill>
        <p:spPr>
          <a:xfrm>
            <a:off x="7056919" y="4052621"/>
            <a:ext cx="5100393" cy="21101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6919" y="949648"/>
            <a:ext cx="4642391" cy="2091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05496" y="95885"/>
            <a:ext cx="4858352" cy="70788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bn-BD" sz="40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ছবিগুলো দেখে  বল-</a:t>
            </a:r>
            <a:endParaRPr lang="en-US" sz="4000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Up Arrow Callout 7"/>
          <p:cNvSpPr/>
          <p:nvPr/>
        </p:nvSpPr>
        <p:spPr>
          <a:xfrm>
            <a:off x="2841546" y="3041348"/>
            <a:ext cx="2679225" cy="840268"/>
          </a:xfrm>
          <a:prstGeom prst="upArrowCallou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নিম পাতা</a:t>
            </a:r>
            <a:endParaRPr lang="en-US" sz="36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Up Arrow Callout 8"/>
          <p:cNvSpPr/>
          <p:nvPr/>
        </p:nvSpPr>
        <p:spPr>
          <a:xfrm>
            <a:off x="8272828" y="3041348"/>
            <a:ext cx="2679225" cy="840268"/>
          </a:xfrm>
          <a:prstGeom prst="upArrowCallou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নিম ছাল</a:t>
            </a:r>
            <a:endParaRPr lang="en-US" sz="36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Up Arrow Callout 9"/>
          <p:cNvSpPr/>
          <p:nvPr/>
        </p:nvSpPr>
        <p:spPr>
          <a:xfrm>
            <a:off x="2547291" y="5973316"/>
            <a:ext cx="2679225" cy="840268"/>
          </a:xfrm>
          <a:prstGeom prst="upArrowCallou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নিম ফুল</a:t>
            </a:r>
            <a:endParaRPr lang="en-US" sz="36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Up Arrow Callout 10"/>
          <p:cNvSpPr/>
          <p:nvPr/>
        </p:nvSpPr>
        <p:spPr>
          <a:xfrm>
            <a:off x="8038501" y="5973316"/>
            <a:ext cx="2679225" cy="840268"/>
          </a:xfrm>
          <a:prstGeom prst="upArrowCallou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নিম বীজ</a:t>
            </a:r>
            <a:endParaRPr lang="en-US" sz="36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27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03" r="22695"/>
          <a:stretch/>
        </p:blipFill>
        <p:spPr>
          <a:xfrm>
            <a:off x="1417427" y="1702736"/>
            <a:ext cx="2098885" cy="28053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796" y="1702736"/>
            <a:ext cx="1789137" cy="28263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314" y="1702736"/>
            <a:ext cx="2228251" cy="2805345"/>
          </a:xfrm>
          <a:prstGeom prst="rect">
            <a:avLst/>
          </a:prstGeom>
        </p:spPr>
      </p:pic>
      <p:sp>
        <p:nvSpPr>
          <p:cNvPr id="6" name="Flowchart: Terminator 5"/>
          <p:cNvSpPr/>
          <p:nvPr/>
        </p:nvSpPr>
        <p:spPr>
          <a:xfrm>
            <a:off x="1288061" y="4846751"/>
            <a:ext cx="2228251" cy="881358"/>
          </a:xfrm>
          <a:prstGeom prst="flowChartTerminator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গুড়া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Flowchart: Terminator 7"/>
          <p:cNvSpPr/>
          <p:nvPr/>
        </p:nvSpPr>
        <p:spPr>
          <a:xfrm>
            <a:off x="4282238" y="4846751"/>
            <a:ext cx="2228251" cy="881358"/>
          </a:xfrm>
          <a:prstGeom prst="flowChartTerminator">
            <a:avLst/>
          </a:prstGeom>
          <a:solidFill>
            <a:srgbClr val="48E89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ন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তেল</a:t>
            </a:r>
            <a:endParaRPr lang="en-US" sz="4000" dirty="0"/>
          </a:p>
        </p:txBody>
      </p:sp>
      <p:sp>
        <p:nvSpPr>
          <p:cNvPr id="9" name="Flowchart: Terminator 8"/>
          <p:cNvSpPr/>
          <p:nvPr/>
        </p:nvSpPr>
        <p:spPr>
          <a:xfrm>
            <a:off x="7253313" y="4846751"/>
            <a:ext cx="2228251" cy="881358"/>
          </a:xfrm>
          <a:prstGeom prst="flowChartTerminator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িম ক্রীম</a:t>
            </a:r>
            <a:endParaRPr lang="en-US" sz="4000" dirty="0"/>
          </a:p>
        </p:txBody>
      </p:sp>
      <p:sp>
        <p:nvSpPr>
          <p:cNvPr id="4" name="Rounded Rectangle 3"/>
          <p:cNvSpPr/>
          <p:nvPr/>
        </p:nvSpPr>
        <p:spPr>
          <a:xfrm>
            <a:off x="3620023" y="112734"/>
            <a:ext cx="4434214" cy="1027135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</a:rPr>
              <a:t>নিচের ছবিগুলো দেখ-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18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Process 5"/>
          <p:cNvSpPr/>
          <p:nvPr/>
        </p:nvSpPr>
        <p:spPr>
          <a:xfrm>
            <a:off x="1258864" y="1496861"/>
            <a:ext cx="8352382" cy="651353"/>
          </a:xfrm>
          <a:prstGeom prst="flowChartProcess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নিম গাছের গুণাগুণের একটি তালিকা তৈরী কর</a:t>
            </a:r>
            <a:endParaRPr lang="en-US" sz="3200" dirty="0"/>
          </a:p>
        </p:txBody>
      </p:sp>
      <p:sp>
        <p:nvSpPr>
          <p:cNvPr id="3" name="Bevel 2"/>
          <p:cNvSpPr/>
          <p:nvPr/>
        </p:nvSpPr>
        <p:spPr>
          <a:xfrm>
            <a:off x="3156558" y="175365"/>
            <a:ext cx="4572000" cy="1027135"/>
          </a:xfrm>
          <a:prstGeom prst="bevel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/>
              <a:t>দলীয় কাজ</a:t>
            </a:r>
            <a:endParaRPr lang="en-US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0" t="29224" r="10212"/>
          <a:stretch/>
        </p:blipFill>
        <p:spPr>
          <a:xfrm>
            <a:off x="1258864" y="2279738"/>
            <a:ext cx="8367388" cy="4004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5875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43348" y="2347056"/>
            <a:ext cx="9405857" cy="440120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just"/>
            <a:endParaRPr lang="bn-BD" sz="4000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bn-BD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bn-BD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bn-BD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িম পাতার নির্যাস থেকে তৈরী ঔষধ </a:t>
            </a:r>
            <a:r>
              <a:rPr lang="en-US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pPr algn="just"/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দাঁত</a:t>
            </a:r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,কান,ও মাড়ির ব্যথানাশক।</a:t>
            </a:r>
            <a:endParaRPr lang="en-US" sz="4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bn-BD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টিউমারের।</a:t>
            </a:r>
            <a:endParaRPr lang="en-US" sz="4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bn-BD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োস,দাদ ও হাজা নাশক।</a:t>
            </a:r>
            <a:endParaRPr lang="en-US" sz="4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bn-BD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লসারের।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40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bn-BD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চর্মরোগের অব্যর্থ মহৌষধ।</a:t>
            </a:r>
            <a:endParaRPr lang="en-US" sz="4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616" y="315287"/>
            <a:ext cx="2543972" cy="1798996"/>
          </a:xfrm>
          <a:prstGeom prst="rect">
            <a:avLst/>
          </a:prstGeom>
        </p:spPr>
      </p:pic>
      <p:sp>
        <p:nvSpPr>
          <p:cNvPr id="4" name="5-Point Star 3"/>
          <p:cNvSpPr/>
          <p:nvPr/>
        </p:nvSpPr>
        <p:spPr>
          <a:xfrm>
            <a:off x="2581550" y="3633575"/>
            <a:ext cx="468923" cy="468923"/>
          </a:xfrm>
          <a:prstGeom prst="star5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5-Point Star 4"/>
          <p:cNvSpPr/>
          <p:nvPr/>
        </p:nvSpPr>
        <p:spPr>
          <a:xfrm>
            <a:off x="2581548" y="4259290"/>
            <a:ext cx="468923" cy="457202"/>
          </a:xfrm>
          <a:prstGeom prst="star5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-Point Star 5"/>
          <p:cNvSpPr/>
          <p:nvPr/>
        </p:nvSpPr>
        <p:spPr>
          <a:xfrm>
            <a:off x="2581549" y="4858523"/>
            <a:ext cx="468923" cy="457202"/>
          </a:xfrm>
          <a:prstGeom prst="star5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-Point Star 6"/>
          <p:cNvSpPr/>
          <p:nvPr/>
        </p:nvSpPr>
        <p:spPr>
          <a:xfrm>
            <a:off x="2581549" y="5364953"/>
            <a:ext cx="468923" cy="457202"/>
          </a:xfrm>
          <a:prstGeom prst="star5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119558" y="586427"/>
            <a:ext cx="2756848" cy="1256715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sz="48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5-Point Star 9"/>
          <p:cNvSpPr/>
          <p:nvPr/>
        </p:nvSpPr>
        <p:spPr>
          <a:xfrm>
            <a:off x="2581551" y="6071750"/>
            <a:ext cx="468923" cy="457202"/>
          </a:xfrm>
          <a:prstGeom prst="star5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28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55521" y="2221085"/>
            <a:ext cx="8329806" cy="4401205"/>
          </a:xfrm>
          <a:prstGeom prst="rect">
            <a:avLst/>
          </a:prstGeom>
          <a:solidFill>
            <a:srgbClr val="48E894"/>
          </a:solidFill>
        </p:spPr>
        <p:txBody>
          <a:bodyPr wrap="square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</a:p>
          <a:p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	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নিমগাছের ছাল নিরাময় করে -</a:t>
            </a:r>
          </a:p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		শিশুদের অজীর্ণ </a:t>
            </a:r>
          </a:p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 		কৃমি রোগ</a:t>
            </a:r>
          </a:p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		ম্যালেরিয়া  </a:t>
            </a:r>
          </a:p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		চর্মরোগ</a:t>
            </a:r>
          </a:p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		জ্বর</a:t>
            </a:r>
          </a:p>
        </p:txBody>
      </p:sp>
      <p:sp>
        <p:nvSpPr>
          <p:cNvPr id="6" name="Explosion 1 5"/>
          <p:cNvSpPr/>
          <p:nvPr/>
        </p:nvSpPr>
        <p:spPr>
          <a:xfrm>
            <a:off x="4386471" y="4180792"/>
            <a:ext cx="304800" cy="383853"/>
          </a:xfrm>
          <a:prstGeom prst="irregularSeal1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xplosion 1 6"/>
          <p:cNvSpPr/>
          <p:nvPr/>
        </p:nvSpPr>
        <p:spPr>
          <a:xfrm>
            <a:off x="4386471" y="3534440"/>
            <a:ext cx="304800" cy="383853"/>
          </a:xfrm>
          <a:prstGeom prst="irregularSeal1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xplosion 1 7"/>
          <p:cNvSpPr/>
          <p:nvPr/>
        </p:nvSpPr>
        <p:spPr>
          <a:xfrm>
            <a:off x="4366112" y="5399706"/>
            <a:ext cx="325160" cy="383853"/>
          </a:xfrm>
          <a:prstGeom prst="irregularSeal1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xplosion 1 8"/>
          <p:cNvSpPr/>
          <p:nvPr/>
        </p:nvSpPr>
        <p:spPr>
          <a:xfrm>
            <a:off x="4376292" y="4792153"/>
            <a:ext cx="304800" cy="383853"/>
          </a:xfrm>
          <a:prstGeom prst="irregularSeal1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xplosion 1 9"/>
          <p:cNvSpPr/>
          <p:nvPr/>
        </p:nvSpPr>
        <p:spPr>
          <a:xfrm>
            <a:off x="3890123" y="2836377"/>
            <a:ext cx="304800" cy="383853"/>
          </a:xfrm>
          <a:prstGeom prst="irregularSeal1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5343" y="206756"/>
            <a:ext cx="2843409" cy="201432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52701" y="765953"/>
            <a:ext cx="2531622" cy="830997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dirty="0"/>
              <a:t> </a:t>
            </a:r>
            <a:r>
              <a:rPr lang="bn-BD" dirty="0" smtClean="0"/>
              <a:t>  </a:t>
            </a:r>
            <a:r>
              <a:rPr lang="bn-BD" sz="4800" dirty="0" smtClean="0">
                <a:solidFill>
                  <a:srgbClr val="008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sz="4800" dirty="0">
              <a:solidFill>
                <a:srgbClr val="008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Explosion 1 2"/>
          <p:cNvSpPr/>
          <p:nvPr/>
        </p:nvSpPr>
        <p:spPr>
          <a:xfrm>
            <a:off x="4386472" y="6012493"/>
            <a:ext cx="461102" cy="375781"/>
          </a:xfrm>
          <a:prstGeom prst="irregularSeal1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37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90381" y="1987229"/>
            <a:ext cx="8070576" cy="4801314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bn-BD" dirty="0" smtClean="0"/>
              <a:t> 		     </a:t>
            </a:r>
          </a:p>
          <a:p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bn-BD" sz="48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নিমতেল ব্যবহৃত হয়-</a:t>
            </a:r>
          </a:p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		সাবান তৈরিতে।</a:t>
            </a:r>
          </a:p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টুথপেষ্ট তৈরিতে।</a:t>
            </a:r>
          </a:p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		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ঔ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ষধ শিল্পে।</a:t>
            </a:r>
          </a:p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		প্রসাধনী দ্রব্যে।</a:t>
            </a:r>
          </a:p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		জীবাণু এবং ছত্রাক রোধে।</a:t>
            </a:r>
          </a:p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	        চর্মরোগ, কুষ্ট ও হাঁপানিরোগে</a:t>
            </a:r>
          </a:p>
        </p:txBody>
      </p:sp>
      <p:sp>
        <p:nvSpPr>
          <p:cNvPr id="8" name="Chevron 7"/>
          <p:cNvSpPr/>
          <p:nvPr/>
        </p:nvSpPr>
        <p:spPr>
          <a:xfrm>
            <a:off x="4833957" y="3036713"/>
            <a:ext cx="437322" cy="347254"/>
          </a:xfrm>
          <a:prstGeom prst="chevro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>
            <a:off x="4833957" y="3703260"/>
            <a:ext cx="437322" cy="333821"/>
          </a:xfrm>
          <a:prstGeom prst="chevro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4833957" y="4398746"/>
            <a:ext cx="437322" cy="333821"/>
          </a:xfrm>
          <a:prstGeom prst="chevro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hevron 10"/>
          <p:cNvSpPr/>
          <p:nvPr/>
        </p:nvSpPr>
        <p:spPr>
          <a:xfrm>
            <a:off x="4833957" y="4922836"/>
            <a:ext cx="437322" cy="333821"/>
          </a:xfrm>
          <a:prstGeom prst="chevro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Chevron 11"/>
          <p:cNvSpPr/>
          <p:nvPr/>
        </p:nvSpPr>
        <p:spPr>
          <a:xfrm>
            <a:off x="4833957" y="6135429"/>
            <a:ext cx="437322" cy="333821"/>
          </a:xfrm>
          <a:prstGeom prst="chevro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Chevron 12"/>
          <p:cNvSpPr/>
          <p:nvPr/>
        </p:nvSpPr>
        <p:spPr>
          <a:xfrm>
            <a:off x="4833957" y="5483300"/>
            <a:ext cx="437322" cy="333821"/>
          </a:xfrm>
          <a:prstGeom prst="chevro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78" r="9944"/>
          <a:stretch/>
        </p:blipFill>
        <p:spPr>
          <a:xfrm>
            <a:off x="7325669" y="77529"/>
            <a:ext cx="3102489" cy="1856390"/>
          </a:xfrm>
          <a:prstGeom prst="rect">
            <a:avLst/>
          </a:prstGeom>
        </p:spPr>
      </p:pic>
      <p:sp>
        <p:nvSpPr>
          <p:cNvPr id="5" name="Flowchart: Punched Tape 4"/>
          <p:cNvSpPr/>
          <p:nvPr/>
        </p:nvSpPr>
        <p:spPr>
          <a:xfrm>
            <a:off x="3557392" y="471145"/>
            <a:ext cx="2993719" cy="1360551"/>
          </a:xfrm>
          <a:prstGeom prst="flowChartPunchedTap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/>
              <a:t>সমাধান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418274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946" y="1265127"/>
            <a:ext cx="3216062" cy="329284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521" y="1265127"/>
            <a:ext cx="2856726" cy="32928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07702" y="315311"/>
            <a:ext cx="7713365" cy="769441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নিচের ছবিগুলো দেখ এবং চিন্তা করে বল-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2285606" y="4882586"/>
            <a:ext cx="7835461" cy="769441"/>
          </a:xfrm>
          <a:prstGeom prst="rect">
            <a:avLst/>
          </a:prstGeom>
          <a:solidFill>
            <a:srgbClr val="48E894"/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গৃহলক্ষ্মী সংসারের জালে চারিদিকে আবদ্ধ।</a:t>
            </a:r>
            <a:endParaRPr lang="en-US" sz="4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46" t="2370" b="4178"/>
          <a:stretch/>
        </p:blipFill>
        <p:spPr>
          <a:xfrm>
            <a:off x="1765598" y="1265127"/>
            <a:ext cx="2879224" cy="329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81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vel 3"/>
          <p:cNvSpPr/>
          <p:nvPr/>
        </p:nvSpPr>
        <p:spPr>
          <a:xfrm>
            <a:off x="4070960" y="0"/>
            <a:ext cx="4020854" cy="1252602"/>
          </a:xfrm>
          <a:prstGeom prst="bevel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/>
              <a:t>জোড়ায় কাজ</a:t>
            </a:r>
            <a:endParaRPr lang="en-US" sz="4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0" r="47454" b="3937"/>
          <a:stretch/>
        </p:blipFill>
        <p:spPr>
          <a:xfrm>
            <a:off x="2217108" y="1553226"/>
            <a:ext cx="3707704" cy="38830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326" y="1553225"/>
            <a:ext cx="3607496" cy="3883069"/>
          </a:xfrm>
          <a:prstGeom prst="rect">
            <a:avLst/>
          </a:prstGeom>
        </p:spPr>
      </p:pic>
      <p:sp>
        <p:nvSpPr>
          <p:cNvPr id="7" name="Flowchart: Process 6"/>
          <p:cNvSpPr/>
          <p:nvPr/>
        </p:nvSpPr>
        <p:spPr>
          <a:xfrm>
            <a:off x="2693096" y="5586608"/>
            <a:ext cx="7214992" cy="989556"/>
          </a:xfrm>
          <a:prstGeom prst="flowChartProces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008000"/>
                </a:solidFill>
              </a:rPr>
              <a:t>নিম গাছের সাথে গৃহলক্ষীর তিনটি সাদৃশ্য লেখ।</a:t>
            </a:r>
            <a:endParaRPr lang="en-US" sz="28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23185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rved Down Ribbon 2"/>
          <p:cNvSpPr/>
          <p:nvPr/>
        </p:nvSpPr>
        <p:spPr>
          <a:xfrm>
            <a:off x="3356231" y="307328"/>
            <a:ext cx="4926841" cy="1214651"/>
          </a:xfrm>
          <a:prstGeom prst="ellipseRibbon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rgbClr val="00CCFF"/>
                </a:solidFill>
              </a:rPr>
              <a:t>সমাধান</a:t>
            </a:r>
            <a:endParaRPr lang="en-US" sz="5400" dirty="0">
              <a:solidFill>
                <a:srgbClr val="00CC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 flipH="1">
            <a:off x="100205" y="1791222"/>
            <a:ext cx="11661733" cy="341632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</a:p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নিমগাছ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থেকে অনেক রোগের ওষুধ হয়।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গৃহলক্ষ্মী পরিবারের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সমস্ত কাজ করে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নিজেকে নিঃশেষ করে মানুষের                 নিজেকে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নিঃশেষ করে সংসারের 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	উপকার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করে।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		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চিন্তা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করে।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প্রকৃতিতে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নিমগাছের অবদান সীমাহীন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	   সংসারে গৃহলক্ষ্মীর অবদান সীমাহীন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bn-BD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4-Point Star 4"/>
          <p:cNvSpPr/>
          <p:nvPr/>
        </p:nvSpPr>
        <p:spPr>
          <a:xfrm>
            <a:off x="5985564" y="2425844"/>
            <a:ext cx="395785" cy="354842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4-Point Star 14"/>
          <p:cNvSpPr/>
          <p:nvPr/>
        </p:nvSpPr>
        <p:spPr>
          <a:xfrm>
            <a:off x="138427" y="4049930"/>
            <a:ext cx="395785" cy="354842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4-Point Star 18"/>
          <p:cNvSpPr/>
          <p:nvPr/>
        </p:nvSpPr>
        <p:spPr>
          <a:xfrm>
            <a:off x="6326856" y="4039393"/>
            <a:ext cx="395785" cy="354842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4-Point Star 19"/>
          <p:cNvSpPr/>
          <p:nvPr/>
        </p:nvSpPr>
        <p:spPr>
          <a:xfrm>
            <a:off x="234886" y="2425844"/>
            <a:ext cx="395785" cy="354842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4-Point Star 21"/>
          <p:cNvSpPr/>
          <p:nvPr/>
        </p:nvSpPr>
        <p:spPr>
          <a:xfrm>
            <a:off x="100205" y="3060466"/>
            <a:ext cx="395785" cy="354842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4-Point Star 22"/>
          <p:cNvSpPr/>
          <p:nvPr/>
        </p:nvSpPr>
        <p:spPr>
          <a:xfrm>
            <a:off x="5931071" y="3049929"/>
            <a:ext cx="395785" cy="354842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743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8914" y="2514927"/>
            <a:ext cx="6574669" cy="2308324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১)বনফুলের প্রকৃত নাম কি?</a:t>
            </a:r>
          </a:p>
          <a:p>
            <a:r>
              <a:rPr lang="bn-BD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২)নিমগাছের ছাল নিয়ে কি করে?</a:t>
            </a:r>
          </a:p>
          <a:p>
            <a:r>
              <a:rPr lang="bn-BD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৩)বনফুলের একটি নাটকের নাম বল।</a:t>
            </a:r>
            <a:endParaRPr lang="en-US" sz="48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Down Ribbon 2"/>
          <p:cNvSpPr/>
          <p:nvPr/>
        </p:nvSpPr>
        <p:spPr>
          <a:xfrm>
            <a:off x="2368914" y="1077238"/>
            <a:ext cx="6574669" cy="1240077"/>
          </a:xfrm>
          <a:prstGeom prst="ribbon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/>
              <a:t>মূল্যায়ন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862654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529" y="1454630"/>
            <a:ext cx="4171167" cy="290442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09370" y="150313"/>
            <a:ext cx="3457184" cy="1064712"/>
          </a:xfrm>
          <a:prstGeom prst="rect">
            <a:avLst/>
          </a:prstGeom>
          <a:solidFill>
            <a:srgbClr val="66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বাড়ির কাজ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417523" y="4598662"/>
            <a:ext cx="7077205" cy="1678488"/>
          </a:xfrm>
          <a:prstGeom prst="rect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তুমি যদি মনে কর নিমগাছ ঔষধি গাছ,রোপণ প্রয়োজন?তাহলে নিমগাছ রোপণের জন্য</a:t>
            </a:r>
          </a:p>
          <a:p>
            <a:pPr algn="ctr"/>
            <a:r>
              <a:rPr lang="bn-BD" dirty="0" smtClean="0"/>
              <a:t>তুমি কী কী পদক্ষেপ নিবে তা লিখে আনবে। 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796" y="1665962"/>
            <a:ext cx="3269292" cy="269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776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/>
          <p:cNvSpPr/>
          <p:nvPr/>
        </p:nvSpPr>
        <p:spPr>
          <a:xfrm>
            <a:off x="3933173" y="0"/>
            <a:ext cx="4985359" cy="1089764"/>
          </a:xfrm>
          <a:prstGeom prst="flowChart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/>
              <a:t>সবাইকে ধন্যবাদ</a:t>
            </a:r>
            <a:endParaRPr lang="en-US" sz="4800" dirty="0"/>
          </a:p>
        </p:txBody>
      </p:sp>
      <p:sp>
        <p:nvSpPr>
          <p:cNvPr id="8" name="Flowchart: Process 7"/>
          <p:cNvSpPr/>
          <p:nvPr/>
        </p:nvSpPr>
        <p:spPr>
          <a:xfrm>
            <a:off x="3732759" y="5451327"/>
            <a:ext cx="5987442" cy="1246339"/>
          </a:xfrm>
          <a:prstGeom prst="flowChartProces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i="1" dirty="0" smtClean="0">
                <a:solidFill>
                  <a:schemeClr val="accent2"/>
                </a:solidFill>
              </a:rPr>
              <a:t>আল্লাহ হাফেজ</a:t>
            </a:r>
            <a:endParaRPr lang="en-US" sz="5400" b="1" i="1" dirty="0">
              <a:solidFill>
                <a:srgbClr val="C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722313" y="-475993"/>
            <a:ext cx="3995802" cy="767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738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4598</TotalTime>
  <Words>431</Words>
  <Application>Microsoft Office PowerPoint</Application>
  <PresentationFormat>Widescreen</PresentationFormat>
  <Paragraphs>143</Paragraphs>
  <Slides>22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NikoshBAN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Yakubia GHS</dc:creator>
  <cp:lastModifiedBy>Shahnaz Akter</cp:lastModifiedBy>
  <cp:revision>278</cp:revision>
  <dcterms:created xsi:type="dcterms:W3CDTF">2014-01-07T13:49:36Z</dcterms:created>
  <dcterms:modified xsi:type="dcterms:W3CDTF">2019-10-16T16:24:12Z</dcterms:modified>
</cp:coreProperties>
</file>