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0"/>
  </p:notesMasterIdLst>
  <p:sldIdLst>
    <p:sldId id="302" r:id="rId2"/>
    <p:sldId id="278" r:id="rId3"/>
    <p:sldId id="277" r:id="rId4"/>
    <p:sldId id="283" r:id="rId5"/>
    <p:sldId id="281" r:id="rId6"/>
    <p:sldId id="284" r:id="rId7"/>
    <p:sldId id="285" r:id="rId8"/>
    <p:sldId id="286" r:id="rId9"/>
    <p:sldId id="265" r:id="rId10"/>
    <p:sldId id="258" r:id="rId11"/>
    <p:sldId id="288" r:id="rId12"/>
    <p:sldId id="289" r:id="rId13"/>
    <p:sldId id="306" r:id="rId14"/>
    <p:sldId id="305" r:id="rId15"/>
    <p:sldId id="268" r:id="rId16"/>
    <p:sldId id="274" r:id="rId17"/>
    <p:sldId id="272" r:id="rId18"/>
    <p:sldId id="303" r:id="rId19"/>
    <p:sldId id="273" r:id="rId20"/>
    <p:sldId id="307" r:id="rId21"/>
    <p:sldId id="263" r:id="rId22"/>
    <p:sldId id="270" r:id="rId23"/>
    <p:sldId id="308" r:id="rId24"/>
    <p:sldId id="309" r:id="rId25"/>
    <p:sldId id="312" r:id="rId26"/>
    <p:sldId id="314" r:id="rId27"/>
    <p:sldId id="311"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2219B-CD82-44A3-8486-BFEFCC17412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9BC4470-C955-478D-81FB-E88D1DA9B93B}">
      <dgm:prSet phldrT="[Text]"/>
      <dgm:spPr/>
      <dgm:t>
        <a:bodyPr/>
        <a:lstStyle/>
        <a:p>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জীবানুর</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সংত্রমণে</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আক্রান্ত</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সমূহ</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FFD167C9-E4C1-42E4-86B8-DA98AEAE2872}" type="parTrans" cxnId="{0C7A6B7C-95DF-435E-A9E3-E438908E5339}">
      <dgm:prSet/>
      <dgm:spPr/>
      <dgm:t>
        <a:bodyPr/>
        <a:lstStyle/>
        <a:p>
          <a:endParaRPr lang="en-US"/>
        </a:p>
      </dgm:t>
    </dgm:pt>
    <dgm:pt modelId="{E337843D-ECB5-4430-9BC2-2FE30F7ACBAC}" type="sibTrans" cxnId="{0C7A6B7C-95DF-435E-A9E3-E438908E5339}">
      <dgm:prSet/>
      <dgm:spPr/>
      <dgm:t>
        <a:bodyPr/>
        <a:lstStyle/>
        <a:p>
          <a:endParaRPr lang="en-US"/>
        </a:p>
      </dgm:t>
    </dgm:pt>
    <dgm:pt modelId="{0E9F7304-7B1A-4221-BF2B-BD730C2A37F0}">
      <dgm:prSet phldrT="[Text]"/>
      <dgm:spPr>
        <a:solidFill>
          <a:srgbClr val="00B050"/>
        </a:solidFill>
      </dgm:spPr>
      <dgm:t>
        <a:bodyPr/>
        <a:lstStyle/>
        <a:p>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ব্যাকটেরিয়া</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768C1D62-D28D-4E59-90E2-0753F38406A5}" type="parTrans" cxnId="{AF6961BC-D71E-4465-9048-7F12BA69BB4A}">
      <dgm:prSet/>
      <dgm:spPr>
        <a:solidFill>
          <a:srgbClr val="FF0000"/>
        </a:solidFill>
      </dgm:spPr>
      <dgm:t>
        <a:bodyPr/>
        <a:lstStyle/>
        <a:p>
          <a:endParaRPr lang="en-US"/>
        </a:p>
      </dgm:t>
    </dgm:pt>
    <dgm:pt modelId="{067645B7-7433-4F09-A64B-5DFBAF2C466A}" type="sibTrans" cxnId="{AF6961BC-D71E-4465-9048-7F12BA69BB4A}">
      <dgm:prSet/>
      <dgm:spPr/>
      <dgm:t>
        <a:bodyPr/>
        <a:lstStyle/>
        <a:p>
          <a:endParaRPr lang="en-US"/>
        </a:p>
      </dgm:t>
    </dgm:pt>
    <dgm:pt modelId="{3780C429-0D76-49BC-9B5A-5991C2EA3AF6}">
      <dgm:prSet phldrT="[Text]"/>
      <dgm:spPr>
        <a:solidFill>
          <a:srgbClr val="92D050"/>
        </a:solidFill>
      </dgm:spPr>
      <dgm:t>
        <a:bodyPr/>
        <a:lstStyle/>
        <a:p>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পরজীবি</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7C251A07-661D-4203-9CED-6BAC9CC19386}" type="parTrans" cxnId="{4FE61A44-C040-474E-9291-F1DE8E5B1457}">
      <dgm:prSet/>
      <dgm:spPr>
        <a:solidFill>
          <a:srgbClr val="FF0000"/>
        </a:solidFill>
      </dgm:spPr>
      <dgm:t>
        <a:bodyPr/>
        <a:lstStyle/>
        <a:p>
          <a:endParaRPr lang="en-US"/>
        </a:p>
      </dgm:t>
    </dgm:pt>
    <dgm:pt modelId="{68A9A77A-AF09-42E7-B85B-8241B72501E4}" type="sibTrans" cxnId="{4FE61A44-C040-474E-9291-F1DE8E5B1457}">
      <dgm:prSet/>
      <dgm:spPr/>
      <dgm:t>
        <a:bodyPr/>
        <a:lstStyle/>
        <a:p>
          <a:endParaRPr lang="en-US"/>
        </a:p>
      </dgm:t>
    </dgm:pt>
    <dgm:pt modelId="{D6E5E06A-1E9D-451F-85EA-7A918DCE848A}">
      <dgm:prSet phldrT="[Text]"/>
      <dgm:spPr>
        <a:solidFill>
          <a:srgbClr val="FFFF00"/>
        </a:solidFill>
      </dgm:spPr>
      <dgm:t>
        <a:bodyPr/>
        <a:lstStyle/>
        <a:p>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ভাইরাস</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55F64FB0-3996-4691-9394-D0ED441BC2BC}" type="parTrans" cxnId="{9CA065ED-2714-47C6-B07C-E7F4D55D5DB3}">
      <dgm:prSet/>
      <dgm:spPr>
        <a:solidFill>
          <a:srgbClr val="FF0000"/>
        </a:solidFill>
      </dgm:spPr>
      <dgm:t>
        <a:bodyPr/>
        <a:lstStyle/>
        <a:p>
          <a:endParaRPr lang="en-US"/>
        </a:p>
      </dgm:t>
    </dgm:pt>
    <dgm:pt modelId="{DF4AD0B6-9949-4E71-9AA8-99F2F311E463}" type="sibTrans" cxnId="{9CA065ED-2714-47C6-B07C-E7F4D55D5DB3}">
      <dgm:prSet/>
      <dgm:spPr/>
      <dgm:t>
        <a:bodyPr/>
        <a:lstStyle/>
        <a:p>
          <a:endParaRPr lang="en-US"/>
        </a:p>
      </dgm:t>
    </dgm:pt>
    <dgm:pt modelId="{14E1F7BE-5B94-44FA-81BD-8FCEBB75D5EF}">
      <dgm:prSet phldrT="[Text]"/>
      <dgm:spPr>
        <a:solidFill>
          <a:srgbClr val="00B0F0"/>
        </a:solidFill>
      </dgm:spPr>
      <dgm:t>
        <a:bodyPr/>
        <a:lstStyle/>
        <a:p>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ছত্রাক</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E6D00BDF-51BD-431E-9A7D-F99CDAEA1930}" type="parTrans" cxnId="{EE7D1BCD-4489-4E1C-8552-DDCEF680A3F1}">
      <dgm:prSet/>
      <dgm:spPr>
        <a:solidFill>
          <a:srgbClr val="FF0000"/>
        </a:solidFill>
      </dgm:spPr>
      <dgm:t>
        <a:bodyPr/>
        <a:lstStyle/>
        <a:p>
          <a:endParaRPr lang="en-US"/>
        </a:p>
      </dgm:t>
    </dgm:pt>
    <dgm:pt modelId="{2FC8F665-6A67-4E51-9A0E-74F685103866}" type="sibTrans" cxnId="{EE7D1BCD-4489-4E1C-8552-DDCEF680A3F1}">
      <dgm:prSet/>
      <dgm:spPr/>
      <dgm:t>
        <a:bodyPr/>
        <a:lstStyle/>
        <a:p>
          <a:endParaRPr lang="en-US"/>
        </a:p>
      </dgm:t>
    </dgm:pt>
    <dgm:pt modelId="{E012621C-23E0-4B09-BB61-00AE02C9E953}" type="pres">
      <dgm:prSet presAssocID="{DDA2219B-CD82-44A3-8486-BFEFCC174127}" presName="Name0" presStyleCnt="0">
        <dgm:presLayoutVars>
          <dgm:chMax val="1"/>
          <dgm:dir/>
          <dgm:animLvl val="ctr"/>
          <dgm:resizeHandles val="exact"/>
        </dgm:presLayoutVars>
      </dgm:prSet>
      <dgm:spPr/>
      <dgm:t>
        <a:bodyPr/>
        <a:lstStyle/>
        <a:p>
          <a:endParaRPr lang="en-US"/>
        </a:p>
      </dgm:t>
    </dgm:pt>
    <dgm:pt modelId="{912C59BF-5D3A-444A-AF64-639FC78D8334}" type="pres">
      <dgm:prSet presAssocID="{59BC4470-C955-478D-81FB-E88D1DA9B93B}" presName="centerShape" presStyleLbl="node0" presStyleIdx="0" presStyleCnt="1" custScaleX="157717" custScaleY="111329" custLinFactNeighborX="1658"/>
      <dgm:spPr/>
      <dgm:t>
        <a:bodyPr/>
        <a:lstStyle/>
        <a:p>
          <a:endParaRPr lang="en-US"/>
        </a:p>
      </dgm:t>
    </dgm:pt>
    <dgm:pt modelId="{F8BBCED1-CBBF-49F4-93BC-3655C76BDB5F}" type="pres">
      <dgm:prSet presAssocID="{768C1D62-D28D-4E59-90E2-0753F38406A5}" presName="parTrans" presStyleLbl="sibTrans2D1" presStyleIdx="0" presStyleCnt="4"/>
      <dgm:spPr/>
      <dgm:t>
        <a:bodyPr/>
        <a:lstStyle/>
        <a:p>
          <a:endParaRPr lang="en-US"/>
        </a:p>
      </dgm:t>
    </dgm:pt>
    <dgm:pt modelId="{C7DEFAF6-BB2A-49A7-9693-73E046373337}" type="pres">
      <dgm:prSet presAssocID="{768C1D62-D28D-4E59-90E2-0753F38406A5}" presName="connectorText" presStyleLbl="sibTrans2D1" presStyleIdx="0" presStyleCnt="4"/>
      <dgm:spPr/>
      <dgm:t>
        <a:bodyPr/>
        <a:lstStyle/>
        <a:p>
          <a:endParaRPr lang="en-US"/>
        </a:p>
      </dgm:t>
    </dgm:pt>
    <dgm:pt modelId="{068F09E5-FA2E-4C16-B0CA-D83A8C384E7D}" type="pres">
      <dgm:prSet presAssocID="{0E9F7304-7B1A-4221-BF2B-BD730C2A37F0}" presName="node" presStyleLbl="node1" presStyleIdx="0" presStyleCnt="4">
        <dgm:presLayoutVars>
          <dgm:bulletEnabled val="1"/>
        </dgm:presLayoutVars>
      </dgm:prSet>
      <dgm:spPr/>
      <dgm:t>
        <a:bodyPr/>
        <a:lstStyle/>
        <a:p>
          <a:endParaRPr lang="en-US"/>
        </a:p>
      </dgm:t>
    </dgm:pt>
    <dgm:pt modelId="{CBA80E27-BB61-4084-94BF-28DB7447D336}" type="pres">
      <dgm:prSet presAssocID="{7C251A07-661D-4203-9CED-6BAC9CC19386}" presName="parTrans" presStyleLbl="sibTrans2D1" presStyleIdx="1" presStyleCnt="4"/>
      <dgm:spPr/>
      <dgm:t>
        <a:bodyPr/>
        <a:lstStyle/>
        <a:p>
          <a:endParaRPr lang="en-US"/>
        </a:p>
      </dgm:t>
    </dgm:pt>
    <dgm:pt modelId="{A29E1B8A-2A67-41CC-A0A4-94FBB8AB3740}" type="pres">
      <dgm:prSet presAssocID="{7C251A07-661D-4203-9CED-6BAC9CC19386}" presName="connectorText" presStyleLbl="sibTrans2D1" presStyleIdx="1" presStyleCnt="4"/>
      <dgm:spPr/>
      <dgm:t>
        <a:bodyPr/>
        <a:lstStyle/>
        <a:p>
          <a:endParaRPr lang="en-US"/>
        </a:p>
      </dgm:t>
    </dgm:pt>
    <dgm:pt modelId="{92E3A708-CF9E-4E46-8216-CBE6933E7CF7}" type="pres">
      <dgm:prSet presAssocID="{3780C429-0D76-49BC-9B5A-5991C2EA3AF6}" presName="node" presStyleLbl="node1" presStyleIdx="1" presStyleCnt="4" custRadScaleRad="157898">
        <dgm:presLayoutVars>
          <dgm:bulletEnabled val="1"/>
        </dgm:presLayoutVars>
      </dgm:prSet>
      <dgm:spPr/>
      <dgm:t>
        <a:bodyPr/>
        <a:lstStyle/>
        <a:p>
          <a:endParaRPr lang="en-US"/>
        </a:p>
      </dgm:t>
    </dgm:pt>
    <dgm:pt modelId="{4FA528DB-8F23-4A6B-90CD-CB0C26F7A672}" type="pres">
      <dgm:prSet presAssocID="{55F64FB0-3996-4691-9394-D0ED441BC2BC}" presName="parTrans" presStyleLbl="sibTrans2D1" presStyleIdx="2" presStyleCnt="4"/>
      <dgm:spPr/>
      <dgm:t>
        <a:bodyPr/>
        <a:lstStyle/>
        <a:p>
          <a:endParaRPr lang="en-US"/>
        </a:p>
      </dgm:t>
    </dgm:pt>
    <dgm:pt modelId="{D44690FA-14F2-4E99-BDAF-63FB4D23F469}" type="pres">
      <dgm:prSet presAssocID="{55F64FB0-3996-4691-9394-D0ED441BC2BC}" presName="connectorText" presStyleLbl="sibTrans2D1" presStyleIdx="2" presStyleCnt="4"/>
      <dgm:spPr/>
      <dgm:t>
        <a:bodyPr/>
        <a:lstStyle/>
        <a:p>
          <a:endParaRPr lang="en-US"/>
        </a:p>
      </dgm:t>
    </dgm:pt>
    <dgm:pt modelId="{907D36DD-DD55-44FC-A304-8ED5B8418A0C}" type="pres">
      <dgm:prSet presAssocID="{D6E5E06A-1E9D-451F-85EA-7A918DCE848A}" presName="node" presStyleLbl="node1" presStyleIdx="2" presStyleCnt="4" custRadScaleRad="101849">
        <dgm:presLayoutVars>
          <dgm:bulletEnabled val="1"/>
        </dgm:presLayoutVars>
      </dgm:prSet>
      <dgm:spPr/>
      <dgm:t>
        <a:bodyPr/>
        <a:lstStyle/>
        <a:p>
          <a:endParaRPr lang="en-US"/>
        </a:p>
      </dgm:t>
    </dgm:pt>
    <dgm:pt modelId="{44C2570F-7F5F-4633-AC3B-61C36A55D493}" type="pres">
      <dgm:prSet presAssocID="{E6D00BDF-51BD-431E-9A7D-F99CDAEA1930}" presName="parTrans" presStyleLbl="sibTrans2D1" presStyleIdx="3" presStyleCnt="4"/>
      <dgm:spPr/>
      <dgm:t>
        <a:bodyPr/>
        <a:lstStyle/>
        <a:p>
          <a:endParaRPr lang="en-US"/>
        </a:p>
      </dgm:t>
    </dgm:pt>
    <dgm:pt modelId="{2DDA8BD7-A402-4F3B-BEA6-E6A0B4037061}" type="pres">
      <dgm:prSet presAssocID="{E6D00BDF-51BD-431E-9A7D-F99CDAEA1930}" presName="connectorText" presStyleLbl="sibTrans2D1" presStyleIdx="3" presStyleCnt="4"/>
      <dgm:spPr/>
      <dgm:t>
        <a:bodyPr/>
        <a:lstStyle/>
        <a:p>
          <a:endParaRPr lang="en-US"/>
        </a:p>
      </dgm:t>
    </dgm:pt>
    <dgm:pt modelId="{106C2025-A327-4883-9516-294030534F88}" type="pres">
      <dgm:prSet presAssocID="{14E1F7BE-5B94-44FA-81BD-8FCEBB75D5EF}" presName="node" presStyleLbl="node1" presStyleIdx="3" presStyleCnt="4" custRadScaleRad="126705">
        <dgm:presLayoutVars>
          <dgm:bulletEnabled val="1"/>
        </dgm:presLayoutVars>
      </dgm:prSet>
      <dgm:spPr/>
      <dgm:t>
        <a:bodyPr/>
        <a:lstStyle/>
        <a:p>
          <a:endParaRPr lang="en-US"/>
        </a:p>
      </dgm:t>
    </dgm:pt>
  </dgm:ptLst>
  <dgm:cxnLst>
    <dgm:cxn modelId="{551A2666-77CC-46AC-BBF5-2EB2446B5234}" type="presOf" srcId="{7C251A07-661D-4203-9CED-6BAC9CC19386}" destId="{CBA80E27-BB61-4084-94BF-28DB7447D336}" srcOrd="0" destOrd="0" presId="urn:microsoft.com/office/officeart/2005/8/layout/radial5"/>
    <dgm:cxn modelId="{9CA065ED-2714-47C6-B07C-E7F4D55D5DB3}" srcId="{59BC4470-C955-478D-81FB-E88D1DA9B93B}" destId="{D6E5E06A-1E9D-451F-85EA-7A918DCE848A}" srcOrd="2" destOrd="0" parTransId="{55F64FB0-3996-4691-9394-D0ED441BC2BC}" sibTransId="{DF4AD0B6-9949-4E71-9AA8-99F2F311E463}"/>
    <dgm:cxn modelId="{439DD98B-1167-46D4-8B6A-F308CF136440}" type="presOf" srcId="{768C1D62-D28D-4E59-90E2-0753F38406A5}" destId="{F8BBCED1-CBBF-49F4-93BC-3655C76BDB5F}" srcOrd="0" destOrd="0" presId="urn:microsoft.com/office/officeart/2005/8/layout/radial5"/>
    <dgm:cxn modelId="{2809C7EA-BC34-42F2-AFD3-2187266DD4FE}" type="presOf" srcId="{3780C429-0D76-49BC-9B5A-5991C2EA3AF6}" destId="{92E3A708-CF9E-4E46-8216-CBE6933E7CF7}" srcOrd="0" destOrd="0" presId="urn:microsoft.com/office/officeart/2005/8/layout/radial5"/>
    <dgm:cxn modelId="{12575F6A-F74C-4641-9C6B-8B1F0FCDA0BF}" type="presOf" srcId="{55F64FB0-3996-4691-9394-D0ED441BC2BC}" destId="{D44690FA-14F2-4E99-BDAF-63FB4D23F469}" srcOrd="1" destOrd="0" presId="urn:microsoft.com/office/officeart/2005/8/layout/radial5"/>
    <dgm:cxn modelId="{07F9A77D-D65F-4341-8904-0730B0048B91}" type="presOf" srcId="{DDA2219B-CD82-44A3-8486-BFEFCC174127}" destId="{E012621C-23E0-4B09-BB61-00AE02C9E953}" srcOrd="0" destOrd="0" presId="urn:microsoft.com/office/officeart/2005/8/layout/radial5"/>
    <dgm:cxn modelId="{D178D213-019C-4536-9720-8DB83E965696}" type="presOf" srcId="{55F64FB0-3996-4691-9394-D0ED441BC2BC}" destId="{4FA528DB-8F23-4A6B-90CD-CB0C26F7A672}" srcOrd="0" destOrd="0" presId="urn:microsoft.com/office/officeart/2005/8/layout/radial5"/>
    <dgm:cxn modelId="{AF6961BC-D71E-4465-9048-7F12BA69BB4A}" srcId="{59BC4470-C955-478D-81FB-E88D1DA9B93B}" destId="{0E9F7304-7B1A-4221-BF2B-BD730C2A37F0}" srcOrd="0" destOrd="0" parTransId="{768C1D62-D28D-4E59-90E2-0753F38406A5}" sibTransId="{067645B7-7433-4F09-A64B-5DFBAF2C466A}"/>
    <dgm:cxn modelId="{C9F64711-C077-4ED0-BA8C-7FE86090050C}" type="presOf" srcId="{768C1D62-D28D-4E59-90E2-0753F38406A5}" destId="{C7DEFAF6-BB2A-49A7-9693-73E046373337}" srcOrd="1" destOrd="0" presId="urn:microsoft.com/office/officeart/2005/8/layout/radial5"/>
    <dgm:cxn modelId="{0C7A6B7C-95DF-435E-A9E3-E438908E5339}" srcId="{DDA2219B-CD82-44A3-8486-BFEFCC174127}" destId="{59BC4470-C955-478D-81FB-E88D1DA9B93B}" srcOrd="0" destOrd="0" parTransId="{FFD167C9-E4C1-42E4-86B8-DA98AEAE2872}" sibTransId="{E337843D-ECB5-4430-9BC2-2FE30F7ACBAC}"/>
    <dgm:cxn modelId="{889FBB33-974B-4E24-B7D4-C17638A456BB}" type="presOf" srcId="{7C251A07-661D-4203-9CED-6BAC9CC19386}" destId="{A29E1B8A-2A67-41CC-A0A4-94FBB8AB3740}" srcOrd="1" destOrd="0" presId="urn:microsoft.com/office/officeart/2005/8/layout/radial5"/>
    <dgm:cxn modelId="{8F8C754F-602A-4B1F-820B-AE0514911AF5}" type="presOf" srcId="{59BC4470-C955-478D-81FB-E88D1DA9B93B}" destId="{912C59BF-5D3A-444A-AF64-639FC78D8334}" srcOrd="0" destOrd="0" presId="urn:microsoft.com/office/officeart/2005/8/layout/radial5"/>
    <dgm:cxn modelId="{EE7D1BCD-4489-4E1C-8552-DDCEF680A3F1}" srcId="{59BC4470-C955-478D-81FB-E88D1DA9B93B}" destId="{14E1F7BE-5B94-44FA-81BD-8FCEBB75D5EF}" srcOrd="3" destOrd="0" parTransId="{E6D00BDF-51BD-431E-9A7D-F99CDAEA1930}" sibTransId="{2FC8F665-6A67-4E51-9A0E-74F685103866}"/>
    <dgm:cxn modelId="{4FE61A44-C040-474E-9291-F1DE8E5B1457}" srcId="{59BC4470-C955-478D-81FB-E88D1DA9B93B}" destId="{3780C429-0D76-49BC-9B5A-5991C2EA3AF6}" srcOrd="1" destOrd="0" parTransId="{7C251A07-661D-4203-9CED-6BAC9CC19386}" sibTransId="{68A9A77A-AF09-42E7-B85B-8241B72501E4}"/>
    <dgm:cxn modelId="{F5F2E275-E7BB-4720-B5B7-37B4FF0C26C5}" type="presOf" srcId="{E6D00BDF-51BD-431E-9A7D-F99CDAEA1930}" destId="{44C2570F-7F5F-4633-AC3B-61C36A55D493}" srcOrd="0" destOrd="0" presId="urn:microsoft.com/office/officeart/2005/8/layout/radial5"/>
    <dgm:cxn modelId="{C7E218C3-8A3D-4391-8204-B5A95FD2D81D}" type="presOf" srcId="{D6E5E06A-1E9D-451F-85EA-7A918DCE848A}" destId="{907D36DD-DD55-44FC-A304-8ED5B8418A0C}" srcOrd="0" destOrd="0" presId="urn:microsoft.com/office/officeart/2005/8/layout/radial5"/>
    <dgm:cxn modelId="{3501785B-D8D1-438F-9F94-7043504A32BA}" type="presOf" srcId="{0E9F7304-7B1A-4221-BF2B-BD730C2A37F0}" destId="{068F09E5-FA2E-4C16-B0CA-D83A8C384E7D}" srcOrd="0" destOrd="0" presId="urn:microsoft.com/office/officeart/2005/8/layout/radial5"/>
    <dgm:cxn modelId="{A91BC209-F7B3-4F05-86B3-0A7D8F5333EB}" type="presOf" srcId="{E6D00BDF-51BD-431E-9A7D-F99CDAEA1930}" destId="{2DDA8BD7-A402-4F3B-BEA6-E6A0B4037061}" srcOrd="1" destOrd="0" presId="urn:microsoft.com/office/officeart/2005/8/layout/radial5"/>
    <dgm:cxn modelId="{4296966A-F6AB-42EA-802C-3C5BBD08F6DF}" type="presOf" srcId="{14E1F7BE-5B94-44FA-81BD-8FCEBB75D5EF}" destId="{106C2025-A327-4883-9516-294030534F88}" srcOrd="0" destOrd="0" presId="urn:microsoft.com/office/officeart/2005/8/layout/radial5"/>
    <dgm:cxn modelId="{C8AFA44A-022F-4BC0-A2ED-608D2408D2F5}" type="presParOf" srcId="{E012621C-23E0-4B09-BB61-00AE02C9E953}" destId="{912C59BF-5D3A-444A-AF64-639FC78D8334}" srcOrd="0" destOrd="0" presId="urn:microsoft.com/office/officeart/2005/8/layout/radial5"/>
    <dgm:cxn modelId="{E6E5396E-ADA8-4697-B207-5C0ABB5B2975}" type="presParOf" srcId="{E012621C-23E0-4B09-BB61-00AE02C9E953}" destId="{F8BBCED1-CBBF-49F4-93BC-3655C76BDB5F}" srcOrd="1" destOrd="0" presId="urn:microsoft.com/office/officeart/2005/8/layout/radial5"/>
    <dgm:cxn modelId="{C69E8F5A-C945-409C-A104-B5EFBE1ACCB3}" type="presParOf" srcId="{F8BBCED1-CBBF-49F4-93BC-3655C76BDB5F}" destId="{C7DEFAF6-BB2A-49A7-9693-73E046373337}" srcOrd="0" destOrd="0" presId="urn:microsoft.com/office/officeart/2005/8/layout/radial5"/>
    <dgm:cxn modelId="{B4CF9D25-D7F7-42FF-B3F9-82B0436888CF}" type="presParOf" srcId="{E012621C-23E0-4B09-BB61-00AE02C9E953}" destId="{068F09E5-FA2E-4C16-B0CA-D83A8C384E7D}" srcOrd="2" destOrd="0" presId="urn:microsoft.com/office/officeart/2005/8/layout/radial5"/>
    <dgm:cxn modelId="{A9C64B99-01A8-45BD-BA92-083C95D31167}" type="presParOf" srcId="{E012621C-23E0-4B09-BB61-00AE02C9E953}" destId="{CBA80E27-BB61-4084-94BF-28DB7447D336}" srcOrd="3" destOrd="0" presId="urn:microsoft.com/office/officeart/2005/8/layout/radial5"/>
    <dgm:cxn modelId="{664A094C-939D-4041-B0AB-56E442F9D0FF}" type="presParOf" srcId="{CBA80E27-BB61-4084-94BF-28DB7447D336}" destId="{A29E1B8A-2A67-41CC-A0A4-94FBB8AB3740}" srcOrd="0" destOrd="0" presId="urn:microsoft.com/office/officeart/2005/8/layout/radial5"/>
    <dgm:cxn modelId="{63EFC929-9FF8-4B37-8CC9-BF126DE01020}" type="presParOf" srcId="{E012621C-23E0-4B09-BB61-00AE02C9E953}" destId="{92E3A708-CF9E-4E46-8216-CBE6933E7CF7}" srcOrd="4" destOrd="0" presId="urn:microsoft.com/office/officeart/2005/8/layout/radial5"/>
    <dgm:cxn modelId="{35785E9F-32FD-4B99-B45D-AFE7FC989A8F}" type="presParOf" srcId="{E012621C-23E0-4B09-BB61-00AE02C9E953}" destId="{4FA528DB-8F23-4A6B-90CD-CB0C26F7A672}" srcOrd="5" destOrd="0" presId="urn:microsoft.com/office/officeart/2005/8/layout/radial5"/>
    <dgm:cxn modelId="{9C777CA9-EDA1-4147-B461-3C8E87A71E48}" type="presParOf" srcId="{4FA528DB-8F23-4A6B-90CD-CB0C26F7A672}" destId="{D44690FA-14F2-4E99-BDAF-63FB4D23F469}" srcOrd="0" destOrd="0" presId="urn:microsoft.com/office/officeart/2005/8/layout/radial5"/>
    <dgm:cxn modelId="{2EF6C598-C582-41F8-99BF-444130F6A189}" type="presParOf" srcId="{E012621C-23E0-4B09-BB61-00AE02C9E953}" destId="{907D36DD-DD55-44FC-A304-8ED5B8418A0C}" srcOrd="6" destOrd="0" presId="urn:microsoft.com/office/officeart/2005/8/layout/radial5"/>
    <dgm:cxn modelId="{DA6C7B8E-9522-479D-8EC0-3AC5E0B277AC}" type="presParOf" srcId="{E012621C-23E0-4B09-BB61-00AE02C9E953}" destId="{44C2570F-7F5F-4633-AC3B-61C36A55D493}" srcOrd="7" destOrd="0" presId="urn:microsoft.com/office/officeart/2005/8/layout/radial5"/>
    <dgm:cxn modelId="{52851BC3-7F66-4443-97B6-4C867C5314C9}" type="presParOf" srcId="{44C2570F-7F5F-4633-AC3B-61C36A55D493}" destId="{2DDA8BD7-A402-4F3B-BEA6-E6A0B4037061}" srcOrd="0" destOrd="0" presId="urn:microsoft.com/office/officeart/2005/8/layout/radial5"/>
    <dgm:cxn modelId="{FAA25111-C436-4AAF-B21E-1545A40333FF}" type="presParOf" srcId="{E012621C-23E0-4B09-BB61-00AE02C9E953}" destId="{106C2025-A327-4883-9516-294030534F8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CA665-CE32-4837-A4A0-932D6EEEC08F}" type="datetimeFigureOut">
              <a:rPr lang="en-US" smtClean="0"/>
              <a:pPr/>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C8AED-6175-4353-B126-568A0F58E54D}" type="slidenum">
              <a:rPr lang="en-US" smtClean="0"/>
              <a:pPr/>
              <a:t>‹#›</a:t>
            </a:fld>
            <a:endParaRPr lang="en-US"/>
          </a:p>
        </p:txBody>
      </p:sp>
    </p:spTree>
    <p:extLst>
      <p:ext uri="{BB962C8B-B14F-4D97-AF65-F5344CB8AC3E}">
        <p14:creationId xmlns:p14="http://schemas.microsoft.com/office/powerpoint/2010/main" val="69569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C8AED-6175-4353-B126-568A0F58E54D}" type="slidenum">
              <a:rPr lang="en-US" smtClean="0"/>
              <a:pPr/>
              <a:t>17</a:t>
            </a:fld>
            <a:endParaRPr lang="en-US"/>
          </a:p>
        </p:txBody>
      </p:sp>
    </p:spTree>
    <p:extLst>
      <p:ext uri="{BB962C8B-B14F-4D97-AF65-F5344CB8AC3E}">
        <p14:creationId xmlns:p14="http://schemas.microsoft.com/office/powerpoint/2010/main" val="307330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0C8AED-6175-4353-B126-568A0F58E54D}" type="slidenum">
              <a:rPr lang="en-US" smtClean="0"/>
              <a:pPr/>
              <a:t>22</a:t>
            </a:fld>
            <a:endParaRPr lang="en-US"/>
          </a:p>
        </p:txBody>
      </p:sp>
    </p:spTree>
    <p:extLst>
      <p:ext uri="{BB962C8B-B14F-4D97-AF65-F5344CB8AC3E}">
        <p14:creationId xmlns:p14="http://schemas.microsoft.com/office/powerpoint/2010/main" val="380079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104682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150333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340512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111410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353211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325751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50168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139555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33741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250601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63366-0FE0-4195-8BFF-9763F8CA401A}" type="datetimeFigureOut">
              <a:rPr lang="en-US" smtClean="0"/>
              <a:pPr/>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93A24-4317-492B-94A5-DA97A3666877}" type="slidenum">
              <a:rPr lang="en-US" smtClean="0"/>
              <a:pPr/>
              <a:t>‹#›</a:t>
            </a:fld>
            <a:endParaRPr lang="en-US"/>
          </a:p>
        </p:txBody>
      </p:sp>
    </p:spTree>
    <p:extLst>
      <p:ext uri="{BB962C8B-B14F-4D97-AF65-F5344CB8AC3E}">
        <p14:creationId xmlns:p14="http://schemas.microsoft.com/office/powerpoint/2010/main" val="414585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4563366-0FE0-4195-8BFF-9763F8CA401A}" type="datetimeFigureOut">
              <a:rPr lang="en-US" smtClean="0"/>
              <a:pPr/>
              <a:t>10/14/2019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B93A24-4317-492B-94A5-DA97A3666877}" type="slidenum">
              <a:rPr lang="en-US" smtClean="0"/>
              <a:pPr/>
              <a:t>‹#›</a:t>
            </a:fld>
            <a:endParaRPr lang="en-US"/>
          </a:p>
        </p:txBody>
      </p:sp>
    </p:spTree>
    <p:extLst>
      <p:ext uri="{BB962C8B-B14F-4D97-AF65-F5344CB8AC3E}">
        <p14:creationId xmlns:p14="http://schemas.microsoft.com/office/powerpoint/2010/main" val="1478957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84548_347531368664387_827421302_n.jpg"/>
          <p:cNvPicPr>
            <a:picLocks noChangeAspect="1"/>
          </p:cNvPicPr>
          <p:nvPr/>
        </p:nvPicPr>
        <p:blipFill>
          <a:blip r:embed="rId2"/>
          <a:stretch>
            <a:fillRect/>
          </a:stretch>
        </p:blipFill>
        <p:spPr>
          <a:xfrm>
            <a:off x="457200" y="699818"/>
            <a:ext cx="8229600" cy="6149083"/>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914400" y="9099"/>
            <a:ext cx="6780213" cy="981501"/>
          </a:xfrm>
          <a:prstGeom prst="rect">
            <a:avLst/>
          </a:prstGeom>
          <a:solidFill>
            <a:schemeClr val="bg1">
              <a:lumMod val="95000"/>
            </a:schemeClr>
          </a:solidFill>
          <a:ln w="9525">
            <a:noFill/>
            <a:miter lim="800000"/>
            <a:headEnd/>
            <a:tailEnd/>
          </a:ln>
          <a:effectLst/>
        </p:spPr>
      </p:pic>
    </p:spTree>
    <p:extLst>
      <p:ext uri="{BB962C8B-B14F-4D97-AF65-F5344CB8AC3E}">
        <p14:creationId xmlns:p14="http://schemas.microsoft.com/office/powerpoint/2010/main" val="1045614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diseases of fish\137742076_190644c62e.jpg"/>
          <p:cNvPicPr>
            <a:picLocks noChangeAspect="1" noChangeArrowheads="1"/>
          </p:cNvPicPr>
          <p:nvPr/>
        </p:nvPicPr>
        <p:blipFill>
          <a:blip r:embed="rId2"/>
          <a:srcRect/>
          <a:stretch>
            <a:fillRect/>
          </a:stretch>
        </p:blipFill>
        <p:spPr bwMode="auto">
          <a:xfrm>
            <a:off x="762000" y="1330757"/>
            <a:ext cx="7750366" cy="5146243"/>
          </a:xfrm>
          <a:prstGeom prst="rect">
            <a:avLst/>
          </a:prstGeom>
          <a:noFill/>
        </p:spPr>
      </p:pic>
      <p:sp>
        <p:nvSpPr>
          <p:cNvPr id="3" name="Rectangle 2"/>
          <p:cNvSpPr/>
          <p:nvPr/>
        </p:nvSpPr>
        <p:spPr>
          <a:xfrm>
            <a:off x="2807061" y="358914"/>
            <a:ext cx="3312125" cy="707886"/>
          </a:xfrm>
          <a:prstGeom prst="rect">
            <a:avLst/>
          </a:prstGeom>
        </p:spPr>
        <p:txBody>
          <a:bodyPr wrap="none">
            <a:spAutoFit/>
          </a:bodyPr>
          <a:lstStyle/>
          <a:p>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চোখ</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বেরিয়ে</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আসে</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13211581"/>
              </p:ext>
            </p:extLst>
          </p:nvPr>
        </p:nvGraphicFramePr>
        <p:xfrm>
          <a:off x="685800" y="381000"/>
          <a:ext cx="7620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57201" y="1295400"/>
            <a:ext cx="8382000" cy="3657600"/>
            <a:chOff x="771524" y="457200"/>
            <a:chExt cx="7153275" cy="2971800"/>
          </a:xfrm>
        </p:grpSpPr>
        <p:pic>
          <p:nvPicPr>
            <p:cNvPr id="19458" name="Picture 2"/>
            <p:cNvPicPr>
              <a:picLocks noChangeAspect="1" noChangeArrowheads="1"/>
            </p:cNvPicPr>
            <p:nvPr/>
          </p:nvPicPr>
          <p:blipFill>
            <a:blip r:embed="rId2"/>
            <a:srcRect b="46269"/>
            <a:stretch>
              <a:fillRect/>
            </a:stretch>
          </p:blipFill>
          <p:spPr bwMode="auto">
            <a:xfrm>
              <a:off x="771524" y="457200"/>
              <a:ext cx="7153275" cy="2971800"/>
            </a:xfrm>
            <a:prstGeom prst="rect">
              <a:avLst/>
            </a:prstGeom>
            <a:noFill/>
            <a:ln w="9525">
              <a:noFill/>
              <a:miter lim="800000"/>
              <a:headEnd/>
              <a:tailEnd/>
            </a:ln>
            <a:effectLst/>
          </p:spPr>
        </p:pic>
        <p:sp>
          <p:nvSpPr>
            <p:cNvPr id="3" name="Oval 2"/>
            <p:cNvSpPr/>
            <p:nvPr/>
          </p:nvSpPr>
          <p:spPr>
            <a:xfrm>
              <a:off x="2895600" y="1752600"/>
              <a:ext cx="1524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105400" y="2667000"/>
              <a:ext cx="3810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52800" y="2438400"/>
              <a:ext cx="390524"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2133600"/>
              <a:ext cx="3048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0" y="1524000"/>
              <a:ext cx="2286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19200" y="228600"/>
            <a:ext cx="6934200" cy="646331"/>
          </a:xfrm>
          <a:prstGeom prst="rect">
            <a:avLst/>
          </a:prstGeom>
        </p:spPr>
        <p:txBody>
          <a:bodyPr wrap="square">
            <a:spAutoFit/>
          </a:bodyPr>
          <a:lstStyle/>
          <a:p>
            <a:pPr lvl="0"/>
            <a:r>
              <a:rPr lang="en-US" sz="3600" dirty="0" smtClean="0">
                <a:solidFill>
                  <a:srgbClr val="FF0000"/>
                </a:solidFill>
                <a:effectLst>
                  <a:glow rad="101600">
                    <a:schemeClr val="accent3">
                      <a:satMod val="175000"/>
                      <a:alpha val="40000"/>
                    </a:schemeClr>
                  </a:glow>
                </a:effectLst>
                <a:latin typeface="NikoshBAN" pitchFamily="2" charset="0"/>
                <a:cs typeface="NikoshBAN"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সাদা</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দাগ</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ফুটকি</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ব্যাকটেরিয়া</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94125"/>
            <a:ext cx="8077200" cy="3477875"/>
          </a:xfrm>
          <a:prstGeom prst="rect">
            <a:avLst/>
          </a:prstGeom>
        </p:spPr>
        <p:txBody>
          <a:bodyPr wrap="square">
            <a:spAutoFit/>
          </a:bodyPr>
          <a:lstStyle/>
          <a:p>
            <a:r>
              <a:rPr lang="bn-BD" sz="6000" dirty="0" smtClean="0">
                <a:solidFill>
                  <a:srgbClr val="FF0000"/>
                </a:solidFill>
                <a:latin typeface="NikoshBAN" panose="02000000000000000000" pitchFamily="2" charset="0"/>
                <a:cs typeface="NikoshBAN" panose="02000000000000000000" pitchFamily="2" charset="0"/>
              </a:rPr>
              <a:t>রোগের লক্ষণঃ</a:t>
            </a:r>
          </a:p>
          <a:p>
            <a:r>
              <a:rPr lang="bn-BD" sz="4000" dirty="0" smtClean="0">
                <a:latin typeface="NikoshBAN" panose="02000000000000000000" pitchFamily="2" charset="0"/>
                <a:cs typeface="NikoshBAN" panose="02000000000000000000" pitchFamily="2" charset="0"/>
              </a:rPr>
              <a:t>১. মাথায়, পিঠে ও পাখনায় সাদা দাগ পড়ে।</a:t>
            </a:r>
          </a:p>
          <a:p>
            <a:r>
              <a:rPr lang="bn-BD" sz="4000" dirty="0" smtClean="0">
                <a:latin typeface="NikoshBAN" panose="02000000000000000000" pitchFamily="2" charset="0"/>
                <a:cs typeface="NikoshBAN" panose="02000000000000000000" pitchFamily="2" charset="0"/>
              </a:rPr>
              <a:t>২. মাছ অলসভাবে চলাফেরা করে।</a:t>
            </a:r>
          </a:p>
          <a:p>
            <a:r>
              <a:rPr lang="bn-BD" sz="4000" dirty="0" smtClean="0">
                <a:solidFill>
                  <a:srgbClr val="FF0000"/>
                </a:solidFill>
                <a:latin typeface="NikoshBAN" panose="02000000000000000000" pitchFamily="2" charset="0"/>
                <a:cs typeface="NikoshBAN" panose="02000000000000000000" pitchFamily="2" charset="0"/>
              </a:rPr>
              <a:t>প্রতিকারঃ</a:t>
            </a:r>
            <a:r>
              <a:rPr lang="bn-BD" sz="4000" dirty="0" smtClean="0">
                <a:latin typeface="NikoshBAN" panose="02000000000000000000" pitchFamily="2" charset="0"/>
                <a:cs typeface="NikoshBAN" panose="02000000000000000000" pitchFamily="2" charset="0"/>
              </a:rPr>
              <a:t> প্রতি শতকে ১মিটার গভীরতার জন্য ১০০-১৫০ গ্রাম পটাশিয়াম পুকুরে ছিটাতে হয়।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455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77200" cy="3477875"/>
          </a:xfrm>
          <a:prstGeom prst="rect">
            <a:avLst/>
          </a:prstGeom>
        </p:spPr>
        <p:txBody>
          <a:bodyPr wrap="square">
            <a:spAutoFit/>
          </a:bodyPr>
          <a:lstStyle/>
          <a:p>
            <a:r>
              <a:rPr lang="bn-BD" sz="6000" dirty="0" smtClean="0">
                <a:solidFill>
                  <a:srgbClr val="FF0000"/>
                </a:solidFill>
                <a:latin typeface="NikoshBAN" panose="02000000000000000000" pitchFamily="2" charset="0"/>
                <a:cs typeface="NikoshBAN" panose="02000000000000000000" pitchFamily="2" charset="0"/>
              </a:rPr>
              <a:t>রোগের লক্ষণঃ</a:t>
            </a:r>
          </a:p>
          <a:p>
            <a:r>
              <a:rPr lang="bn-BD" sz="4000" dirty="0" smtClean="0">
                <a:latin typeface="NikoshBAN" panose="02000000000000000000" pitchFamily="2" charset="0"/>
                <a:cs typeface="NikoshBAN" panose="02000000000000000000" pitchFamily="2" charset="0"/>
              </a:rPr>
              <a:t>১. লেজ ও পাখনায় সাদা দাগ পড়ে</a:t>
            </a:r>
          </a:p>
          <a:p>
            <a:r>
              <a:rPr lang="bn-BD" sz="4000" dirty="0" smtClean="0">
                <a:latin typeface="NikoshBAN" panose="02000000000000000000" pitchFamily="2" charset="0"/>
                <a:cs typeface="NikoshBAN" panose="02000000000000000000" pitchFamily="2" charset="0"/>
              </a:rPr>
              <a:t>২. ধীরে ধীরে পাখনা ছিড়ে যায়।</a:t>
            </a:r>
          </a:p>
          <a:p>
            <a:r>
              <a:rPr lang="bn-BD" sz="4000" dirty="0" smtClean="0">
                <a:solidFill>
                  <a:srgbClr val="FF0000"/>
                </a:solidFill>
                <a:latin typeface="NikoshBAN" panose="02000000000000000000" pitchFamily="2" charset="0"/>
                <a:cs typeface="NikoshBAN" panose="02000000000000000000" pitchFamily="2" charset="0"/>
              </a:rPr>
              <a:t>প্রতিকারঃ</a:t>
            </a:r>
            <a:r>
              <a:rPr lang="bn-BD" sz="4000" dirty="0" smtClean="0">
                <a:latin typeface="NikoshBAN" panose="02000000000000000000" pitchFamily="2" charset="0"/>
                <a:cs typeface="NikoshBAN" panose="02000000000000000000" pitchFamily="2" charset="0"/>
              </a:rPr>
              <a:t> প্রতি শতকে ১কেজি লবন ও ১ কেজি চুন প্রয়োগ করলে ভাল ফল পাওয়া যায়।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224594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sus\Desktop\diseases of fish\dropsyvictim.jpg"/>
          <p:cNvPicPr>
            <a:picLocks noChangeAspect="1" noChangeArrowheads="1"/>
          </p:cNvPicPr>
          <p:nvPr/>
        </p:nvPicPr>
        <p:blipFill>
          <a:blip r:embed="rId2"/>
          <a:srcRect/>
          <a:stretch>
            <a:fillRect/>
          </a:stretch>
        </p:blipFill>
        <p:spPr bwMode="auto">
          <a:xfrm>
            <a:off x="914400" y="1767305"/>
            <a:ext cx="6934200" cy="4328695"/>
          </a:xfrm>
          <a:prstGeom prst="rect">
            <a:avLst/>
          </a:prstGeom>
          <a:noFill/>
        </p:spPr>
      </p:pic>
      <p:sp>
        <p:nvSpPr>
          <p:cNvPr id="5" name="Rectangle 4"/>
          <p:cNvSpPr/>
          <p:nvPr/>
        </p:nvSpPr>
        <p:spPr>
          <a:xfrm>
            <a:off x="533400" y="533400"/>
            <a:ext cx="7927000" cy="646331"/>
          </a:xfrm>
          <a:prstGeom prst="rect">
            <a:avLst/>
          </a:prstGeom>
        </p:spPr>
        <p:txBody>
          <a:bodyPr wrap="square">
            <a:spAutoFit/>
          </a:bodyPr>
          <a:lstStyle/>
          <a:p>
            <a:pPr lvl="0" algn="ct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ড্রপসি</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পেটফুলা</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ব্যাকটেরিয়া</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sz="36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077200" cy="3693319"/>
          </a:xfrm>
          <a:prstGeom prst="rect">
            <a:avLst/>
          </a:prstGeom>
        </p:spPr>
        <p:txBody>
          <a:bodyPr wrap="square">
            <a:spAutoFit/>
          </a:bodyPr>
          <a:lstStyle/>
          <a:p>
            <a:r>
              <a:rPr lang="bn-BD" sz="5400" dirty="0" smtClean="0">
                <a:solidFill>
                  <a:srgbClr val="FF0000"/>
                </a:solidFill>
                <a:latin typeface="NikoshBAN" panose="02000000000000000000" pitchFamily="2" charset="0"/>
                <a:cs typeface="NikoshBAN" panose="02000000000000000000" pitchFamily="2" charset="0"/>
              </a:rPr>
              <a:t>রোগের লক্ষণঃ</a:t>
            </a:r>
          </a:p>
          <a:p>
            <a:r>
              <a:rPr lang="bn-BD" sz="3600" dirty="0" smtClean="0">
                <a:latin typeface="NikoshBAN" panose="02000000000000000000" pitchFamily="2" charset="0"/>
                <a:cs typeface="NikoshBAN" panose="02000000000000000000" pitchFamily="2" charset="0"/>
              </a:rPr>
              <a:t>১. ফুলকার ভিতর ছত্রাক ঢুকে রক্ত চলাচল বন্ধ করে দেয়।</a:t>
            </a:r>
          </a:p>
          <a:p>
            <a:r>
              <a:rPr lang="bn-BD" sz="3600" dirty="0" smtClean="0">
                <a:latin typeface="NikoshBAN" panose="02000000000000000000" pitchFamily="2" charset="0"/>
                <a:cs typeface="NikoshBAN" panose="02000000000000000000" pitchFamily="2" charset="0"/>
              </a:rPr>
              <a:t>২. ফুলকার বাইরে অক্সিজেন জমে মাছ মারা যায়।</a:t>
            </a:r>
          </a:p>
          <a:p>
            <a:endParaRPr lang="bn-BD" sz="3600" dirty="0" smtClean="0">
              <a:solidFill>
                <a:srgbClr val="FF0000"/>
              </a:solidFill>
              <a:latin typeface="NikoshBAN" panose="02000000000000000000" pitchFamily="2" charset="0"/>
              <a:cs typeface="NikoshBAN" panose="02000000000000000000" pitchFamily="2" charset="0"/>
            </a:endParaRPr>
          </a:p>
          <a:p>
            <a:r>
              <a:rPr lang="bn-BD" sz="3600" dirty="0" smtClean="0">
                <a:solidFill>
                  <a:srgbClr val="FF0000"/>
                </a:solidFill>
                <a:latin typeface="NikoshBAN" panose="02000000000000000000" pitchFamily="2" charset="0"/>
                <a:cs typeface="NikoshBAN" panose="02000000000000000000" pitchFamily="2" charset="0"/>
              </a:rPr>
              <a:t>প্রতিকারঃ</a:t>
            </a:r>
            <a:r>
              <a:rPr lang="bn-BD" sz="3600" dirty="0" smtClean="0">
                <a:latin typeface="NikoshBAN" panose="02000000000000000000" pitchFamily="2" charset="0"/>
                <a:cs typeface="NikoshBAN" panose="02000000000000000000" pitchFamily="2" charset="0"/>
              </a:rPr>
              <a:t> পুকুরে অতিরিক্ত জৈব পদার্থ জমতে দেওয়া </a:t>
            </a:r>
          </a:p>
          <a:p>
            <a:r>
              <a:rPr lang="bn-BD"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     যাবেনা</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8200" y="914400"/>
            <a:ext cx="7543800" cy="4572000"/>
            <a:chOff x="381000" y="1295400"/>
            <a:chExt cx="7543800" cy="5181600"/>
          </a:xfrm>
        </p:grpSpPr>
        <p:pic>
          <p:nvPicPr>
            <p:cNvPr id="16386" name="Picture 2" descr="C:\Users\asus\Desktop\diseases of fish\large_16112008094128_127.jpg"/>
            <p:cNvPicPr>
              <a:picLocks noChangeAspect="1" noChangeArrowheads="1"/>
            </p:cNvPicPr>
            <p:nvPr/>
          </p:nvPicPr>
          <p:blipFill>
            <a:blip r:embed="rId3"/>
            <a:srcRect/>
            <a:stretch>
              <a:fillRect/>
            </a:stretch>
          </p:blipFill>
          <p:spPr bwMode="auto">
            <a:xfrm>
              <a:off x="381000" y="1295400"/>
              <a:ext cx="3810000" cy="2743200"/>
            </a:xfrm>
            <a:prstGeom prst="rect">
              <a:avLst/>
            </a:prstGeom>
            <a:noFill/>
          </p:spPr>
        </p:pic>
        <p:pic>
          <p:nvPicPr>
            <p:cNvPr id="16387" name="Picture 3" descr="C:\Users\asus\Desktop\diseases of fish\Broughton_pink.jpg"/>
            <p:cNvPicPr>
              <a:picLocks noChangeAspect="1" noChangeArrowheads="1"/>
            </p:cNvPicPr>
            <p:nvPr/>
          </p:nvPicPr>
          <p:blipFill>
            <a:blip r:embed="rId4"/>
            <a:srcRect/>
            <a:stretch>
              <a:fillRect/>
            </a:stretch>
          </p:blipFill>
          <p:spPr bwMode="auto">
            <a:xfrm>
              <a:off x="381000" y="4190999"/>
              <a:ext cx="7543800" cy="2286001"/>
            </a:xfrm>
            <a:prstGeom prst="rect">
              <a:avLst/>
            </a:prstGeom>
            <a:noFill/>
          </p:spPr>
        </p:pic>
        <p:pic>
          <p:nvPicPr>
            <p:cNvPr id="16388" name="Picture 4" descr="C:\Users\asus\Desktop\diseases of fish\sealice-photo.jpg"/>
            <p:cNvPicPr>
              <a:picLocks noChangeAspect="1" noChangeArrowheads="1"/>
            </p:cNvPicPr>
            <p:nvPr/>
          </p:nvPicPr>
          <p:blipFill>
            <a:blip r:embed="rId5"/>
            <a:srcRect/>
            <a:stretch>
              <a:fillRect/>
            </a:stretch>
          </p:blipFill>
          <p:spPr bwMode="auto">
            <a:xfrm>
              <a:off x="4343400" y="1295400"/>
              <a:ext cx="3581400" cy="2743200"/>
            </a:xfrm>
            <a:prstGeom prst="rect">
              <a:avLst/>
            </a:prstGeom>
            <a:noFill/>
          </p:spPr>
        </p:pic>
      </p:grpSp>
      <p:sp>
        <p:nvSpPr>
          <p:cNvPr id="6" name="Rectangle 5"/>
          <p:cNvSpPr/>
          <p:nvPr/>
        </p:nvSpPr>
        <p:spPr>
          <a:xfrm>
            <a:off x="2148800" y="76200"/>
            <a:ext cx="4633000" cy="707886"/>
          </a:xfrm>
          <a:prstGeom prst="rect">
            <a:avLst/>
          </a:prstGeom>
        </p:spPr>
        <p:txBody>
          <a:bodyPr wrap="none">
            <a:spAutoFit/>
          </a:bodyPr>
          <a:lstStyle/>
          <a:p>
            <a:pPr lvl="0"/>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মাছের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উকুন</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জাত</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ক্ষত</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533400"/>
            <a:ext cx="8763000" cy="5262979"/>
          </a:xfrm>
          <a:prstGeom prst="rect">
            <a:avLst/>
          </a:prstGeom>
        </p:spPr>
        <p:txBody>
          <a:bodyPr wrap="square">
            <a:spAutoFit/>
          </a:bodyPr>
          <a:lstStyle/>
          <a:p>
            <a:r>
              <a:rPr lang="bn-BD" sz="4800" dirty="0">
                <a:solidFill>
                  <a:srgbClr val="FF0000"/>
                </a:solidFill>
                <a:latin typeface="NikoshBAN" panose="02000000000000000000" pitchFamily="2" charset="0"/>
                <a:cs typeface="NikoshBAN" panose="02000000000000000000" pitchFamily="2" charset="0"/>
              </a:rPr>
              <a:t>রোগের </a:t>
            </a:r>
            <a:r>
              <a:rPr lang="bn-BD" sz="4800" dirty="0" smtClean="0">
                <a:solidFill>
                  <a:srgbClr val="FF0000"/>
                </a:solidFill>
                <a:latin typeface="NikoshBAN" panose="02000000000000000000" pitchFamily="2" charset="0"/>
                <a:cs typeface="NikoshBAN" panose="02000000000000000000" pitchFamily="2" charset="0"/>
              </a:rPr>
              <a:t>লক্ষণঃ </a:t>
            </a:r>
          </a:p>
          <a:p>
            <a:pPr marL="914400" indent="-914400">
              <a:buAutoNum type="arabicPeriod"/>
            </a:pPr>
            <a:r>
              <a:rPr lang="bn-BD" sz="4800" dirty="0" smtClean="0">
                <a:solidFill>
                  <a:prstClr val="black"/>
                </a:solidFill>
                <a:latin typeface="NikoshBAN" panose="02000000000000000000" pitchFamily="2" charset="0"/>
                <a:cs typeface="NikoshBAN" panose="02000000000000000000" pitchFamily="2" charset="0"/>
              </a:rPr>
              <a:t>উকুনে আক্রমনের ক্ষতের স্থানে ব্যাকটেরিয়া বা ছত্রাকের সংক্রমণ ঘটে।</a:t>
            </a:r>
          </a:p>
          <a:p>
            <a:r>
              <a:rPr lang="en-US" sz="4800" dirty="0" smtClean="0">
                <a:solidFill>
                  <a:prstClr val="black"/>
                </a:solidFill>
                <a:latin typeface="NikoshBAN" panose="02000000000000000000" pitchFamily="2" charset="0"/>
                <a:cs typeface="NikoshBAN" panose="02000000000000000000" pitchFamily="2" charset="0"/>
              </a:rPr>
              <a:t> 2.   </a:t>
            </a:r>
            <a:r>
              <a:rPr lang="bn-BD" sz="4800" dirty="0" smtClean="0">
                <a:solidFill>
                  <a:prstClr val="black"/>
                </a:solidFill>
                <a:latin typeface="NikoshBAN" panose="02000000000000000000" pitchFamily="2" charset="0"/>
                <a:cs typeface="NikoshBAN" panose="02000000000000000000" pitchFamily="2" charset="0"/>
              </a:rPr>
              <a:t>মাছ জলজ আগাছার গায়ে গা ঘষে। </a:t>
            </a:r>
          </a:p>
          <a:p>
            <a:endParaRPr lang="bn-BD" sz="4800" dirty="0" smtClean="0">
              <a:solidFill>
                <a:srgbClr val="FF0000"/>
              </a:solidFill>
              <a:latin typeface="NikoshBAN" panose="02000000000000000000" pitchFamily="2" charset="0"/>
              <a:cs typeface="NikoshBAN" panose="02000000000000000000" pitchFamily="2" charset="0"/>
            </a:endParaRPr>
          </a:p>
          <a:p>
            <a:r>
              <a:rPr lang="bn-BD" sz="4800" dirty="0" smtClean="0">
                <a:solidFill>
                  <a:srgbClr val="FF0000"/>
                </a:solidFill>
                <a:latin typeface="NikoshBAN" panose="02000000000000000000" pitchFamily="2" charset="0"/>
                <a:cs typeface="NikoshBAN" panose="02000000000000000000" pitchFamily="2" charset="0"/>
              </a:rPr>
              <a:t>প্রতিকারঃ</a:t>
            </a:r>
            <a:r>
              <a:rPr lang="bn-BD" sz="4800" dirty="0" smtClean="0">
                <a:solidFill>
                  <a:prstClr val="black"/>
                </a:solidFill>
                <a:latin typeface="NikoshBAN" panose="02000000000000000000" pitchFamily="2" charset="0"/>
                <a:cs typeface="NikoshBAN" panose="02000000000000000000" pitchFamily="2" charset="0"/>
              </a:rPr>
              <a:t> পুকুরের পরিবেশ পরিচ্ছন্ন রাখা।</a:t>
            </a:r>
            <a:endParaRPr lang="bn-BD" sz="4800" dirty="0">
              <a:solidFill>
                <a:prstClr val="black"/>
              </a:solidFill>
              <a:latin typeface="NikoshBAN" panose="02000000000000000000" pitchFamily="2" charset="0"/>
              <a:cs typeface="NikoshBAN" panose="02000000000000000000" pitchFamily="2" charset="0"/>
            </a:endParaRPr>
          </a:p>
          <a:p>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2075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700088" y="1524000"/>
            <a:ext cx="7743825" cy="3009900"/>
          </a:xfrm>
          <a:prstGeom prst="rect">
            <a:avLst/>
          </a:prstGeom>
          <a:noFill/>
          <a:ln w="9525">
            <a:noFill/>
            <a:miter lim="800000"/>
            <a:headEnd/>
            <a:tailEnd/>
          </a:ln>
          <a:effectLst/>
        </p:spPr>
      </p:pic>
      <p:sp>
        <p:nvSpPr>
          <p:cNvPr id="2" name="Rectangle 1"/>
          <p:cNvSpPr/>
          <p:nvPr/>
        </p:nvSpPr>
        <p:spPr>
          <a:xfrm>
            <a:off x="700088" y="381000"/>
            <a:ext cx="7986712" cy="1200329"/>
          </a:xfrm>
          <a:prstGeom prst="rect">
            <a:avLst/>
          </a:prstGeom>
        </p:spPr>
        <p:txBody>
          <a:bodyPr wrap="square">
            <a:spAutoFit/>
          </a:bodyPr>
          <a:lstStyle/>
          <a:p>
            <a:r>
              <a:rPr lang="bn-BD" sz="7200" dirty="0" smtClean="0">
                <a:solidFill>
                  <a:srgbClr val="FF0000"/>
                </a:solidFill>
                <a:latin typeface="NikoshBAN" panose="02000000000000000000" pitchFamily="2" charset="0"/>
                <a:cs typeface="NikoshBAN" panose="02000000000000000000" pitchFamily="2" charset="0"/>
              </a:rPr>
              <a:t>পুষ্টি হীনতা জনিত রোগ</a:t>
            </a:r>
            <a:endParaRPr lang="en-US" sz="72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895600" y="609600"/>
            <a:ext cx="3284756" cy="575830"/>
          </a:xfrm>
          <a:prstGeom prst="round2DiagRect">
            <a:avLst/>
          </a:prstGeom>
          <a:solidFill>
            <a:schemeClr val="bg1">
              <a:lumMod val="85000"/>
            </a:schemeClr>
          </a:solidFill>
          <a:ln>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bn-BD" sz="32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NikoshBAN" pitchFamily="2" charset="0"/>
                <a:cs typeface="NikoshBAN" pitchFamily="2" charset="0"/>
              </a:rPr>
              <a:t>পরিচিতি</a:t>
            </a:r>
            <a:endParaRPr lang="en-US" sz="32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14" name="Rectangle 13"/>
          <p:cNvSpPr/>
          <p:nvPr/>
        </p:nvSpPr>
        <p:spPr>
          <a:xfrm>
            <a:off x="934403" y="1355724"/>
            <a:ext cx="7353300" cy="481059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4822912" y="1355724"/>
            <a:ext cx="76200" cy="4810594"/>
          </a:xfrm>
          <a:prstGeom prst="line">
            <a:avLst/>
          </a:prstGeom>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t="16666" b="20000"/>
          <a:stretch/>
        </p:blipFill>
        <p:spPr>
          <a:xfrm>
            <a:off x="1859085" y="1496649"/>
            <a:ext cx="2368717" cy="2667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Rounded Rectangle 7"/>
          <p:cNvSpPr/>
          <p:nvPr/>
        </p:nvSpPr>
        <p:spPr>
          <a:xfrm>
            <a:off x="4899112" y="3850476"/>
            <a:ext cx="3518911" cy="2304890"/>
          </a:xfrm>
          <a:prstGeom prst="roundRect">
            <a:avLst/>
          </a:prstGeom>
          <a:solidFill>
            <a:srgbClr val="E3FE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en-US" sz="2800" b="1" dirty="0" err="1"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শ্রেণীঃ</a:t>
            </a:r>
            <a:r>
              <a:rPr lang="en-US" sz="2800" b="1" dirty="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	</a:t>
            </a:r>
            <a:r>
              <a:rPr lang="en-US" sz="2800" b="1" dirty="0" err="1"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নবম</a:t>
            </a:r>
            <a:endParaRPr lang="en-US" sz="2800" b="1" dirty="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endParaRPr>
          </a:p>
          <a:p>
            <a:pPr algn="ctr" fontAlgn="auto">
              <a:spcAft>
                <a:spcPts val="0"/>
              </a:spcAft>
              <a:defRPr/>
            </a:pPr>
            <a:r>
              <a:rPr lang="en-US" sz="2800" b="1" dirty="0" err="1">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শাখাঃ</a:t>
            </a:r>
            <a:r>
              <a:rPr lang="en-US" sz="2800" b="1" dirty="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	</a:t>
            </a: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a:t>
            </a:r>
            <a:r>
              <a:rPr lang="en-US" sz="2800" b="1" dirty="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ক”</a:t>
            </a:r>
          </a:p>
          <a:p>
            <a:pPr algn="ctr" fontAlgn="auto">
              <a:spcAft>
                <a:spcPts val="0"/>
              </a:spcAft>
              <a:defRPr/>
            </a:pPr>
            <a:r>
              <a:rPr lang="en-US" sz="2800" b="1" dirty="0" err="1">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শিক্ষার্থী</a:t>
            </a:r>
            <a:r>
              <a:rPr lang="en-US" sz="2800" b="1" dirty="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 </a:t>
            </a:r>
            <a:r>
              <a:rPr lang="en-US" sz="2800" b="1" dirty="0" err="1"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সংখ্যা</a:t>
            </a: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 </a:t>
            </a: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1০০</a:t>
            </a:r>
          </a:p>
          <a:p>
            <a:pPr algn="ctr" fontAlgn="auto">
              <a:spcAft>
                <a:spcPts val="0"/>
              </a:spcAft>
              <a:defRPr/>
            </a:pP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অধ্যায়ঃ২য়</a:t>
            </a:r>
          </a:p>
          <a:p>
            <a:pPr algn="ctr" fontAlgn="auto">
              <a:spcAft>
                <a:spcPts val="0"/>
              </a:spcAft>
              <a:defRPr/>
            </a:pPr>
            <a:r>
              <a:rPr lang="en-US" sz="2800" b="1" dirty="0" err="1"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কৃষি</a:t>
            </a: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 </a:t>
            </a:r>
            <a:r>
              <a:rPr lang="en-US" sz="2800" b="1" dirty="0" err="1"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উপকরণ</a:t>
            </a:r>
            <a:endPar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endParaRPr>
          </a:p>
          <a:p>
            <a:pPr algn="ctr" fontAlgn="auto">
              <a:spcAft>
                <a:spcPts val="0"/>
              </a:spcAft>
              <a:defRPr/>
            </a:pPr>
            <a:r>
              <a:rPr lang="en-US" sz="2800" b="1" dirty="0" err="1"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সময়ঃ</a:t>
            </a: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a:t>
            </a:r>
            <a:r>
              <a:rPr lang="en-US" sz="2800" b="1" dirty="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	</a:t>
            </a:r>
            <a:r>
              <a:rPr lang="en-US" sz="2800" b="1" dirty="0" smtClean="0">
                <a:ln w="6350">
                  <a:noFill/>
                </a:ln>
                <a:solidFill>
                  <a:srgbClr val="8E1655"/>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rPr>
              <a:t>50মিনিট</a:t>
            </a:r>
            <a:endParaRPr lang="en-US" sz="2800" b="1" dirty="0">
              <a:ln w="6350">
                <a:noFill/>
              </a:ln>
              <a:solidFill>
                <a:srgbClr val="0000FF"/>
              </a:solidFill>
              <a:effectLst>
                <a:outerShdw blurRad="114300" dist="101600" dir="2700000" algn="tl" rotWithShape="0">
                  <a:srgbClr val="000000">
                    <a:alpha val="40000"/>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249883" y="4306849"/>
            <a:ext cx="3257550" cy="1569660"/>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solidFill>
                  <a:srgbClr val="00B050"/>
                </a:solidFill>
                <a:latin typeface="NikoshBAN" panose="02000000000000000000" pitchFamily="2" charset="0"/>
                <a:cs typeface="NikoshBAN" panose="02000000000000000000" pitchFamily="2" charset="0"/>
              </a:rPr>
              <a:t>মো :আবুল কালাম আজাদ</a:t>
            </a:r>
          </a:p>
          <a:p>
            <a:pPr algn="ctr"/>
            <a:r>
              <a:rPr lang="en-US" sz="2400" dirty="0" smtClean="0">
                <a:solidFill>
                  <a:srgbClr val="00B0F0"/>
                </a:solidFill>
                <a:latin typeface="NikoshBAN" panose="02000000000000000000" pitchFamily="2" charset="0"/>
                <a:cs typeface="NikoshBAN" panose="02000000000000000000" pitchFamily="2" charset="0"/>
              </a:rPr>
              <a:t>সহকারী শিক্ষক(গণিত)</a:t>
            </a:r>
          </a:p>
          <a:p>
            <a:pPr algn="ctr"/>
            <a:r>
              <a:rPr lang="en-US" sz="2400" dirty="0" smtClean="0">
                <a:solidFill>
                  <a:srgbClr val="0070C0"/>
                </a:solidFill>
                <a:latin typeface="NikoshBAN" panose="02000000000000000000" pitchFamily="2" charset="0"/>
                <a:cs typeface="NikoshBAN" panose="02000000000000000000" pitchFamily="2" charset="0"/>
              </a:rPr>
              <a:t>কংশনগর </a:t>
            </a:r>
            <a:r>
              <a:rPr lang="en-US" sz="2400" dirty="0" err="1" smtClean="0">
                <a:solidFill>
                  <a:srgbClr val="0070C0"/>
                </a:solidFill>
                <a:latin typeface="NikoshBAN" panose="02000000000000000000" pitchFamily="2" charset="0"/>
                <a:cs typeface="NikoshBAN" panose="02000000000000000000" pitchFamily="2" charset="0"/>
              </a:rPr>
              <a:t>উচ্চ</a:t>
            </a:r>
            <a:r>
              <a:rPr lang="en-US" sz="2400" dirty="0" smtClean="0">
                <a:solidFill>
                  <a:srgbClr val="0070C0"/>
                </a:solidFill>
                <a:latin typeface="NikoshBAN" panose="02000000000000000000" pitchFamily="2" charset="0"/>
                <a:cs typeface="NikoshBAN" panose="02000000000000000000" pitchFamily="2" charset="0"/>
              </a:rPr>
              <a:t> </a:t>
            </a:r>
            <a:r>
              <a:rPr lang="en-US" sz="2400" dirty="0" err="1" smtClean="0">
                <a:solidFill>
                  <a:srgbClr val="0070C0"/>
                </a:solidFill>
                <a:latin typeface="NikoshBAN" panose="02000000000000000000" pitchFamily="2" charset="0"/>
                <a:cs typeface="NikoshBAN" panose="02000000000000000000" pitchFamily="2" charset="0"/>
              </a:rPr>
              <a:t>বিদ্যালয়</a:t>
            </a:r>
            <a:endParaRPr lang="bn-IN" sz="2400" dirty="0">
              <a:solidFill>
                <a:srgbClr val="0070C0"/>
              </a:solidFill>
              <a:latin typeface="NikoshBAN" panose="02000000000000000000" pitchFamily="2" charset="0"/>
              <a:cs typeface="NikoshBAN" panose="02000000000000000000" pitchFamily="2" charset="0"/>
            </a:endParaRPr>
          </a:p>
          <a:p>
            <a:pPr algn="ctr"/>
            <a:r>
              <a:rPr lang="en-US" sz="2400" dirty="0" smtClean="0">
                <a:solidFill>
                  <a:srgbClr val="0070C0"/>
                </a:solidFill>
                <a:latin typeface="Times New Roman" panose="02020603050405020304" pitchFamily="18" charset="0"/>
                <a:cs typeface="NikoshBAN" panose="02000000000000000000" pitchFamily="2" charset="0"/>
              </a:rPr>
              <a:t>azad3776@gmail.com</a:t>
            </a:r>
            <a:endParaRPr lang="bn-IN" sz="2400" dirty="0" smtClean="0">
              <a:solidFill>
                <a:srgbClr val="0070C0"/>
              </a:solidFill>
              <a:latin typeface="Times New Roman" panose="02020603050405020304" pitchFamily="18" charset="0"/>
              <a:cs typeface="NikoshBAN" panose="02000000000000000000" pitchFamily="2" charset="0"/>
            </a:endParaRPr>
          </a:p>
        </p:txBody>
      </p:sp>
      <p:sp>
        <p:nvSpPr>
          <p:cNvPr id="2" name="Rectangle 1"/>
          <p:cNvSpPr/>
          <p:nvPr/>
        </p:nvSpPr>
        <p:spPr>
          <a:xfrm>
            <a:off x="5240749" y="3142590"/>
            <a:ext cx="2895839" cy="707886"/>
          </a:xfrm>
          <a:prstGeom prst="rect">
            <a:avLst/>
          </a:prstGeom>
        </p:spPr>
        <p:txBody>
          <a:bodyPr wrap="square">
            <a:spAutoFit/>
          </a:bodyPr>
          <a:lstStyle/>
          <a:p>
            <a:pPr algn="ctr">
              <a:defRPr/>
            </a:pPr>
            <a:r>
              <a:rPr lang="bn-BD" sz="4000" b="1" kern="10" dirty="0">
                <a:ln w="12700">
                  <a:solidFill>
                    <a:schemeClr val="tx2">
                      <a:satMod val="155000"/>
                    </a:schemeClr>
                  </a:solidFill>
                  <a:prstDash val="solid"/>
                </a:ln>
                <a:solidFill>
                  <a:srgbClr val="09C744"/>
                </a:solidFill>
                <a:effectLst>
                  <a:glow rad="228600">
                    <a:schemeClr val="accent3">
                      <a:satMod val="175000"/>
                      <a:alpha val="40000"/>
                    </a:schemeClr>
                  </a:glow>
                  <a:outerShdw blurRad="41275" dist="20320" dir="1800000" algn="tl" rotWithShape="0">
                    <a:srgbClr val="000000">
                      <a:alpha val="40000"/>
                    </a:srgbClr>
                  </a:outerShdw>
                </a:effectLst>
                <a:latin typeface="NikoshBAN" panose="02000000000000000000" pitchFamily="2" charset="0"/>
                <a:cs typeface="NikoshBAN" panose="02000000000000000000" pitchFamily="2" charset="0"/>
              </a:rPr>
              <a:t>কৃষি শিক্ষা</a:t>
            </a:r>
            <a:endParaRPr lang="en-US" sz="4000" b="1" kern="10" dirty="0">
              <a:ln w="12700">
                <a:solidFill>
                  <a:schemeClr val="tx2">
                    <a:satMod val="155000"/>
                  </a:schemeClr>
                </a:solidFill>
                <a:prstDash val="solid"/>
              </a:ln>
              <a:solidFill>
                <a:srgbClr val="09C744"/>
              </a:solidFill>
              <a:effectLst>
                <a:glow rad="228600">
                  <a:schemeClr val="accent3">
                    <a:satMod val="175000"/>
                    <a:alpha val="40000"/>
                  </a:schemeClr>
                </a:glow>
                <a:outerShdw blurRad="41275" dist="20320" dir="1800000" algn="tl" rotWithShape="0">
                  <a:srgbClr val="000000">
                    <a:alpha val="40000"/>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496649"/>
            <a:ext cx="1387069" cy="185895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77200" cy="2862322"/>
          </a:xfrm>
          <a:prstGeom prst="rect">
            <a:avLst/>
          </a:prstGeom>
        </p:spPr>
        <p:txBody>
          <a:bodyPr wrap="square">
            <a:spAutoFit/>
          </a:bodyPr>
          <a:lstStyle/>
          <a:p>
            <a:r>
              <a:rPr lang="bn-BD" sz="6000" dirty="0" smtClean="0">
                <a:solidFill>
                  <a:srgbClr val="FF0000"/>
                </a:solidFill>
                <a:latin typeface="NikoshBAN" panose="02000000000000000000" pitchFamily="2" charset="0"/>
                <a:cs typeface="NikoshBAN" panose="02000000000000000000" pitchFamily="2" charset="0"/>
              </a:rPr>
              <a:t>রোগের লক্ষণঃ</a:t>
            </a:r>
          </a:p>
          <a:p>
            <a:r>
              <a:rPr lang="bn-BD" sz="4000" dirty="0" smtClean="0">
                <a:latin typeface="NikoshBAN" panose="02000000000000000000" pitchFamily="2" charset="0"/>
                <a:cs typeface="NikoshBAN" panose="02000000000000000000" pitchFamily="2" charset="0"/>
              </a:rPr>
              <a:t>১. আমিষ ও ভিটামিনের অভাবে এ রোগ হয়।</a:t>
            </a:r>
          </a:p>
          <a:p>
            <a:r>
              <a:rPr lang="bn-BD" sz="4000" dirty="0" smtClean="0">
                <a:solidFill>
                  <a:srgbClr val="FF0000"/>
                </a:solidFill>
                <a:latin typeface="NikoshBAN" panose="02000000000000000000" pitchFamily="2" charset="0"/>
                <a:cs typeface="NikoshBAN" panose="02000000000000000000" pitchFamily="2" charset="0"/>
              </a:rPr>
              <a:t>প্রতিকারঃ</a:t>
            </a:r>
            <a:r>
              <a:rPr lang="bn-BD" sz="4000" dirty="0" smtClean="0">
                <a:latin typeface="NikoshBAN" panose="02000000000000000000" pitchFamily="2" charset="0"/>
                <a:cs typeface="NikoshBAN" panose="02000000000000000000" pitchFamily="2" charset="0"/>
              </a:rPr>
              <a:t> সম্পূরক খাদ্যের সথে আমিষ, ভিটামিনও খনিজ লবন দিতে হবে ।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66574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sus\Desktop\diseases of fish\ulcer_disease.jpg"/>
          <p:cNvPicPr>
            <a:picLocks noChangeAspect="1" noChangeArrowheads="1"/>
          </p:cNvPicPr>
          <p:nvPr/>
        </p:nvPicPr>
        <p:blipFill>
          <a:blip r:embed="rId2"/>
          <a:srcRect/>
          <a:stretch>
            <a:fillRect/>
          </a:stretch>
        </p:blipFill>
        <p:spPr bwMode="auto">
          <a:xfrm>
            <a:off x="1066800" y="1371600"/>
            <a:ext cx="7010400" cy="4800600"/>
          </a:xfrm>
          <a:prstGeom prst="rect">
            <a:avLst/>
          </a:prstGeom>
          <a:noFill/>
        </p:spPr>
      </p:pic>
      <p:sp>
        <p:nvSpPr>
          <p:cNvPr id="3" name="Rectangle 2"/>
          <p:cNvSpPr/>
          <p:nvPr/>
        </p:nvSpPr>
        <p:spPr>
          <a:xfrm>
            <a:off x="1752600" y="304800"/>
            <a:ext cx="4960012" cy="769441"/>
          </a:xfrm>
          <a:prstGeom prst="rect">
            <a:avLst/>
          </a:prstGeom>
        </p:spPr>
        <p:txBody>
          <a:bodyPr wrap="none">
            <a:spAutoFit/>
          </a:bodyPr>
          <a:lstStyle/>
          <a:p>
            <a:pPr lvl="0"/>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ক্ষত</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ভাইরাস</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জনিত</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077200" cy="5324535"/>
          </a:xfrm>
          <a:prstGeom prst="rect">
            <a:avLst/>
          </a:prstGeom>
        </p:spPr>
        <p:txBody>
          <a:bodyPr wrap="square">
            <a:spAutoFit/>
          </a:bodyPr>
          <a:lstStyle/>
          <a:p>
            <a:r>
              <a:rPr lang="bn-BD" sz="6000" dirty="0" smtClean="0">
                <a:solidFill>
                  <a:srgbClr val="FF0000"/>
                </a:solidFill>
                <a:latin typeface="SutonnyOMJ" pitchFamily="2" charset="0"/>
                <a:cs typeface="SutonnyOMJ" pitchFamily="2" charset="0"/>
              </a:rPr>
              <a:t>রোগের লক্ষণঃ</a:t>
            </a:r>
          </a:p>
          <a:p>
            <a:r>
              <a:rPr lang="bn-BD" sz="4000" dirty="0" smtClean="0">
                <a:latin typeface="SutonnyOMJ" pitchFamily="2" charset="0"/>
                <a:cs typeface="SutonnyOMJ" pitchFamily="2" charset="0"/>
              </a:rPr>
              <a:t>১. প্রথম পর্যায়ে ভাইরাসের সংক্রমণ হয় পরবর্তীতে ছত্রাক ও ব্যাকটেরিয়া রোগের সৃষ্টি করে।</a:t>
            </a:r>
          </a:p>
          <a:p>
            <a:r>
              <a:rPr lang="bn-BD" sz="4000" dirty="0" smtClean="0">
                <a:solidFill>
                  <a:srgbClr val="FF0000"/>
                </a:solidFill>
                <a:latin typeface="SutonnyOMJ" pitchFamily="2" charset="0"/>
                <a:cs typeface="SutonnyOMJ" pitchFamily="2" charset="0"/>
              </a:rPr>
              <a:t>প্রতিকারঃ</a:t>
            </a:r>
            <a:r>
              <a:rPr lang="bn-BD" sz="4000" dirty="0" smtClean="0">
                <a:latin typeface="SutonnyOMJ" pitchFamily="2" charset="0"/>
                <a:cs typeface="SutonnyOMJ" pitchFamily="2" charset="0"/>
              </a:rPr>
              <a:t> </a:t>
            </a:r>
          </a:p>
          <a:p>
            <a:pPr marL="742950" indent="-742950">
              <a:buAutoNum type="arabicPeriod"/>
            </a:pPr>
            <a:r>
              <a:rPr lang="bn-BD" sz="4000" dirty="0" smtClean="0">
                <a:latin typeface="SutonnyOMJ" pitchFamily="2" charset="0"/>
                <a:cs typeface="SutonnyOMJ" pitchFamily="2" charset="0"/>
              </a:rPr>
              <a:t>আক্রান্ত পুকুরে প্রতি শতকে ১কেজি চুন ১ কেজি লবন  প্রয়োগ করতে হবে।</a:t>
            </a:r>
          </a:p>
          <a:p>
            <a:r>
              <a:rPr lang="bn-BD" sz="4000" dirty="0" smtClean="0">
                <a:latin typeface="SutonnyOMJ" pitchFamily="2" charset="0"/>
                <a:cs typeface="SutonnyOMJ" pitchFamily="2" charset="0"/>
              </a:rPr>
              <a:t>২. আক্রান্ত মাছ ৫ পিপি এম ম্যালকাইট দ্রবনে ১৫ </a:t>
            </a:r>
          </a:p>
          <a:p>
            <a:r>
              <a:rPr lang="bn-BD" sz="4000" dirty="0">
                <a:latin typeface="SutonnyOMJ" pitchFamily="2" charset="0"/>
                <a:cs typeface="SutonnyOMJ" pitchFamily="2" charset="0"/>
              </a:rPr>
              <a:t> </a:t>
            </a:r>
            <a:r>
              <a:rPr lang="bn-BD" sz="4000" dirty="0" smtClean="0">
                <a:latin typeface="SutonnyOMJ" pitchFamily="2" charset="0"/>
                <a:cs typeface="SutonnyOMJ" pitchFamily="2" charset="0"/>
              </a:rPr>
              <a:t>   মিনিট ডুবিয়ে পুকুরে ছেড়ে দিতে হয়।</a:t>
            </a:r>
            <a:endParaRPr lang="en-US" sz="4000" dirty="0">
              <a:latin typeface="SutonnyOMJ" pitchFamily="2" charset="0"/>
              <a:cs typeface="SutonnyOMJ"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2862322"/>
          </a:xfrm>
          <a:prstGeom prst="rect">
            <a:avLst/>
          </a:prstGeom>
        </p:spPr>
        <p:txBody>
          <a:bodyPr wrap="square">
            <a:spAutoFit/>
          </a:bodyPr>
          <a:lstStyle/>
          <a:p>
            <a:r>
              <a:rPr lang="bn-BD" sz="6000" dirty="0" smtClean="0">
                <a:solidFill>
                  <a:srgbClr val="FF0000"/>
                </a:solidFill>
                <a:latin typeface="NikoshBAN" panose="02000000000000000000" pitchFamily="2" charset="0"/>
                <a:cs typeface="NikoshBAN" panose="02000000000000000000" pitchFamily="2" charset="0"/>
              </a:rPr>
              <a:t>একক কাজঃ </a:t>
            </a:r>
          </a:p>
          <a:p>
            <a:r>
              <a:rPr lang="bn-BD" sz="6000" dirty="0" smtClean="0">
                <a:latin typeface="NikoshBAN" panose="02000000000000000000" pitchFamily="2" charset="0"/>
                <a:cs typeface="NikoshBAN" panose="02000000000000000000" pitchFamily="2" charset="0"/>
              </a:rPr>
              <a:t>রোগাক্রান্ত মাছের ১টি করে বৈশিষ্ট্য ব্লাকবোডের যেয়ে লিখতে বলব</a:t>
            </a:r>
            <a:r>
              <a:rPr lang="bn-BD" sz="6000" dirty="0" smtClean="0">
                <a:latin typeface="SutonnyOMJ" pitchFamily="2" charset="0"/>
                <a:cs typeface="SutonnyOMJ" pitchFamily="2" charset="0"/>
              </a:rPr>
              <a:t>।</a:t>
            </a:r>
            <a:endParaRPr lang="en-US" sz="4000" dirty="0">
              <a:latin typeface="SutonnyOMJ" pitchFamily="2" charset="0"/>
              <a:cs typeface="SutonnyOMJ" pitchFamily="2" charset="0"/>
            </a:endParaRPr>
          </a:p>
        </p:txBody>
      </p:sp>
    </p:spTree>
    <p:extLst>
      <p:ext uri="{BB962C8B-B14F-4D97-AF65-F5344CB8AC3E}">
        <p14:creationId xmlns:p14="http://schemas.microsoft.com/office/powerpoint/2010/main" val="3224343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458200" cy="2308324"/>
          </a:xfrm>
          <a:prstGeom prst="rect">
            <a:avLst/>
          </a:prstGeom>
        </p:spPr>
        <p:txBody>
          <a:bodyPr wrap="square">
            <a:spAutoFit/>
          </a:bodyPr>
          <a:lstStyle/>
          <a:p>
            <a:r>
              <a:rPr lang="bn-BD" sz="4800" dirty="0" smtClean="0">
                <a:solidFill>
                  <a:srgbClr val="FF0000"/>
                </a:solidFill>
                <a:latin typeface="NikoshBAN" panose="02000000000000000000" pitchFamily="2" charset="0"/>
                <a:cs typeface="NikoshBAN" panose="02000000000000000000" pitchFamily="2" charset="0"/>
              </a:rPr>
              <a:t>জোড়ায় কাজঃ </a:t>
            </a:r>
          </a:p>
          <a:p>
            <a:r>
              <a:rPr lang="bn-BD" sz="4800" dirty="0" smtClean="0">
                <a:latin typeface="NikoshBAN" panose="02000000000000000000" pitchFamily="2" charset="0"/>
                <a:cs typeface="NikoshBAN" panose="02000000000000000000" pitchFamily="2" charset="0"/>
              </a:rPr>
              <a:t>ড্রপসি এবংপাখনা পচা রোগের লক্ষণ ও প্রতিকার লিখ।</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40384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685800"/>
            <a:ext cx="8305800" cy="5755422"/>
          </a:xfrm>
          <a:prstGeom prst="rect">
            <a:avLst/>
          </a:prstGeom>
        </p:spPr>
        <p:txBody>
          <a:bodyPr wrap="square">
            <a:spAutoFit/>
          </a:bodyPr>
          <a:lstStyle/>
          <a:p>
            <a:pPr algn="ctr"/>
            <a:r>
              <a:rPr lang="bn-BD" sz="6000" b="1" dirty="0" smtClean="0">
                <a:ln w="18000">
                  <a:solidFill>
                    <a:schemeClr val="accent2">
                      <a:satMod val="140000"/>
                    </a:schemeClr>
                  </a:solidFill>
                  <a:prstDash val="solid"/>
                  <a:miter lim="800000"/>
                </a:ln>
                <a:solidFill>
                  <a:sysClr val="windowText" lastClr="000000"/>
                </a:solidFill>
                <a:effectLst>
                  <a:outerShdw blurRad="25500" dist="23000" dir="7020000" algn="tl">
                    <a:srgbClr val="000000">
                      <a:alpha val="50000"/>
                    </a:srgbClr>
                  </a:outerShdw>
                </a:effectLst>
                <a:latin typeface="NikoshBAN" panose="02000000000000000000" pitchFamily="2" charset="0"/>
                <a:cs typeface="NikoshBAN" panose="02000000000000000000" pitchFamily="2" charset="0"/>
              </a:rPr>
              <a:t>মূল্যায়ন</a:t>
            </a:r>
          </a:p>
          <a:p>
            <a:pPr marL="342900" indent="-342900">
              <a:buAutoNum type="arabicPeriod"/>
            </a:pPr>
            <a:r>
              <a:rPr lang="bn-BD" sz="4400" dirty="0" smtClean="0">
                <a:solidFill>
                  <a:srgbClr val="FF0000"/>
                </a:solidFill>
                <a:latin typeface="NikoshBAN" panose="02000000000000000000" pitchFamily="2" charset="0"/>
                <a:cs typeface="NikoshBAN" panose="02000000000000000000" pitchFamily="2" charset="0"/>
              </a:rPr>
              <a:t>পাখনা পচা রোগের করণ কী?</a:t>
            </a:r>
          </a:p>
          <a:p>
            <a:pPr marL="342900" indent="-342900">
              <a:buAutoNum type="arabicPeriod"/>
            </a:pPr>
            <a:r>
              <a:rPr lang="bn-BD" sz="4400" dirty="0" smtClean="0">
                <a:solidFill>
                  <a:srgbClr val="FF0000"/>
                </a:solidFill>
                <a:latin typeface="NikoshBAN" panose="02000000000000000000" pitchFamily="2" charset="0"/>
                <a:cs typeface="NikoshBAN" panose="02000000000000000000" pitchFamily="2" charset="0"/>
              </a:rPr>
              <a:t>কখন মাছ জলজ আগাঞার গায়ে গা ঘসা দেয়?</a:t>
            </a:r>
          </a:p>
          <a:p>
            <a:pPr marL="342900" indent="-342900">
              <a:buAutoNum type="arabicPeriod"/>
            </a:pPr>
            <a:r>
              <a:rPr lang="bn-BD" sz="4400" dirty="0" smtClean="0">
                <a:solidFill>
                  <a:srgbClr val="FF0000"/>
                </a:solidFill>
                <a:latin typeface="NikoshBAN" panose="02000000000000000000" pitchFamily="2" charset="0"/>
                <a:cs typeface="NikoshBAN" panose="02000000000000000000" pitchFamily="2" charset="0"/>
              </a:rPr>
              <a:t>পুষ্টি হীণতা রোগের কারণকী?</a:t>
            </a:r>
          </a:p>
          <a:p>
            <a:pPr marL="342900" indent="-342900">
              <a:buAutoNum type="arabicPeriod"/>
            </a:pPr>
            <a:r>
              <a:rPr lang="bn-BD" sz="4400" dirty="0" smtClean="0">
                <a:solidFill>
                  <a:srgbClr val="FF0000"/>
                </a:solidFill>
                <a:latin typeface="NikoshBAN" panose="02000000000000000000" pitchFamily="2" charset="0"/>
                <a:cs typeface="NikoshBAN" panose="02000000000000000000" pitchFamily="2" charset="0"/>
              </a:rPr>
              <a:t>ক্ষত রোগে আক্রান্ত মাছ কোন দ্রবনে ডুবিয়ে পুকুরে ছেড়ে দিতে হয়।</a:t>
            </a:r>
          </a:p>
          <a:p>
            <a:pPr marL="342900" indent="-342900">
              <a:buAutoNum type="arabicPeriod"/>
            </a:pPr>
            <a:endParaRPr lang="en-US" sz="4400" dirty="0"/>
          </a:p>
        </p:txBody>
      </p:sp>
    </p:spTree>
    <p:extLst>
      <p:ext uri="{BB962C8B-B14F-4D97-AF65-F5344CB8AC3E}">
        <p14:creationId xmlns:p14="http://schemas.microsoft.com/office/powerpoint/2010/main" val="21533124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458200" cy="6678751"/>
          </a:xfrm>
          <a:prstGeom prst="rect">
            <a:avLst/>
          </a:prstGeom>
        </p:spPr>
        <p:txBody>
          <a:bodyPr wrap="square">
            <a:spAutoFit/>
          </a:bodyPr>
          <a:lstStyle/>
          <a:p>
            <a:pPr algn="ctr"/>
            <a:r>
              <a:rPr lang="bn-BD" sz="6000" dirty="0">
                <a:solidFill>
                  <a:srgbClr val="FF0000"/>
                </a:solidFill>
                <a:latin typeface="NikoshBAN" panose="02000000000000000000" pitchFamily="2" charset="0"/>
                <a:cs typeface="NikoshBAN" panose="02000000000000000000" pitchFamily="2" charset="0"/>
              </a:rPr>
              <a:t>বাড়ির </a:t>
            </a:r>
            <a:r>
              <a:rPr lang="bn-BD" sz="6000" dirty="0" smtClean="0">
                <a:solidFill>
                  <a:srgbClr val="FF0000"/>
                </a:solidFill>
                <a:latin typeface="NikoshBAN" panose="02000000000000000000" pitchFamily="2" charset="0"/>
                <a:cs typeface="NikoshBAN" panose="02000000000000000000" pitchFamily="2" charset="0"/>
              </a:rPr>
              <a:t>কাজ</a:t>
            </a:r>
          </a:p>
          <a:p>
            <a:r>
              <a:rPr lang="bn-BD" sz="4800" dirty="0" smtClean="0">
                <a:solidFill>
                  <a:srgbClr val="FF0000"/>
                </a:solidFill>
                <a:latin typeface="NikoshBAN" panose="02000000000000000000" pitchFamily="2" charset="0"/>
                <a:cs typeface="NikoshBAN" panose="02000000000000000000" pitchFamily="2" charset="0"/>
              </a:rPr>
              <a:t>সৃজনশীল প্রশ্ন </a:t>
            </a:r>
          </a:p>
          <a:p>
            <a:r>
              <a:rPr lang="bn-BD" sz="4400" dirty="0" smtClean="0">
                <a:solidFill>
                  <a:prstClr val="black"/>
                </a:solidFill>
                <a:latin typeface="NikoshBAN" panose="02000000000000000000" pitchFamily="2" charset="0"/>
                <a:cs typeface="NikoshBAN" panose="02000000000000000000" pitchFamily="2" charset="0"/>
              </a:rPr>
              <a:t>রহিম একদিন সকাল বেলা তার মাছ চাষের পুকুরে যেয়ে দেখল অধিাকাংশ মাছ পানির উপরেরদিকে ভাসছে।কোন বিষক্রিয়া হল কিনা ভেবে আকাশে মেঘ থাকার সত্বেও তড়িঘড়ি করে মৎস্য কর্মকর্তার বাসায় গেলে তিনি তাকে দুশ্চিন্তা না করে উক্ত পরিস্থিতি সহজে সমাধানের উপায় বলে দিলেন। </a:t>
            </a:r>
            <a:endParaRPr lang="en-US" sz="28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92198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762000"/>
            <a:ext cx="8077200" cy="3539430"/>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ক. মাছ প্রধানত কয়টি কারণে পচে?</a:t>
            </a:r>
          </a:p>
          <a:p>
            <a:r>
              <a:rPr lang="bn-BD" sz="3200" dirty="0" smtClean="0">
                <a:latin typeface="NikoshBAN" panose="02000000000000000000" pitchFamily="2" charset="0"/>
                <a:cs typeface="NikoshBAN" panose="02000000000000000000" pitchFamily="2" charset="0"/>
              </a:rPr>
              <a:t>খ. বাংলাদেশের অর্থনীতিতে মাছ ও চিংড়ির ভূমিকা খুবই গুরুত্ব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পূর্ণ কেন? ব্যাখ্যা কর</a:t>
            </a:r>
          </a:p>
          <a:p>
            <a:r>
              <a:rPr lang="bn-BD" sz="3200" dirty="0" smtClean="0">
                <a:latin typeface="NikoshBAN" panose="02000000000000000000" pitchFamily="2" charset="0"/>
                <a:cs typeface="NikoshBAN" panose="02000000000000000000" pitchFamily="2" charset="0"/>
              </a:rPr>
              <a:t>গ. রহিম বাড়ি ফিরে উক্ত সমস্যা সমাধানে কী কী পদক্ষেপ নিয়ে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ছিল তা লিখ।</a:t>
            </a:r>
          </a:p>
          <a:p>
            <a:r>
              <a:rPr lang="bn-BD" sz="3200" dirty="0" smtClean="0">
                <a:latin typeface="NikoshBAN" panose="02000000000000000000" pitchFamily="2" charset="0"/>
                <a:cs typeface="NikoshBAN" panose="02000000000000000000" pitchFamily="2" charset="0"/>
              </a:rPr>
              <a:t>ঘ. রহিমের সৃষ্ট সমস্যা সমাধানে সমন্বিত হাঁস ও মাছ চাষ একটি </a:t>
            </a:r>
          </a:p>
          <a:p>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উৎকৃষ্ট পদ্ধতি । বিষয়টি মূল্যায়ণ 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08475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33400" y="677401"/>
            <a:ext cx="8229600" cy="1143000"/>
          </a:xfrm>
          <a:prstGeom prst="rect">
            <a:avLst/>
          </a:prstGeom>
        </p:spPr>
        <p:txBody>
          <a:bodyPr>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9600" dirty="0" err="1" smtClean="0">
                <a:solidFill>
                  <a:srgbClr val="FF00FF"/>
                </a:solidFill>
                <a:latin typeface="NikoshBAN" panose="02000000000000000000" pitchFamily="2" charset="0"/>
                <a:cs typeface="NikoshBAN" panose="02000000000000000000" pitchFamily="2" charset="0"/>
              </a:rPr>
              <a:t>ধন্যবাদ</a:t>
            </a:r>
            <a:endParaRPr lang="en-US" sz="9600" dirty="0">
              <a:solidFill>
                <a:srgbClr val="FF00FF"/>
              </a:solidFill>
              <a:latin typeface="NikoshBAN" panose="02000000000000000000" pitchFamily="2" charset="0"/>
              <a:cs typeface="NikoshBAN" panose="02000000000000000000" pitchFamily="2" charset="0"/>
            </a:endParaRPr>
          </a:p>
        </p:txBody>
      </p:sp>
      <p:pic>
        <p:nvPicPr>
          <p:cNvPr id="6" name="Picture 5" descr="rose_rouge.jpg"/>
          <p:cNvPicPr>
            <a:picLocks noChangeAspect="1"/>
          </p:cNvPicPr>
          <p:nvPr/>
        </p:nvPicPr>
        <p:blipFill>
          <a:blip r:embed="rId2"/>
          <a:stretch>
            <a:fillRect/>
          </a:stretch>
        </p:blipFill>
        <p:spPr>
          <a:xfrm>
            <a:off x="1676400" y="1844285"/>
            <a:ext cx="6268112" cy="50137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925" decel="100000"/>
                                        <p:tgtEl>
                                          <p:spTgt spid="6"/>
                                        </p:tgtEl>
                                      </p:cBhvr>
                                    </p:animEffect>
                                    <p:animScale>
                                      <p:cBhvr>
                                        <p:cTn id="13" dur="1925" decel="100000"/>
                                        <p:tgtEl>
                                          <p:spTgt spid="6"/>
                                        </p:tgtEl>
                                      </p:cBhvr>
                                      <p:from x="10000" y="10000"/>
                                      <p:to x="200000" y="450000"/>
                                    </p:animScale>
                                    <p:animScale>
                                      <p:cBhvr>
                                        <p:cTn id="14" dur="3075" accel="100000" fill="hold">
                                          <p:stCondLst>
                                            <p:cond delay="1925"/>
                                          </p:stCondLst>
                                        </p:cTn>
                                        <p:tgtEl>
                                          <p:spTgt spid="6"/>
                                        </p:tgtEl>
                                      </p:cBhvr>
                                      <p:from x="200000" y="450000"/>
                                      <p:to x="100000" y="100000"/>
                                    </p:animScale>
                                    <p:set>
                                      <p:cBhvr>
                                        <p:cTn id="15" dur="1925" fill="hold"/>
                                        <p:tgtEl>
                                          <p:spTgt spid="6"/>
                                        </p:tgtEl>
                                        <p:attrNameLst>
                                          <p:attrName>ppt_x</p:attrName>
                                        </p:attrNameLst>
                                      </p:cBhvr>
                                      <p:to>
                                        <p:strVal val="(0.5)"/>
                                      </p:to>
                                    </p:set>
                                    <p:anim from="(0.5)" to="(#ppt_x)" calcmode="lin" valueType="num">
                                      <p:cBhvr>
                                        <p:cTn id="16" dur="3075" accel="100000" fill="hold">
                                          <p:stCondLst>
                                            <p:cond delay="1925"/>
                                          </p:stCondLst>
                                        </p:cTn>
                                        <p:tgtEl>
                                          <p:spTgt spid="6"/>
                                        </p:tgtEl>
                                        <p:attrNameLst>
                                          <p:attrName>ppt_x</p:attrName>
                                        </p:attrNameLst>
                                      </p:cBhvr>
                                    </p:anim>
                                    <p:set>
                                      <p:cBhvr>
                                        <p:cTn id="17" dur="1925" fill="hold"/>
                                        <p:tgtEl>
                                          <p:spTgt spid="6"/>
                                        </p:tgtEl>
                                        <p:attrNameLst>
                                          <p:attrName>ppt_y</p:attrName>
                                        </p:attrNameLst>
                                      </p:cBhvr>
                                      <p:to>
                                        <p:strVal val="(#ppt_y+0.4)"/>
                                      </p:to>
                                    </p:set>
                                    <p:anim from="(#ppt_y+0.4)" to="(#ppt_y)" calcmode="lin" valueType="num">
                                      <p:cBhvr>
                                        <p:cTn id="18" dur="3075" accel="100000" fill="hold">
                                          <p:stCondLst>
                                            <p:cond delay="1925"/>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diseases of fish\3(tailRot).jpg"/>
          <p:cNvPicPr>
            <a:picLocks noChangeAspect="1" noChangeArrowheads="1"/>
          </p:cNvPicPr>
          <p:nvPr/>
        </p:nvPicPr>
        <p:blipFill>
          <a:blip r:embed="rId2"/>
          <a:srcRect/>
          <a:stretch>
            <a:fillRect/>
          </a:stretch>
        </p:blipFill>
        <p:spPr bwMode="auto">
          <a:xfrm>
            <a:off x="304801" y="1243264"/>
            <a:ext cx="8534400" cy="5157536"/>
          </a:xfrm>
          <a:prstGeom prst="rect">
            <a:avLst/>
          </a:prstGeom>
          <a:noFill/>
        </p:spPr>
      </p:pic>
      <p:sp>
        <p:nvSpPr>
          <p:cNvPr id="3" name="TextBox 2"/>
          <p:cNvSpPr txBox="1"/>
          <p:nvPr/>
        </p:nvSpPr>
        <p:spPr>
          <a:xfrm>
            <a:off x="2514600" y="76200"/>
            <a:ext cx="4953000"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চিত্রে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পাচ্ছি</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7467600" cy="1107996"/>
          </a:xfrm>
          <a:prstGeom prst="rect">
            <a:avLst/>
          </a:prstGeom>
          <a:noFill/>
        </p:spPr>
        <p:txBody>
          <a:bodyPr>
            <a:spAutoFit/>
          </a:bodyPr>
          <a:lstStyle/>
          <a:p>
            <a:pPr fontAlgn="auto">
              <a:spcBef>
                <a:spcPts val="0"/>
              </a:spcBef>
              <a:spcAft>
                <a:spcPts val="0"/>
              </a:spcAft>
              <a:defRPr/>
            </a:pPr>
            <a:r>
              <a:rPr lang="en-US" sz="6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আজ</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 </a:t>
            </a:r>
            <a:r>
              <a:rPr lang="en-US" sz="6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আমাদের</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 </a:t>
            </a:r>
            <a:r>
              <a:rPr lang="en-US" sz="6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পাঠের</a:t>
            </a:r>
            <a:r>
              <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 </a:t>
            </a:r>
            <a:r>
              <a:rPr lang="en-US" sz="66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rPr>
              <a:t>বিষয়</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57200" y="2235637"/>
            <a:ext cx="8077200" cy="2800767"/>
          </a:xfrm>
          <a:prstGeom prst="rect">
            <a:avLst/>
          </a:prstGeom>
          <a:noFill/>
          <a:effectLst>
            <a:reflection blurRad="6350" stA="52000" endA="300" endPos="35000" dir="5400000" sy="-100000" algn="bl" rotWithShape="0"/>
          </a:effectLst>
          <a:scene3d>
            <a:camera prst="obliqueTopLeft"/>
            <a:lightRig rig="threePt" dir="t"/>
          </a:scene3d>
        </p:spPr>
        <p:txBody>
          <a:bodyPr wrap="square">
            <a:spAutoFit/>
          </a:bodyPr>
          <a:lstStyle/>
          <a:p>
            <a:pPr algn="ctr" fontAlgn="auto">
              <a:spcBef>
                <a:spcPts val="0"/>
              </a:spcBef>
              <a:spcAft>
                <a:spcPts val="0"/>
              </a:spcAft>
              <a:defRPr/>
            </a:pPr>
            <a:r>
              <a:rPr lang="en-US" sz="8800" dirty="0" err="1"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মাছের</a:t>
            </a:r>
            <a:r>
              <a:rPr lang="en-US" sz="8800" dirty="0"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8800" dirty="0" err="1"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রোগ</a:t>
            </a:r>
            <a:r>
              <a:rPr lang="en-US" sz="8800" dirty="0"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 ও </a:t>
            </a:r>
            <a:r>
              <a:rPr lang="en-US" sz="8800" dirty="0" err="1"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তার</a:t>
            </a:r>
            <a:r>
              <a:rPr lang="en-US" sz="8800" dirty="0"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8800" dirty="0" err="1" smtClean="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rPr>
              <a:t>প্রতিকার</a:t>
            </a:r>
            <a:endParaRPr lang="en-US" sz="1050" dirty="0">
              <a:ln w="18415" cmpd="sng">
                <a:solidFill>
                  <a:srgbClr val="FFFFFF"/>
                </a:solidFill>
                <a:prstDash val="solid"/>
              </a:ln>
              <a:solidFill>
                <a:srgbClr val="FF0000"/>
              </a:solidFill>
              <a:effectLst>
                <a:glow rad="228600">
                  <a:schemeClr val="accent4">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6" name="Rectangle 5"/>
          <p:cNvSpPr/>
          <p:nvPr/>
        </p:nvSpPr>
        <p:spPr>
          <a:xfrm>
            <a:off x="76200" y="152400"/>
            <a:ext cx="8915400" cy="6629400"/>
          </a:xfrm>
          <a:prstGeom prst="rect">
            <a:avLst/>
          </a:prstGeom>
          <a:noFill/>
          <a:ln w="114300" cmpd="dbl">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47800" y="457200"/>
            <a:ext cx="6477000" cy="914400"/>
          </a:xfrm>
          <a:prstGeom prst="ellipse">
            <a:avLst/>
          </a:prstGeom>
          <a:solidFill>
            <a:srgbClr val="34D853"/>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dirty="0" err="1">
                <a:solidFill>
                  <a:srgbClr val="C00000"/>
                </a:solidFill>
                <a:latin typeface="NikoshBAN" panose="02000000000000000000" pitchFamily="2" charset="0"/>
                <a:cs typeface="NikoshBAN" panose="02000000000000000000" pitchFamily="2" charset="0"/>
              </a:rPr>
              <a:t>শিখন</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ফল</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আচরনিক</a:t>
            </a:r>
            <a:r>
              <a:rPr lang="en-US" sz="3600" dirty="0">
                <a:solidFill>
                  <a:srgbClr val="C00000"/>
                </a:solidFill>
                <a:latin typeface="NikoshBAN" panose="02000000000000000000" pitchFamily="2" charset="0"/>
                <a:cs typeface="NikoshBAN" panose="02000000000000000000" pitchFamily="2" charset="0"/>
              </a:rPr>
              <a:t> </a:t>
            </a:r>
            <a:r>
              <a:rPr lang="en-US" sz="3600" dirty="0" err="1">
                <a:solidFill>
                  <a:srgbClr val="C00000"/>
                </a:solidFill>
                <a:latin typeface="NikoshBAN" panose="02000000000000000000" pitchFamily="2" charset="0"/>
                <a:cs typeface="NikoshBAN" panose="02000000000000000000" pitchFamily="2" charset="0"/>
              </a:rPr>
              <a:t>উদ্দেশ্য</a:t>
            </a:r>
            <a:endParaRPr lang="en-US" dirty="0">
              <a:solidFill>
                <a:srgbClr val="C00000"/>
              </a:solidFill>
              <a:latin typeface="NikoshBAN" panose="02000000000000000000" pitchFamily="2" charset="0"/>
              <a:cs typeface="NikoshBAN" panose="02000000000000000000" pitchFamily="2" charset="0"/>
            </a:endParaRPr>
          </a:p>
        </p:txBody>
      </p:sp>
      <p:sp>
        <p:nvSpPr>
          <p:cNvPr id="3" name="Rounded Rectangle 2"/>
          <p:cNvSpPr/>
          <p:nvPr/>
        </p:nvSpPr>
        <p:spPr>
          <a:xfrm>
            <a:off x="304800" y="1676400"/>
            <a:ext cx="8458200" cy="4724400"/>
          </a:xfrm>
          <a:prstGeom prst="roundRect">
            <a:avLst>
              <a:gd name="adj" fmla="val 26127"/>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3200" u="sng" dirty="0" smtClean="0">
              <a:solidFill>
                <a:srgbClr val="FF0000"/>
              </a:solidFill>
              <a:effectLst>
                <a:reflection blurRad="6350" stA="55000" endA="300" endPos="45500" dir="5400000" sy="-100000" algn="bl" rotWithShape="0"/>
              </a:effectLst>
              <a:latin typeface="NikoshBAN" panose="02000000000000000000" pitchFamily="2" charset="0"/>
              <a:cs typeface="NikoshBAN" panose="02000000000000000000" pitchFamily="2" charset="0"/>
            </a:endParaRPr>
          </a:p>
          <a:p>
            <a:pPr fontAlgn="auto">
              <a:spcBef>
                <a:spcPts val="0"/>
              </a:spcBef>
              <a:spcAft>
                <a:spcPts val="0"/>
              </a:spcAft>
              <a:buClr>
                <a:schemeClr val="accent2">
                  <a:lumMod val="75000"/>
                </a:schemeClr>
              </a:buClr>
              <a:buFont typeface="Wingdings" pitchFamily="2" charset="2"/>
              <a:buChar char=""/>
              <a:defRPr/>
            </a:pP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মাছের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রোগ</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বলতে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পারবে</a:t>
            </a:r>
            <a:r>
              <a:rPr lang="en-US" sz="3200" dirty="0" smtClean="0">
                <a:solidFill>
                  <a:srgbClr val="002060"/>
                </a:solidFill>
                <a:latin typeface="NikoshBAN" panose="02000000000000000000" pitchFamily="2" charset="0"/>
                <a:cs typeface="NikoshBAN" panose="02000000000000000000" pitchFamily="2" charset="0"/>
              </a:rPr>
              <a:t>।</a:t>
            </a:r>
          </a:p>
          <a:p>
            <a:pPr fontAlgn="auto">
              <a:spcBef>
                <a:spcPts val="0"/>
              </a:spcBef>
              <a:spcAft>
                <a:spcPts val="0"/>
              </a:spcAft>
              <a:buClr>
                <a:schemeClr val="accent2">
                  <a:lumMod val="75000"/>
                </a:schemeClr>
              </a:buClr>
              <a:buFont typeface="Wingdings" pitchFamily="2" charset="2"/>
              <a:buChar char=""/>
              <a:defRPr/>
            </a:pPr>
            <a:r>
              <a:rPr lang="en-US" sz="3200" dirty="0" smtClean="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মাছের</a:t>
            </a:r>
            <a:r>
              <a:rPr lang="en-US" sz="3200" dirty="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রোগের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কারণ</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গুলো</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কী</a:t>
            </a:r>
            <a:r>
              <a:rPr lang="en-US" sz="3200" dirty="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বলতে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a:solidFill>
                  <a:srgbClr val="002060"/>
                </a:solidFill>
                <a:latin typeface="NikoshBAN" panose="02000000000000000000" pitchFamily="2" charset="0"/>
                <a:cs typeface="NikoshBAN" panose="02000000000000000000" pitchFamily="2" charset="0"/>
              </a:rPr>
              <a:t>পারবে</a:t>
            </a:r>
            <a:r>
              <a:rPr lang="en-US" sz="3200" dirty="0">
                <a:solidFill>
                  <a:srgbClr val="002060"/>
                </a:solidFill>
                <a:latin typeface="NikoshBAN" panose="02000000000000000000" pitchFamily="2" charset="0"/>
                <a:cs typeface="NikoshBAN" panose="02000000000000000000" pitchFamily="2" charset="0"/>
              </a:rPr>
              <a:t>।</a:t>
            </a:r>
            <a:r>
              <a:rPr lang="en-US" sz="3200" dirty="0" smtClean="0">
                <a:solidFill>
                  <a:srgbClr val="002060"/>
                </a:solidFill>
                <a:latin typeface="NikoshBAN" panose="02000000000000000000" pitchFamily="2" charset="0"/>
                <a:cs typeface="NikoshBAN" panose="02000000000000000000" pitchFamily="2" charset="0"/>
              </a:rPr>
              <a:t> </a:t>
            </a:r>
          </a:p>
          <a:p>
            <a:pPr fontAlgn="auto">
              <a:spcBef>
                <a:spcPts val="0"/>
              </a:spcBef>
              <a:spcAft>
                <a:spcPts val="0"/>
              </a:spcAft>
              <a:buClr>
                <a:schemeClr val="accent2">
                  <a:lumMod val="75000"/>
                </a:schemeClr>
              </a:buClr>
              <a:buFont typeface="Wingdings" pitchFamily="2" charset="2"/>
              <a:buChar char=""/>
              <a:defRPr/>
            </a:pP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রোগাক্রান্ত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মাছের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লক্ষণ</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সমূহ</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বলতে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পারবে</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a:p>
            <a:pPr fontAlgn="auto">
              <a:spcBef>
                <a:spcPts val="0"/>
              </a:spcBef>
              <a:spcAft>
                <a:spcPts val="0"/>
              </a:spcAft>
              <a:buClr>
                <a:schemeClr val="accent2">
                  <a:lumMod val="75000"/>
                </a:schemeClr>
              </a:buClr>
              <a:buFont typeface="Wingdings" pitchFamily="2" charset="2"/>
              <a:buChar char=""/>
              <a:defRPr/>
            </a:pPr>
            <a:r>
              <a:rPr lang="en-US" sz="3200" dirty="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কয়েকটি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রোগের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লক্ষণ</a:t>
            </a:r>
            <a:r>
              <a:rPr lang="en-US" sz="3200" dirty="0" smtClean="0">
                <a:solidFill>
                  <a:srgbClr val="002060"/>
                </a:solidFill>
                <a:latin typeface="NikoshBAN" panose="02000000000000000000" pitchFamily="2" charset="0"/>
                <a:cs typeface="NikoshBAN" panose="02000000000000000000" pitchFamily="2" charset="0"/>
              </a:rPr>
              <a:t> ও </a:t>
            </a:r>
            <a:r>
              <a:rPr lang="en-US" sz="3200" dirty="0" err="1" smtClean="0">
                <a:solidFill>
                  <a:srgbClr val="002060"/>
                </a:solidFill>
                <a:latin typeface="NikoshBAN" panose="02000000000000000000" pitchFamily="2" charset="0"/>
                <a:cs typeface="NikoshBAN" panose="02000000000000000000" pitchFamily="2" charset="0"/>
              </a:rPr>
              <a:t>তার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প্রতিকার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বলতে</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পারবে</a:t>
            </a:r>
            <a:endParaRPr lang="en-US" sz="3200" dirty="0">
              <a:solidFill>
                <a:srgbClr val="002060"/>
              </a:solidFill>
              <a:latin typeface="NikoshBAN" pitchFamily="2" charset="0"/>
              <a:cs typeface="NikoshBAN" pitchFamily="2" charset="0"/>
            </a:endParaRPr>
          </a:p>
          <a:p>
            <a:pPr fontAlgn="auto">
              <a:spcBef>
                <a:spcPts val="0"/>
              </a:spcBef>
              <a:spcAft>
                <a:spcPts val="0"/>
              </a:spcAft>
              <a:buClr>
                <a:schemeClr val="accent2">
                  <a:lumMod val="75000"/>
                </a:schemeClr>
              </a:buClr>
              <a:defRPr/>
            </a:pPr>
            <a:endParaRPr lang="en-US" sz="3200" dirty="0">
              <a:solidFill>
                <a:srgbClr val="002060"/>
              </a:solidFill>
              <a:latin typeface="NikoshBAN" pitchFamily="2" charset="0"/>
              <a:cs typeface="NikoshBAN" pitchFamily="2" charset="0"/>
            </a:endParaRPr>
          </a:p>
        </p:txBody>
      </p:sp>
      <p:sp>
        <p:nvSpPr>
          <p:cNvPr id="5" name="Rectangle 4"/>
          <p:cNvSpPr/>
          <p:nvPr/>
        </p:nvSpPr>
        <p:spPr>
          <a:xfrm>
            <a:off x="76200" y="152400"/>
            <a:ext cx="8915400" cy="6629400"/>
          </a:xfrm>
          <a:prstGeom prst="rect">
            <a:avLst/>
          </a:prstGeom>
          <a:noFill/>
          <a:ln w="114300" cmpd="dbl">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1159"/>
            <a:ext cx="6983002" cy="769441"/>
          </a:xfrm>
          <a:prstGeom prst="rect">
            <a:avLst/>
          </a:prstGeom>
        </p:spPr>
        <p:txBody>
          <a:bodyPr wrap="none">
            <a:spAutoFit/>
          </a:bodyPr>
          <a:lstStyle/>
          <a:p>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মাছের</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bn-BD"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 সংগা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কেহ</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বলতে</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4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পারবে</a:t>
            </a:r>
            <a:r>
              <a:rPr lang="en-US" sz="44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p:txBody>
      </p:sp>
      <p:sp>
        <p:nvSpPr>
          <p:cNvPr id="3" name="Rectangle 2"/>
          <p:cNvSpPr/>
          <p:nvPr/>
        </p:nvSpPr>
        <p:spPr>
          <a:xfrm>
            <a:off x="533400" y="1981200"/>
            <a:ext cx="7772399" cy="3416320"/>
          </a:xfrm>
          <a:prstGeom prst="rect">
            <a:avLst/>
          </a:prstGeom>
        </p:spPr>
        <p:txBody>
          <a:bodyPr wrap="square">
            <a:spAutoFit/>
          </a:bodyPr>
          <a:lstStyle/>
          <a:p>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রোগ</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জীবানু</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ও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পরিবেশের</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পীড়নের</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পারস্পারিক</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ক্রিয়ায়</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মছের</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দেহে</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যে</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অস্বাভবিক</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অবস্তার</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সৃষ্টি</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হয়</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তাকে</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মাছের</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রোগ</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r>
              <a:rPr lang="en-US" sz="54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বলে</a:t>
            </a:r>
            <a:r>
              <a:rPr lang="en-US" sz="5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3">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6983002" cy="646331"/>
          </a:xfrm>
          <a:prstGeom prst="rect">
            <a:avLst/>
          </a:prstGeom>
        </p:spPr>
        <p:txBody>
          <a:bodyPr wrap="none">
            <a:spAutoFit/>
          </a:bodyPr>
          <a:lstStyle/>
          <a:p>
            <a:r>
              <a:rPr lang="en-US" sz="3600" dirty="0" err="1"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রোগের</a:t>
            </a:r>
            <a:r>
              <a:rPr lang="en-US"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কারণ</a:t>
            </a:r>
            <a:r>
              <a:rPr lang="en-US"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সমুহ</a:t>
            </a:r>
            <a:r>
              <a:rPr lang="en-US"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কী</a:t>
            </a:r>
            <a:r>
              <a:rPr lang="en-US"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কী</a:t>
            </a:r>
            <a:r>
              <a:rPr lang="en-US"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bn-BD"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হতে </a:t>
            </a:r>
            <a:r>
              <a:rPr lang="en-US" sz="3600" dirty="0" err="1">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পারে</a:t>
            </a:r>
            <a:r>
              <a:rPr lang="en-US" sz="3600" dirty="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dirty="0" err="1">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বলত</a:t>
            </a:r>
            <a:r>
              <a:rPr lang="bn-BD"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dirty="0" err="1"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পার</a:t>
            </a:r>
            <a:r>
              <a:rPr lang="bn-BD" sz="3600" dirty="0" smtClean="0">
                <a:solidFill>
                  <a:srgbClr val="FF0000"/>
                </a:solidFill>
                <a:effectLst>
                  <a:glow rad="139700">
                    <a:schemeClr val="accent4">
                      <a:satMod val="175000"/>
                      <a:alpha val="40000"/>
                    </a:schemeClr>
                  </a:glow>
                </a:effectLst>
                <a:latin typeface="NikoshBAN" panose="02000000000000000000" pitchFamily="2" charset="0"/>
                <a:cs typeface="NikoshBAN" panose="02000000000000000000" pitchFamily="2" charset="0"/>
              </a:rPr>
              <a:t>?</a:t>
            </a:r>
            <a:endParaRPr lang="en-US" sz="3600" dirty="0">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 name="Rectangle 2"/>
          <p:cNvSpPr/>
          <p:nvPr/>
        </p:nvSpPr>
        <p:spPr>
          <a:xfrm>
            <a:off x="457200" y="1466195"/>
            <a:ext cx="8180445" cy="4401205"/>
          </a:xfrm>
          <a:prstGeom prst="rect">
            <a:avLst/>
          </a:prstGeom>
        </p:spPr>
        <p:txBody>
          <a:bodyPr wrap="none">
            <a:spAutoFit/>
          </a:bodyPr>
          <a:lstStyle/>
          <a:p>
            <a:pPr marL="342900" indent="-342900">
              <a:buAutoNum type="arabicPeriod"/>
            </a:pP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অপুষ্টি</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ও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মান</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সম্পন্ন</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খাদ্যের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অভাব</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a:p>
            <a:pPr marL="342900" indent="-342900">
              <a:buAutoNum type="arabicPeriod"/>
            </a:pP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পানির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ভৌত</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রাসায়নিক</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অবস্থার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পরিবর্তন</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a:p>
            <a:pPr marL="342900" indent="-342900">
              <a:buAutoNum type="arabicPeriod"/>
            </a:pP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জীবানুর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সংক্রমণ</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a:p>
            <a:pPr marL="342900" indent="-342900">
              <a:buAutoNum type="arabicPeriod"/>
            </a:pP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পরজীবির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আক্রমণ</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a:p>
            <a:pPr marL="342900" indent="-342900">
              <a:buAutoNum type="arabicPeriod"/>
            </a:pP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নির্দিষ্ট</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সংখ্যার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চেয়ে</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অধিক</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হারে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মাছ</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মজুদকরণ</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a:p>
            <a:pPr marL="342900" indent="-342900">
              <a:buAutoNum type="arabicPeriod"/>
            </a:pPr>
            <a:r>
              <a:rPr lang="bn-BD"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পুকুরে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অতিরিক্ত</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প্রয়োগ</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p>
          <a:p>
            <a:pPr marL="342900" indent="-342900">
              <a:buAutoNum type="arabicPeriod"/>
            </a:pP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পানি</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দূষণ</a:t>
            </a:r>
            <a:r>
              <a:rPr lang="en-US" sz="4000" dirty="0" smtClean="0">
                <a:solidFill>
                  <a:srgbClr val="FF0000"/>
                </a:solidFill>
                <a:effectLst>
                  <a:glow rad="101600">
                    <a:schemeClr val="accent3">
                      <a:satMod val="175000"/>
                      <a:alpha val="40000"/>
                    </a:schemeClr>
                  </a:glow>
                </a:effectLst>
                <a:latin typeface="SutonnyOMJ" pitchFamily="2" charset="0"/>
                <a:cs typeface="SutonnyOMJ" pitchFamily="2" charset="0"/>
              </a:rPr>
              <a:t>।</a:t>
            </a:r>
            <a:endParaRPr lang="en-US" sz="4000" dirty="0">
              <a:latin typeface="SutonnyOMJ" pitchFamily="2" charset="0"/>
              <a:cs typeface="SutonnyOMJ"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07855"/>
            <a:ext cx="6773008" cy="2554545"/>
          </a:xfrm>
          <a:prstGeom prst="rect">
            <a:avLst/>
          </a:prstGeom>
        </p:spPr>
        <p:txBody>
          <a:bodyPr wrap="none">
            <a:spAutoFit/>
          </a:bodyPr>
          <a:lstStyle/>
          <a:p>
            <a:r>
              <a:rPr lang="en-US" sz="8000" dirty="0" err="1" smtClean="0">
                <a:effectLst>
                  <a:glow rad="101600">
                    <a:schemeClr val="accent3">
                      <a:satMod val="175000"/>
                      <a:alpha val="40000"/>
                    </a:schemeClr>
                  </a:glow>
                </a:effectLst>
                <a:latin typeface="NikoshBAN" panose="02000000000000000000" pitchFamily="2" charset="0"/>
                <a:cs typeface="NikoshBAN" panose="02000000000000000000" pitchFamily="2" charset="0"/>
              </a:rPr>
              <a:t>রোগে</a:t>
            </a:r>
            <a:r>
              <a:rPr lang="en-US" sz="8000" dirty="0" smtClean="0">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8000" dirty="0" err="1" smtClean="0">
                <a:effectLst>
                  <a:glow rad="101600">
                    <a:schemeClr val="accent3">
                      <a:satMod val="175000"/>
                      <a:alpha val="40000"/>
                    </a:schemeClr>
                  </a:glow>
                </a:effectLst>
                <a:latin typeface="NikoshBAN" panose="02000000000000000000" pitchFamily="2" charset="0"/>
                <a:cs typeface="NikoshBAN" panose="02000000000000000000" pitchFamily="2" charset="0"/>
              </a:rPr>
              <a:t>আক্রান্ত</a:t>
            </a:r>
            <a:r>
              <a:rPr lang="en-US" sz="8000" dirty="0" smtClean="0">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8000" dirty="0" err="1" smtClean="0">
                <a:effectLst>
                  <a:glow rad="101600">
                    <a:schemeClr val="accent3">
                      <a:satMod val="175000"/>
                      <a:alpha val="40000"/>
                    </a:schemeClr>
                  </a:glow>
                </a:effectLst>
                <a:latin typeface="NikoshBAN" panose="02000000000000000000" pitchFamily="2" charset="0"/>
                <a:cs typeface="NikoshBAN" panose="02000000000000000000" pitchFamily="2" charset="0"/>
              </a:rPr>
              <a:t>মাছের</a:t>
            </a:r>
            <a:r>
              <a:rPr lang="en-US" sz="8000" dirty="0" smtClean="0">
                <a:effectLst>
                  <a:glow rad="101600">
                    <a:schemeClr val="accent3">
                      <a:satMod val="175000"/>
                      <a:alpha val="40000"/>
                    </a:schemeClr>
                  </a:glow>
                </a:effectLst>
                <a:latin typeface="NikoshBAN" panose="02000000000000000000" pitchFamily="2" charset="0"/>
                <a:cs typeface="NikoshBAN" panose="02000000000000000000" pitchFamily="2" charset="0"/>
              </a:rPr>
              <a:t> </a:t>
            </a:r>
            <a:endParaRPr lang="bn-BD" sz="8000" dirty="0" smtClean="0">
              <a:effectLst>
                <a:glow rad="101600">
                  <a:schemeClr val="accent3">
                    <a:satMod val="175000"/>
                    <a:alpha val="40000"/>
                  </a:schemeClr>
                </a:glow>
              </a:effectLst>
              <a:latin typeface="NikoshBAN" panose="02000000000000000000" pitchFamily="2" charset="0"/>
              <a:cs typeface="NikoshBAN" panose="02000000000000000000" pitchFamily="2" charset="0"/>
            </a:endParaRPr>
          </a:p>
          <a:p>
            <a:pPr algn="ctr"/>
            <a:r>
              <a:rPr lang="en-US" sz="8000" dirty="0" err="1" smtClean="0">
                <a:effectLst>
                  <a:glow rad="101600">
                    <a:schemeClr val="accent3">
                      <a:satMod val="175000"/>
                      <a:alpha val="40000"/>
                    </a:schemeClr>
                  </a:glow>
                </a:effectLst>
                <a:latin typeface="NikoshBAN" panose="02000000000000000000" pitchFamily="2" charset="0"/>
                <a:cs typeface="NikoshBAN" panose="02000000000000000000" pitchFamily="2" charset="0"/>
              </a:rPr>
              <a:t>লক্ষণ</a:t>
            </a:r>
            <a:r>
              <a:rPr lang="en-US" sz="8000" dirty="0" smtClean="0">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8000" dirty="0" err="1" smtClean="0">
                <a:effectLst>
                  <a:glow rad="101600">
                    <a:schemeClr val="accent3">
                      <a:satMod val="175000"/>
                      <a:alpha val="40000"/>
                    </a:schemeClr>
                  </a:glow>
                </a:effectLst>
                <a:latin typeface="NikoshBAN" panose="02000000000000000000" pitchFamily="2" charset="0"/>
                <a:cs typeface="NikoshBAN" panose="02000000000000000000" pitchFamily="2" charset="0"/>
              </a:rPr>
              <a:t>সমূহ</a:t>
            </a:r>
            <a:endParaRPr lang="en-US" sz="80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sus\Desktop\diseases of fish\o-SKIN-CANCER-570.jpg"/>
          <p:cNvPicPr>
            <a:picLocks noChangeAspect="1" noChangeArrowheads="1"/>
          </p:cNvPicPr>
          <p:nvPr/>
        </p:nvPicPr>
        <p:blipFill>
          <a:blip r:embed="rId2"/>
          <a:srcRect t="21897" b="10656"/>
          <a:stretch>
            <a:fillRect/>
          </a:stretch>
        </p:blipFill>
        <p:spPr bwMode="auto">
          <a:xfrm>
            <a:off x="761999" y="1524000"/>
            <a:ext cx="7772401" cy="4495800"/>
          </a:xfrm>
          <a:prstGeom prst="rect">
            <a:avLst/>
          </a:prstGeom>
          <a:noFill/>
        </p:spPr>
      </p:pic>
      <p:sp>
        <p:nvSpPr>
          <p:cNvPr id="3" name="Rectangle 2"/>
          <p:cNvSpPr/>
          <p:nvPr/>
        </p:nvSpPr>
        <p:spPr>
          <a:xfrm>
            <a:off x="1066800" y="228600"/>
            <a:ext cx="7495963" cy="707886"/>
          </a:xfrm>
          <a:prstGeom prst="rect">
            <a:avLst/>
          </a:prstGeom>
        </p:spPr>
        <p:txBody>
          <a:bodyPr wrap="none">
            <a:spAutoFit/>
          </a:bodyPr>
          <a:lstStyle/>
          <a:p>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দেহে</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সূক্ষ্ম</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সুতার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মত</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বস্তুর</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উপস্থিতি</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দেখা</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 </a:t>
            </a:r>
            <a:r>
              <a:rPr lang="en-US" sz="4000" dirty="0" err="1"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দেয়</a:t>
            </a:r>
            <a:r>
              <a:rPr lang="en-US" sz="4000" dirty="0" smtClean="0">
                <a:solidFill>
                  <a:srgbClr val="FF0000"/>
                </a:solidFill>
                <a:effectLst>
                  <a:glow rad="101600">
                    <a:schemeClr val="accent3">
                      <a:satMod val="175000"/>
                      <a:alpha val="40000"/>
                    </a:schemeClr>
                  </a:glow>
                </a:effectLst>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577</Words>
  <Application>Microsoft Office PowerPoint</Application>
  <PresentationFormat>On-screen Show (4:3)</PresentationFormat>
  <Paragraphs>95</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NikoshBAN</vt:lpstr>
      <vt:lpstr>SutonnyOMJ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Windows User</cp:lastModifiedBy>
  <cp:revision>137</cp:revision>
  <dcterms:created xsi:type="dcterms:W3CDTF">2012-12-02T22:02:25Z</dcterms:created>
  <dcterms:modified xsi:type="dcterms:W3CDTF">2019-10-14T05:37:07Z</dcterms:modified>
</cp:coreProperties>
</file>