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63" r:id="rId6"/>
    <p:sldId id="259" r:id="rId7"/>
    <p:sldId id="277" r:id="rId8"/>
    <p:sldId id="267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8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84548_347531368664387_827421302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99818"/>
            <a:ext cx="8229600" cy="614908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9099"/>
            <a:ext cx="6780213" cy="98150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74593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2997" y="36703"/>
            <a:ext cx="8534400" cy="147002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Content Placeholder 8"/>
          <p:cNvSpPr txBox="1">
            <a:spLocks/>
          </p:cNvSpPr>
          <p:nvPr/>
        </p:nvSpPr>
        <p:spPr>
          <a:xfrm>
            <a:off x="5257800" y="4267200"/>
            <a:ext cx="3581400" cy="2438400"/>
          </a:xfrm>
          <a:prstGeom prst="rect">
            <a:avLst/>
          </a:prstGeom>
        </p:spPr>
        <p:txBody>
          <a:bodyPr/>
          <a:lstStyle/>
          <a:p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শ্রেণি: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বিষয়: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অধ্যায়ঃদ্বাদশ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মহাকাশ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উপগ্রহ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66" b="20000"/>
          <a:stretch/>
        </p:blipFill>
        <p:spPr>
          <a:xfrm>
            <a:off x="1145309" y="1765110"/>
            <a:ext cx="2368717" cy="2667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533400" y="4608914"/>
            <a:ext cx="36576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 :আবুল কালাম আজাদ</a:t>
            </a:r>
          </a:p>
          <a:p>
            <a:pPr algn="ctr"/>
            <a:r>
              <a:rPr lang="en-US" sz="2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শিক্ষক(গণিত)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কংশনগর </a:t>
            </a:r>
            <a:r>
              <a:rPr lang="en-US" sz="2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bn-IN" sz="2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azad3776@gmail.com</a:t>
            </a:r>
            <a:endParaRPr lang="bn-IN" sz="2400" dirty="0" smtClean="0">
              <a:solidFill>
                <a:srgbClr val="0070C0"/>
              </a:solidFill>
              <a:latin typeface="Times New Roman" panose="02020603050405020304" pitchFamily="18" charset="0"/>
              <a:cs typeface="NikoshBAN" panose="02000000000000000000" pitchFamily="2" charset="0"/>
            </a:endParaRPr>
          </a:p>
        </p:txBody>
      </p:sp>
      <p:pic>
        <p:nvPicPr>
          <p:cNvPr id="7" name="Picture 2" descr="D:\Imaje\IMG_20150209_0656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595130"/>
            <a:ext cx="2057400" cy="249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" y="1442730"/>
            <a:ext cx="9067800" cy="5262870"/>
          </a:xfrm>
          <a:prstGeom prst="rect">
            <a:avLst/>
          </a:prstGeom>
          <a:noFill/>
          <a:ln w="762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" name="Straight Connector 7"/>
          <p:cNvCxnSpPr>
            <a:stCxn id="3" idx="0"/>
            <a:endCxn id="3" idx="2"/>
          </p:cNvCxnSpPr>
          <p:nvPr/>
        </p:nvCxnSpPr>
        <p:spPr>
          <a:xfrm>
            <a:off x="4572000" y="1442730"/>
            <a:ext cx="0" cy="526287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982339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8904"/>
            <a:ext cx="8839200" cy="71596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ছবিতে কী দেখতে পাচ্ছ?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838200"/>
            <a:ext cx="8839200" cy="5897562"/>
          </a:xfrm>
        </p:spPr>
      </p:pic>
    </p:spTree>
    <p:extLst>
      <p:ext uri="{BB962C8B-B14F-4D97-AF65-F5344CB8AC3E}">
        <p14:creationId xmlns:p14="http://schemas.microsoft.com/office/powerpoint/2010/main" xmlns="" val="401577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76200"/>
            <a:ext cx="4343400" cy="32575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3600" y="76200"/>
            <a:ext cx="4318000" cy="3238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3298" y="3505199"/>
            <a:ext cx="4308302" cy="32673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3505199"/>
            <a:ext cx="4343400" cy="326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5592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0"/>
            <a:ext cx="8534400" cy="147002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828800"/>
            <a:ext cx="8534400" cy="48006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endParaRPr lang="bn-BD" sz="54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জ্যোতিষ্কমন্ডলী ও সৌরজগত</a:t>
            </a:r>
            <a:endParaRPr lang="en-US" sz="5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7670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06375"/>
            <a:ext cx="8534400" cy="147002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828800"/>
            <a:ext cx="8534400" cy="48006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742950" indent="-742950" algn="l">
              <a:buFont typeface="+mj-lt"/>
              <a:buAutoNum type="arabicPeriod"/>
            </a:pP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 algn="l">
              <a:buFont typeface="+mj-lt"/>
              <a:buAutoNum type="arabicPeriod"/>
            </a:pP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জ্যোতিষ্ক কী তা ব্যাখ্যা করতে পারবে।</a:t>
            </a:r>
          </a:p>
          <a:p>
            <a:pPr marL="742950" indent="-742950" algn="l">
              <a:buFont typeface="+mj-lt"/>
              <a:buAutoNum type="arabicPeriod"/>
            </a:pP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প্রকার জ্যোতিষ্ক চিহ্নিত করতে পারবে এবং তাদের বৈশিষ্ট্য উল্লেখ করতে পারবে।</a:t>
            </a:r>
          </a:p>
          <a:p>
            <a:pPr marL="742950" indent="-742950" algn="l">
              <a:buFont typeface="+mj-lt"/>
              <a:buAutoNum type="arabicPeriod"/>
            </a:pP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সৌরজগতের সংজ্ঞা বলতে পারবে এবং সৌরজগতের গ্রহগুলোর নাম উল্লেখ করতে পারবে।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916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073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124200" y="3581399"/>
            <a:ext cx="2667000" cy="1066800"/>
            <a:chOff x="2402666" y="5339378"/>
            <a:chExt cx="1994338" cy="1569660"/>
          </a:xfrm>
        </p:grpSpPr>
        <p:sp>
          <p:nvSpPr>
            <p:cNvPr id="4" name="TextBox 3"/>
            <p:cNvSpPr txBox="1"/>
            <p:nvPr/>
          </p:nvSpPr>
          <p:spPr>
            <a:xfrm>
              <a:off x="3029458" y="5339378"/>
              <a:ext cx="132955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800" dirty="0" smtClean="0">
                  <a:solidFill>
                    <a:srgbClr val="00B0F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নক্ষত্র</a:t>
              </a:r>
              <a:endParaRPr lang="en-US" sz="4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Left Arrow Callout 4"/>
            <p:cNvSpPr/>
            <p:nvPr/>
          </p:nvSpPr>
          <p:spPr>
            <a:xfrm>
              <a:off x="2402666" y="5675734"/>
              <a:ext cx="1994338" cy="1009067"/>
            </a:xfrm>
            <a:prstGeom prst="leftArrowCallou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892567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3" y="0"/>
            <a:ext cx="9144000" cy="6858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590800" y="1295400"/>
            <a:ext cx="2209800" cy="685800"/>
            <a:chOff x="2590800" y="1295400"/>
            <a:chExt cx="2209800" cy="685800"/>
          </a:xfrm>
        </p:grpSpPr>
        <p:sp>
          <p:nvSpPr>
            <p:cNvPr id="5" name="Left Arrow Callout 4"/>
            <p:cNvSpPr/>
            <p:nvPr/>
          </p:nvSpPr>
          <p:spPr>
            <a:xfrm>
              <a:off x="2590800" y="1295400"/>
              <a:ext cx="1905000" cy="685800"/>
            </a:xfrm>
            <a:prstGeom prst="leftArrowCallou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09372" y="1295400"/>
              <a:ext cx="149122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BD" sz="36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উপগ্রহ</a:t>
              </a:r>
              <a:endPara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00200" y="3429000"/>
            <a:ext cx="1828800" cy="952500"/>
            <a:chOff x="1600200" y="3429000"/>
            <a:chExt cx="1828800" cy="952500"/>
          </a:xfrm>
        </p:grpSpPr>
        <p:sp>
          <p:nvSpPr>
            <p:cNvPr id="7" name="Right Arrow Callout 6"/>
            <p:cNvSpPr/>
            <p:nvPr/>
          </p:nvSpPr>
          <p:spPr>
            <a:xfrm>
              <a:off x="1600200" y="3429000"/>
              <a:ext cx="1828800" cy="952500"/>
            </a:xfrm>
            <a:prstGeom prst="rightArrowCallou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52600" y="3581400"/>
              <a:ext cx="990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গ্রহ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66750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544" y="0"/>
            <a:ext cx="9163088" cy="68580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410200" y="2413575"/>
            <a:ext cx="3886200" cy="863025"/>
            <a:chOff x="5638800" y="2413575"/>
            <a:chExt cx="3653028" cy="863025"/>
          </a:xfrm>
        </p:grpSpPr>
        <p:sp>
          <p:nvSpPr>
            <p:cNvPr id="4" name="Left Arrow Callout 3"/>
            <p:cNvSpPr/>
            <p:nvPr/>
          </p:nvSpPr>
          <p:spPr>
            <a:xfrm>
              <a:off x="5638800" y="2413575"/>
              <a:ext cx="3429000" cy="863025"/>
            </a:xfrm>
            <a:prstGeom prst="leftArrowCallou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853429" y="2667000"/>
              <a:ext cx="24383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BD" sz="24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ছায়াপথ</a:t>
              </a:r>
              <a:r>
                <a:rPr lang="bn-BD" sz="20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en-US" sz="20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Milky way)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545874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276600" y="4419600"/>
            <a:ext cx="3886200" cy="838200"/>
            <a:chOff x="3505200" y="4419600"/>
            <a:chExt cx="3886200" cy="838200"/>
          </a:xfrm>
        </p:grpSpPr>
        <p:sp>
          <p:nvSpPr>
            <p:cNvPr id="3" name="Right Arrow Callout 2"/>
            <p:cNvSpPr/>
            <p:nvPr/>
          </p:nvSpPr>
          <p:spPr>
            <a:xfrm>
              <a:off x="3505200" y="4419600"/>
              <a:ext cx="3886200" cy="838200"/>
            </a:xfrm>
            <a:prstGeom prst="rightArrowCallou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05200" y="4495800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ধুমকেতু </a:t>
              </a:r>
              <a:r>
                <a:rPr lang="en-US" sz="2800" dirty="0" smtClean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(Comet)</a:t>
              </a:r>
              <a:endParaRPr lang="en-US" sz="3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72162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8021"/>
            <a:ext cx="47244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0"/>
            <a:ext cx="4419600" cy="6858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362200" y="2209800"/>
            <a:ext cx="3018692" cy="907197"/>
            <a:chOff x="2362200" y="2209800"/>
            <a:chExt cx="3018692" cy="907197"/>
          </a:xfrm>
        </p:grpSpPr>
        <p:sp>
          <p:nvSpPr>
            <p:cNvPr id="7" name="Left-Right Arrow Callout 6"/>
            <p:cNvSpPr/>
            <p:nvPr/>
          </p:nvSpPr>
          <p:spPr>
            <a:xfrm>
              <a:off x="2362200" y="2209800"/>
              <a:ext cx="3018692" cy="838200"/>
            </a:xfrm>
            <a:prstGeom prst="leftRightArrowCallou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224605" y="2286000"/>
              <a:ext cx="155363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24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উল্কা </a:t>
              </a:r>
              <a:endParaRPr lang="en-US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BD" sz="2400" dirty="0" smtClean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en-US" sz="2400" dirty="0" smtClean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Meteor)</a:t>
              </a:r>
              <a:r>
                <a:rPr lang="en-US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66289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89" y="12650"/>
            <a:ext cx="9128811" cy="68694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1919" y="2123364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31242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বুধ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7400" y="3113964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শুক্র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3200" y="283125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05919" y="1513764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মঙ্গল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48919" y="283125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বৃহস্পতি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72919" y="2160095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শনি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8719" y="1513764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ইউরেনাস</a:t>
            </a:r>
            <a:endParaRPr lang="en-US"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58819" y="1056564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নেপচুন</a:t>
            </a:r>
            <a:endParaRPr lang="en-US"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58919" y="370764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প্লুটো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5287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0"/>
            <a:ext cx="8534400" cy="147002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828800"/>
            <a:ext cx="8534400" cy="4800600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742950" indent="-742950" algn="l">
              <a:buFont typeface="+mj-lt"/>
              <a:buAutoNum type="arabicPeriod"/>
            </a:pPr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জ্যোতিষ্ক কী?</a:t>
            </a:r>
          </a:p>
          <a:p>
            <a:pPr marL="742950" indent="-742950" algn="l">
              <a:buFont typeface="+mj-lt"/>
              <a:buAutoNum type="arabicPeriod"/>
            </a:pPr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সৌরজগত বলতে কী বুঝ?</a:t>
            </a:r>
          </a:p>
          <a:p>
            <a:pPr marL="742950" indent="-742950" algn="l">
              <a:buFont typeface="+mj-lt"/>
              <a:buAutoNum type="arabicPeriod"/>
            </a:pPr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 কোন জ্যোতিষ্ক দেখা যাচ্ছে?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4457700"/>
            <a:ext cx="226695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81354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236"/>
            <a:ext cx="9144000" cy="68580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3581400" y="3468469"/>
            <a:ext cx="3124200" cy="798731"/>
            <a:chOff x="9601200" y="2743200"/>
            <a:chExt cx="3124200" cy="798731"/>
          </a:xfrm>
        </p:grpSpPr>
        <p:sp>
          <p:nvSpPr>
            <p:cNvPr id="5" name="TextBox 4"/>
            <p:cNvSpPr txBox="1"/>
            <p:nvPr/>
          </p:nvSpPr>
          <p:spPr>
            <a:xfrm>
              <a:off x="9829800" y="28956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উল্কা পতন</a:t>
              </a:r>
            </a:p>
          </p:txBody>
        </p:sp>
        <p:sp>
          <p:nvSpPr>
            <p:cNvPr id="11" name="Right Arrow Callout 10"/>
            <p:cNvSpPr/>
            <p:nvPr/>
          </p:nvSpPr>
          <p:spPr>
            <a:xfrm>
              <a:off x="9601200" y="2743200"/>
              <a:ext cx="3124200" cy="798731"/>
            </a:xfrm>
            <a:prstGeom prst="rightArrowCallou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046057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91069"/>
            <a:ext cx="8991600" cy="48619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5018903"/>
            <a:ext cx="8991600" cy="1762897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029200" y="3392269"/>
            <a:ext cx="2133600" cy="798731"/>
            <a:chOff x="10363200" y="2743200"/>
            <a:chExt cx="2362200" cy="798731"/>
          </a:xfrm>
        </p:grpSpPr>
        <p:sp>
          <p:nvSpPr>
            <p:cNvPr id="6" name="TextBox 5"/>
            <p:cNvSpPr txBox="1"/>
            <p:nvPr/>
          </p:nvSpPr>
          <p:spPr>
            <a:xfrm>
              <a:off x="10447564" y="2819400"/>
              <a:ext cx="167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ধূমকেতু</a:t>
              </a:r>
              <a:endParaRPr lang="bn-BD" sz="3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ight Arrow Callout 6"/>
            <p:cNvSpPr/>
            <p:nvPr/>
          </p:nvSpPr>
          <p:spPr>
            <a:xfrm>
              <a:off x="10363200" y="2743200"/>
              <a:ext cx="2362200" cy="798731"/>
            </a:xfrm>
            <a:prstGeom prst="rightArrowCallou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998433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534400" cy="147002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905000"/>
            <a:ext cx="8534400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742950" indent="-742950" algn="l">
              <a:buFont typeface="+mj-lt"/>
              <a:buAutoNum type="arabicPeriod"/>
            </a:pP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নক্ষত্রপতন বা তারাছুটা বলতে কী বুঝ?</a:t>
            </a:r>
          </a:p>
          <a:p>
            <a:pPr marL="742950" indent="-742950" algn="l">
              <a:buFont typeface="+mj-lt"/>
              <a:buAutoNum type="arabicPeriod"/>
            </a:pPr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মহাকাশের বিস্ময়কর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জ্যোতিষ্ক কোনটি? জ্যোতিষ্কটির বৈশিষ্ট্য উল্লেখ কর।</a:t>
            </a:r>
          </a:p>
          <a:p>
            <a:pPr marL="742950" indent="-742950" algn="l">
              <a:buFont typeface="+mj-lt"/>
              <a:buAutoNum type="arabicPeriod"/>
            </a:pP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সৌরপরিবারের সদস্য কারা? তাদের নাম লিখ?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3595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836" y="76200"/>
            <a:ext cx="4613564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1560" y="90054"/>
            <a:ext cx="4206240" cy="36437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765" y="3886200"/>
            <a:ext cx="8908994" cy="2819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9000" y="90054"/>
            <a:ext cx="2590800" cy="58477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মিলিয়ে</a:t>
            </a:r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নিই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074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44451" y="0"/>
            <a:ext cx="9232902" cy="6858000"/>
            <a:chOff x="-44451" y="0"/>
            <a:chExt cx="923290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44451" y="0"/>
              <a:ext cx="9232902" cy="68580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7239000" y="1066800"/>
              <a:ext cx="1371600" cy="769441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solidFill>
                    <a:srgbClr val="00B0F0"/>
                  </a:solidFill>
                  <a:latin typeface="SutonnyOMJ" pitchFamily="2" charset="0"/>
                  <a:cs typeface="SutonnyOMJ" pitchFamily="2" charset="0"/>
                </a:rPr>
                <a:t>পৃথিবী</a:t>
              </a:r>
              <a:endParaRPr lang="en-US" sz="4400" dirty="0">
                <a:solidFill>
                  <a:srgbClr val="00B0F0"/>
                </a:solidFill>
                <a:latin typeface="SutonnyOMJ" pitchFamily="2" charset="0"/>
                <a:cs typeface="SutonnyO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42896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86800" cy="147002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752600"/>
            <a:ext cx="8686800" cy="4953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742950" indent="-742950" algn="l">
              <a:buFont typeface="+mj-lt"/>
              <a:buAutoNum type="arabicPeriod"/>
            </a:pP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উল্কা কী?</a:t>
            </a:r>
          </a:p>
          <a:p>
            <a:pPr marL="742950" indent="-742950" algn="l">
              <a:buFont typeface="+mj-lt"/>
              <a:buAutoNum type="arabicPeriod"/>
            </a:pP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কয়েকটি জ্যোতিষ্কের নাম বল।</a:t>
            </a:r>
          </a:p>
          <a:p>
            <a:pPr marL="742950" indent="-742950" algn="l">
              <a:buFont typeface="+mj-lt"/>
              <a:buAutoNum type="arabicPeriod"/>
            </a:pP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মহাকাশের বিস্ময়কর জ্যোতিষ্কের নাম কী?</a:t>
            </a:r>
          </a:p>
          <a:p>
            <a:pPr marL="742950" indent="-742950" algn="l">
              <a:buFont typeface="+mj-lt"/>
              <a:buAutoNum type="arabicPeriod"/>
            </a:pP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হ্যালীর ধুমকেতু কত বছর পরপর দেখা যায়?</a:t>
            </a:r>
          </a:p>
          <a:p>
            <a:pPr marL="742950" indent="-742950" algn="l">
              <a:buFont typeface="+mj-lt"/>
              <a:buAutoNum type="arabicPeriod"/>
            </a:pP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কোন গ্রহে বাস করি? 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834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839200" cy="147002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752600"/>
            <a:ext cx="8839200" cy="487680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algn="l"/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সৌরজগতের গ্রহগুলোর ছবি অঙ্কন করে নিয়ে আসবে।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2402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 txBox="1">
            <a:spLocks/>
          </p:cNvSpPr>
          <p:nvPr/>
        </p:nvSpPr>
        <p:spPr>
          <a:xfrm>
            <a:off x="533400" y="677401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 descr="rose_rou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844285"/>
            <a:ext cx="6268112" cy="50137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188551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5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5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181</Words>
  <Application>Microsoft Office PowerPoint</Application>
  <PresentationFormat>On-screen Show (4:3)</PresentationFormat>
  <Paragraphs>60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পরিচিতি</vt:lpstr>
      <vt:lpstr>নিচের ছবিতে কী দেখতে পাচ্ছ?</vt:lpstr>
      <vt:lpstr>Slide 4</vt:lpstr>
      <vt:lpstr>আজকের পাঠ</vt:lpstr>
      <vt:lpstr>শিখনফল</vt:lpstr>
      <vt:lpstr>Slide 7</vt:lpstr>
      <vt:lpstr>Slide 8</vt:lpstr>
      <vt:lpstr>Slide 9</vt:lpstr>
      <vt:lpstr>Slide 10</vt:lpstr>
      <vt:lpstr>Slide 11</vt:lpstr>
      <vt:lpstr>Slide 12</vt:lpstr>
      <vt:lpstr>একক কাজ</vt:lpstr>
      <vt:lpstr>Slide 14</vt:lpstr>
      <vt:lpstr>Slide 15</vt:lpstr>
      <vt:lpstr>দলীয় কাজ</vt:lpstr>
      <vt:lpstr>Slide 17</vt:lpstr>
      <vt:lpstr>Slide 18</vt:lpstr>
      <vt:lpstr>মূল্যায়ন</vt:lpstr>
      <vt:lpstr>বাড়ির কাজ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Araf Khan</cp:lastModifiedBy>
  <cp:revision>98</cp:revision>
  <dcterms:created xsi:type="dcterms:W3CDTF">2006-08-16T00:00:00Z</dcterms:created>
  <dcterms:modified xsi:type="dcterms:W3CDTF">2019-10-16T16:41:41Z</dcterms:modified>
</cp:coreProperties>
</file>