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7" r:id="rId2"/>
    <p:sldId id="258" r:id="rId3"/>
    <p:sldId id="259" r:id="rId4"/>
    <p:sldId id="261" r:id="rId5"/>
    <p:sldId id="262" r:id="rId6"/>
    <p:sldId id="275" r:id="rId7"/>
    <p:sldId id="274" r:id="rId8"/>
    <p:sldId id="264" r:id="rId9"/>
    <p:sldId id="266" r:id="rId10"/>
    <p:sldId id="271" r:id="rId11"/>
    <p:sldId id="268" r:id="rId12"/>
    <p:sldId id="270"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AA3269E-15BA-4D83-99A8-7B7F182E5B78}"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310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3269E-15BA-4D83-99A8-7B7F182E5B78}" type="slidenum">
              <a:rPr lang="en-US" smtClean="0"/>
              <a:pPr/>
              <a:t>‹#›</a:t>
            </a:fld>
            <a:endParaRPr lang="en-US"/>
          </a:p>
        </p:txBody>
      </p:sp>
    </p:spTree>
    <p:extLst>
      <p:ext uri="{BB962C8B-B14F-4D97-AF65-F5344CB8AC3E}">
        <p14:creationId xmlns:p14="http://schemas.microsoft.com/office/powerpoint/2010/main" val="389460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3269E-15BA-4D83-99A8-7B7F182E5B78}"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81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3269E-15BA-4D83-99A8-7B7F182E5B78}"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959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3269E-15BA-4D83-99A8-7B7F182E5B78}" type="slidenum">
              <a:rPr lang="en-US" smtClean="0"/>
              <a:pPr/>
              <a:t>‹#›</a:t>
            </a:fld>
            <a:endParaRPr lang="en-US"/>
          </a:p>
        </p:txBody>
      </p:sp>
    </p:spTree>
    <p:extLst>
      <p:ext uri="{BB962C8B-B14F-4D97-AF65-F5344CB8AC3E}">
        <p14:creationId xmlns:p14="http://schemas.microsoft.com/office/powerpoint/2010/main" val="134119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3269E-15BA-4D83-99A8-7B7F182E5B78}"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298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3269E-15BA-4D83-99A8-7B7F182E5B78}"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904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3269E-15BA-4D83-99A8-7B7F182E5B78}"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289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3269E-15BA-4D83-99A8-7B7F182E5B78}"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864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8518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3269E-15BA-4D83-99A8-7B7F182E5B78}" type="slidenum">
              <a:rPr lang="en-US" smtClean="0"/>
              <a:pPr/>
              <a:t>‹#›</a:t>
            </a:fld>
            <a:endParaRPr lang="en-US"/>
          </a:p>
        </p:txBody>
      </p:sp>
    </p:spTree>
    <p:extLst>
      <p:ext uri="{BB962C8B-B14F-4D97-AF65-F5344CB8AC3E}">
        <p14:creationId xmlns:p14="http://schemas.microsoft.com/office/powerpoint/2010/main" val="341842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3269E-15BA-4D83-99A8-7B7F182E5B78}"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81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3269E-15BA-4D83-99A8-7B7F182E5B78}" type="slidenum">
              <a:rPr lang="en-US" smtClean="0"/>
              <a:pPr/>
              <a:t>‹#›</a:t>
            </a:fld>
            <a:endParaRPr lang="en-US"/>
          </a:p>
        </p:txBody>
      </p:sp>
    </p:spTree>
    <p:extLst>
      <p:ext uri="{BB962C8B-B14F-4D97-AF65-F5344CB8AC3E}">
        <p14:creationId xmlns:p14="http://schemas.microsoft.com/office/powerpoint/2010/main" val="409307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3269E-15BA-4D83-99A8-7B7F182E5B78}"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44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3269E-15BA-4D83-99A8-7B7F182E5B78}"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90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3269E-15BA-4D83-99A8-7B7F182E5B78}" type="slidenum">
              <a:rPr lang="en-US" smtClean="0"/>
              <a:pPr/>
              <a:t>‹#›</a:t>
            </a:fld>
            <a:endParaRPr lang="en-US"/>
          </a:p>
        </p:txBody>
      </p:sp>
    </p:spTree>
    <p:extLst>
      <p:ext uri="{BB962C8B-B14F-4D97-AF65-F5344CB8AC3E}">
        <p14:creationId xmlns:p14="http://schemas.microsoft.com/office/powerpoint/2010/main" val="84719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3269E-15BA-4D83-99A8-7B7F182E5B78}"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7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567CB-B6B0-4B57-9C6F-ACA59072EB4D}"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3269E-15BA-4D83-99A8-7B7F182E5B78}" type="slidenum">
              <a:rPr lang="en-US" smtClean="0"/>
              <a:pPr/>
              <a:t>‹#›</a:t>
            </a:fld>
            <a:endParaRPr lang="en-US"/>
          </a:p>
        </p:txBody>
      </p:sp>
    </p:spTree>
    <p:extLst>
      <p:ext uri="{BB962C8B-B14F-4D97-AF65-F5344CB8AC3E}">
        <p14:creationId xmlns:p14="http://schemas.microsoft.com/office/powerpoint/2010/main" val="220851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1567CB-B6B0-4B57-9C6F-ACA59072EB4D}" type="datetimeFigureOut">
              <a:rPr lang="en-US" smtClean="0"/>
              <a:pPr/>
              <a:t>10/16/2019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A3269E-15BA-4D83-99A8-7B7F182E5B78}" type="slidenum">
              <a:rPr lang="en-US" smtClean="0"/>
              <a:pPr/>
              <a:t>‹#›</a:t>
            </a:fld>
            <a:endParaRPr lang="en-US"/>
          </a:p>
        </p:txBody>
      </p:sp>
    </p:spTree>
    <p:extLst>
      <p:ext uri="{BB962C8B-B14F-4D97-AF65-F5344CB8AC3E}">
        <p14:creationId xmlns:p14="http://schemas.microsoft.com/office/powerpoint/2010/main" val="14025985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8991600" cy="2610715"/>
          </a:xfrm>
          <a:prstGeom prst="rect">
            <a:avLst/>
          </a:prstGeom>
          <a:solidFill>
            <a:schemeClr val="accent3">
              <a:lumMod val="60000"/>
              <a:lumOff val="40000"/>
            </a:schemeClr>
          </a:solidFill>
        </p:spPr>
        <p:txBody>
          <a:bodyPr wrap="square">
            <a:spAutoFit/>
          </a:bodyPr>
          <a:lstStyle/>
          <a:p>
            <a:pPr algn="ctr"/>
            <a:r>
              <a:rPr lang="bn-BD" sz="5704" b="1" dirty="0">
                <a:solidFill>
                  <a:srgbClr val="0070C0"/>
                </a:solidFill>
                <a:latin typeface="NikoshBAN" pitchFamily="2" charset="0"/>
                <a:cs typeface="NikoshBAN" pitchFamily="2" charset="0"/>
              </a:rPr>
              <a:t>সুপ্রিয় শিক্ষার্থীবৃন্দ </a:t>
            </a:r>
            <a:r>
              <a:rPr lang="bn-BD" sz="6844" b="1" dirty="0" smtClean="0">
                <a:solidFill>
                  <a:srgbClr val="000066"/>
                </a:solidFill>
                <a:latin typeface="NikoshBAN" pitchFamily="2" charset="0"/>
                <a:cs typeface="NikoshBAN" pitchFamily="2" charset="0"/>
              </a:rPr>
              <a:t>সবাইকে</a:t>
            </a:r>
            <a:endParaRPr lang="bn-BD" sz="6844" b="1" dirty="0">
              <a:solidFill>
                <a:srgbClr val="000066"/>
              </a:solidFill>
              <a:latin typeface="NikoshBAN" pitchFamily="2" charset="0"/>
              <a:cs typeface="NikoshBAN" pitchFamily="2" charset="0"/>
            </a:endParaRPr>
          </a:p>
          <a:p>
            <a:pPr algn="ctr"/>
            <a:r>
              <a:rPr lang="bn-BD" sz="8000" b="1" dirty="0">
                <a:solidFill>
                  <a:srgbClr val="7030A0"/>
                </a:solidFill>
                <a:latin typeface="NikoshBAN" pitchFamily="2" charset="0"/>
                <a:cs typeface="NikoshBAN" pitchFamily="2" charset="0"/>
              </a:rPr>
              <a:t>স্বাগত.....</a:t>
            </a:r>
            <a:endParaRPr lang="bn-BD" sz="2000" b="1" dirty="0">
              <a:solidFill>
                <a:srgbClr val="7030A0"/>
              </a:solidFill>
              <a:latin typeface="NikoshBAN" pitchFamily="2" charset="0"/>
              <a:cs typeface="NikoshBAN" pitchFamily="2" charset="0"/>
            </a:endParaRPr>
          </a:p>
          <a:p>
            <a:r>
              <a:rPr lang="bn-BD" sz="1521" b="1" dirty="0">
                <a:solidFill>
                  <a:prstClr val="black"/>
                </a:solidFill>
                <a:latin typeface="NikoshBAN" pitchFamily="2" charset="0"/>
                <a:cs typeface="NikoshBAN" pitchFamily="2" charset="0"/>
              </a:rPr>
              <a:t>                                             </a:t>
            </a:r>
            <a:endParaRPr lang="en-US" sz="1331" dirty="0">
              <a:solidFill>
                <a:srgbClr val="00B050"/>
              </a:solidFill>
            </a:endParaRPr>
          </a:p>
        </p:txBody>
      </p:sp>
      <p:pic>
        <p:nvPicPr>
          <p:cNvPr id="5" name="Picture 5" descr="C:\Users\HP\Downloads\tree-network-topology (1).jpg"/>
          <p:cNvPicPr>
            <a:picLocks noChangeAspect="1" noChangeArrowheads="1"/>
          </p:cNvPicPr>
          <p:nvPr/>
        </p:nvPicPr>
        <p:blipFill>
          <a:blip r:embed="rId2"/>
          <a:srcRect/>
          <a:stretch>
            <a:fillRect/>
          </a:stretch>
        </p:blipFill>
        <p:spPr bwMode="auto">
          <a:xfrm>
            <a:off x="609600" y="2991715"/>
            <a:ext cx="1997136" cy="1675017"/>
          </a:xfrm>
          <a:prstGeom prst="rect">
            <a:avLst/>
          </a:prstGeom>
          <a:noFill/>
        </p:spPr>
      </p:pic>
      <p:pic>
        <p:nvPicPr>
          <p:cNvPr id="6" name="Picture 4" descr="C:\Users\HP\Downloads\220px-StarNetwork.svg.png"/>
          <p:cNvPicPr>
            <a:picLocks noChangeAspect="1" noChangeArrowheads="1"/>
          </p:cNvPicPr>
          <p:nvPr/>
        </p:nvPicPr>
        <p:blipFill>
          <a:blip r:embed="rId3"/>
          <a:srcRect/>
          <a:stretch>
            <a:fillRect/>
          </a:stretch>
        </p:blipFill>
        <p:spPr bwMode="auto">
          <a:xfrm>
            <a:off x="3566625" y="2902353"/>
            <a:ext cx="1585175" cy="1460962"/>
          </a:xfrm>
          <a:prstGeom prst="rect">
            <a:avLst/>
          </a:prstGeom>
          <a:noFill/>
        </p:spPr>
      </p:pic>
      <p:pic>
        <p:nvPicPr>
          <p:cNvPr id="7" name="Picture 3" descr="C:\Users\HP\Downloads\NetworkTopology-Ring.png"/>
          <p:cNvPicPr>
            <a:picLocks noChangeAspect="1" noChangeArrowheads="1"/>
          </p:cNvPicPr>
          <p:nvPr/>
        </p:nvPicPr>
        <p:blipFill>
          <a:blip r:embed="rId4"/>
          <a:srcRect/>
          <a:stretch>
            <a:fillRect/>
          </a:stretch>
        </p:blipFill>
        <p:spPr bwMode="auto">
          <a:xfrm>
            <a:off x="6122159" y="2991715"/>
            <a:ext cx="2028291" cy="1371600"/>
          </a:xfrm>
          <a:prstGeom prst="rect">
            <a:avLst/>
          </a:prstGeom>
          <a:noFill/>
        </p:spPr>
      </p:pic>
      <p:pic>
        <p:nvPicPr>
          <p:cNvPr id="8" name="Picture 2" descr="C:\Users\HP\Downloads\NetworkTopology-Bus.png"/>
          <p:cNvPicPr>
            <a:picLocks noChangeAspect="1" noChangeArrowheads="1"/>
          </p:cNvPicPr>
          <p:nvPr/>
        </p:nvPicPr>
        <p:blipFill>
          <a:blip r:embed="rId5"/>
          <a:srcRect/>
          <a:stretch>
            <a:fillRect/>
          </a:stretch>
        </p:blipFill>
        <p:spPr bwMode="auto">
          <a:xfrm>
            <a:off x="1371600" y="4800600"/>
            <a:ext cx="2819400" cy="1011540"/>
          </a:xfrm>
          <a:prstGeom prst="rect">
            <a:avLst/>
          </a:prstGeom>
          <a:noFill/>
        </p:spPr>
      </p:pic>
      <p:pic>
        <p:nvPicPr>
          <p:cNvPr id="9" name="Picture 6" descr="C:\Users\HP\Downloads\images (2).jpg"/>
          <p:cNvPicPr>
            <a:picLocks noChangeAspect="1" noChangeArrowheads="1"/>
          </p:cNvPicPr>
          <p:nvPr/>
        </p:nvPicPr>
        <p:blipFill>
          <a:blip r:embed="rId6"/>
          <a:srcRect/>
          <a:stretch>
            <a:fillRect/>
          </a:stretch>
        </p:blipFill>
        <p:spPr bwMode="auto">
          <a:xfrm>
            <a:off x="4952089" y="4452677"/>
            <a:ext cx="2340141" cy="1524000"/>
          </a:xfrm>
          <a:prstGeom prst="rect">
            <a:avLst/>
          </a:prstGeom>
          <a:noFill/>
        </p:spPr>
      </p:pic>
    </p:spTree>
    <p:extLst>
      <p:ext uri="{BB962C8B-B14F-4D97-AF65-F5344CB8AC3E}">
        <p14:creationId xmlns:p14="http://schemas.microsoft.com/office/powerpoint/2010/main" val="1367559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urtains"/>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81000"/>
            <a:ext cx="3657600" cy="762000"/>
          </a:xfrm>
        </p:spPr>
        <p:txBody>
          <a:bodyPr/>
          <a:lstStyle/>
          <a:p>
            <a:r>
              <a:rPr lang="bn-IN" sz="3600" dirty="0" smtClean="0"/>
              <a:t>দলগত কাজ</a:t>
            </a:r>
            <a:endParaRPr lang="en-US" sz="2400" dirty="0"/>
          </a:p>
        </p:txBody>
      </p:sp>
      <p:sp>
        <p:nvSpPr>
          <p:cNvPr id="3" name="Subtitle 2"/>
          <p:cNvSpPr>
            <a:spLocks noGrp="1"/>
          </p:cNvSpPr>
          <p:nvPr>
            <p:ph type="subTitle" idx="1"/>
          </p:nvPr>
        </p:nvSpPr>
        <p:spPr>
          <a:xfrm>
            <a:off x="1600200" y="3429000"/>
            <a:ext cx="5638800" cy="2057400"/>
          </a:xfrm>
          <a:solidFill>
            <a:schemeClr val="accent4">
              <a:lumMod val="20000"/>
              <a:lumOff val="80000"/>
            </a:schemeClr>
          </a:solidFill>
        </p:spPr>
        <p:txBody>
          <a:bodyPr>
            <a:normAutofit lnSpcReduction="10000"/>
          </a:bodyPr>
          <a:lstStyle/>
          <a:p>
            <a:r>
              <a:rPr lang="bn-IN" sz="3600" b="1" dirty="0" smtClean="0">
                <a:solidFill>
                  <a:schemeClr val="tx1"/>
                </a:solidFill>
              </a:rPr>
              <a:t>বাস টপোলজি ও </a:t>
            </a:r>
            <a:r>
              <a:rPr lang="bn-IN" sz="3600" b="1" dirty="0" smtClean="0"/>
              <a:t>স্টার</a:t>
            </a:r>
            <a:r>
              <a:rPr lang="bn-IN" sz="3600" b="1" dirty="0" smtClean="0">
                <a:solidFill>
                  <a:schemeClr val="tx1"/>
                </a:solidFill>
              </a:rPr>
              <a:t> টপোলজির সুবিধাও অসুবিধা গুলো খাতায় লিখ।</a:t>
            </a:r>
            <a:endParaRPr lang="bn-IN" sz="1800" b="1" dirty="0" smtClean="0">
              <a:solidFill>
                <a:schemeClr val="tx1"/>
              </a:solidFill>
            </a:endParaRPr>
          </a:p>
          <a:p>
            <a:r>
              <a:rPr lang="bn-IN" sz="1800" dirty="0" smtClean="0">
                <a:solidFill>
                  <a:schemeClr val="tx1"/>
                </a:solidFill>
              </a:rPr>
              <a:t>  </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414462"/>
            <a:ext cx="3352800" cy="1743075"/>
          </a:xfrm>
          <a:prstGeom prst="rect">
            <a:avLst/>
          </a:prstGeom>
        </p:spPr>
      </p:pic>
    </p:spTree>
    <p:extLst>
      <p:ext uri="{BB962C8B-B14F-4D97-AF65-F5344CB8AC3E}">
        <p14:creationId xmlns:p14="http://schemas.microsoft.com/office/powerpoint/2010/main" val="2536628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28600"/>
            <a:ext cx="3048000" cy="762001"/>
          </a:xfrm>
        </p:spPr>
        <p:txBody>
          <a:bodyPr/>
          <a:lstStyle/>
          <a:p>
            <a:r>
              <a:rPr lang="bn-IN" dirty="0" smtClean="0"/>
              <a:t>মূল্যায়ন</a:t>
            </a:r>
            <a:endParaRPr lang="en-US" dirty="0"/>
          </a:p>
        </p:txBody>
      </p:sp>
      <p:sp>
        <p:nvSpPr>
          <p:cNvPr id="3" name="Subtitle 2"/>
          <p:cNvSpPr>
            <a:spLocks noGrp="1"/>
          </p:cNvSpPr>
          <p:nvPr>
            <p:ph type="subTitle" idx="1"/>
          </p:nvPr>
        </p:nvSpPr>
        <p:spPr>
          <a:xfrm>
            <a:off x="152400" y="1143000"/>
            <a:ext cx="8610600" cy="5410200"/>
          </a:xfrm>
        </p:spPr>
        <p:txBody>
          <a:bodyPr>
            <a:normAutofit fontScale="85000" lnSpcReduction="20000"/>
          </a:bodyPr>
          <a:lstStyle/>
          <a:p>
            <a:r>
              <a:rPr lang="bn-IN" sz="3100" b="1" dirty="0" smtClean="0">
                <a:solidFill>
                  <a:schemeClr val="tx1"/>
                </a:solidFill>
              </a:rPr>
              <a:t>১।</a:t>
            </a:r>
            <a:r>
              <a:rPr lang="en-US" sz="3100" b="1" dirty="0" smtClean="0">
                <a:solidFill>
                  <a:schemeClr val="tx1"/>
                </a:solidFill>
              </a:rPr>
              <a:t>PAN </a:t>
            </a:r>
            <a:r>
              <a:rPr lang="bn-IN" sz="3100" b="1" dirty="0" smtClean="0">
                <a:solidFill>
                  <a:schemeClr val="tx1"/>
                </a:solidFill>
              </a:rPr>
              <a:t>এর পূর্ণরুপ কী?</a:t>
            </a:r>
            <a:r>
              <a:rPr lang="en-US" sz="3100" b="1" dirty="0" smtClean="0">
                <a:solidFill>
                  <a:schemeClr val="tx1"/>
                </a:solidFill>
              </a:rPr>
              <a:t> </a:t>
            </a:r>
            <a:r>
              <a:rPr lang="bn-IN" sz="3100" b="1" dirty="0" smtClean="0">
                <a:solidFill>
                  <a:schemeClr val="tx1"/>
                </a:solidFill>
              </a:rPr>
              <a:t>(ক)</a:t>
            </a:r>
            <a:r>
              <a:rPr lang="en-US" sz="3100" b="1" dirty="0" smtClean="0">
                <a:solidFill>
                  <a:schemeClr val="tx1"/>
                </a:solidFill>
              </a:rPr>
              <a:t> OUTPUT DIVICE</a:t>
            </a:r>
            <a:r>
              <a:rPr lang="bn-IN" sz="3100" b="1" dirty="0" smtClean="0">
                <a:solidFill>
                  <a:schemeClr val="tx1"/>
                </a:solidFill>
              </a:rPr>
              <a:t> (খ)</a:t>
            </a:r>
            <a:r>
              <a:rPr lang="en-US" sz="3100" b="1" dirty="0" smtClean="0">
                <a:solidFill>
                  <a:schemeClr val="tx1"/>
                </a:solidFill>
              </a:rPr>
              <a:t> BOOK</a:t>
            </a:r>
            <a:r>
              <a:rPr lang="bn-IN" sz="3100" b="1" dirty="0" smtClean="0">
                <a:solidFill>
                  <a:schemeClr val="tx1"/>
                </a:solidFill>
              </a:rPr>
              <a:t> (গ)</a:t>
            </a:r>
            <a:r>
              <a:rPr lang="en-US" sz="3100" b="1" dirty="0" smtClean="0">
                <a:solidFill>
                  <a:schemeClr val="tx1"/>
                </a:solidFill>
              </a:rPr>
              <a:t> RADIO</a:t>
            </a:r>
            <a:r>
              <a:rPr lang="bn-IN" sz="3100" b="1" dirty="0" smtClean="0">
                <a:solidFill>
                  <a:schemeClr val="tx1"/>
                </a:solidFill>
              </a:rPr>
              <a:t> (ঘ)</a:t>
            </a:r>
            <a:r>
              <a:rPr lang="en-US" sz="3100" b="1" dirty="0" smtClean="0">
                <a:solidFill>
                  <a:schemeClr val="tx1"/>
                </a:solidFill>
              </a:rPr>
              <a:t> PERSONAL AREA NETWORK</a:t>
            </a:r>
            <a:endParaRPr lang="bn-IN" sz="3100" b="1" dirty="0" smtClean="0">
              <a:solidFill>
                <a:schemeClr val="tx1"/>
              </a:solidFill>
            </a:endParaRPr>
          </a:p>
          <a:p>
            <a:r>
              <a:rPr lang="bn-IN" sz="3100" b="1" dirty="0" smtClean="0">
                <a:solidFill>
                  <a:schemeClr val="tx1"/>
                </a:solidFill>
              </a:rPr>
              <a:t>উত্তর-ঘ</a:t>
            </a:r>
          </a:p>
          <a:p>
            <a:r>
              <a:rPr lang="bn-IN" sz="3100" b="1" dirty="0" smtClean="0">
                <a:solidFill>
                  <a:schemeClr val="tx1"/>
                </a:solidFill>
              </a:rPr>
              <a:t>২। </a:t>
            </a:r>
            <a:r>
              <a:rPr lang="en-US" sz="3100" b="1" dirty="0" smtClean="0">
                <a:solidFill>
                  <a:schemeClr val="tx1"/>
                </a:solidFill>
              </a:rPr>
              <a:t>LAN </a:t>
            </a:r>
            <a:r>
              <a:rPr lang="bn-IN" sz="3100" b="1" dirty="0" smtClean="0">
                <a:solidFill>
                  <a:schemeClr val="tx1"/>
                </a:solidFill>
              </a:rPr>
              <a:t>এর পূর্ণরুপ কী?</a:t>
            </a:r>
            <a:r>
              <a:rPr lang="en-US" sz="3100" b="1" dirty="0" smtClean="0">
                <a:solidFill>
                  <a:schemeClr val="tx1"/>
                </a:solidFill>
              </a:rPr>
              <a:t> </a:t>
            </a:r>
            <a:r>
              <a:rPr lang="bn-IN" sz="3100" b="1" dirty="0" smtClean="0">
                <a:solidFill>
                  <a:schemeClr val="tx1"/>
                </a:solidFill>
              </a:rPr>
              <a:t>(ক)</a:t>
            </a:r>
            <a:r>
              <a:rPr lang="en-US" sz="3100" b="1" dirty="0" smtClean="0">
                <a:solidFill>
                  <a:schemeClr val="tx1"/>
                </a:solidFill>
              </a:rPr>
              <a:t> LISTEN SING</a:t>
            </a:r>
            <a:r>
              <a:rPr lang="bn-IN" sz="3100" b="1" dirty="0" smtClean="0">
                <a:solidFill>
                  <a:schemeClr val="tx1"/>
                </a:solidFill>
              </a:rPr>
              <a:t> (খ)</a:t>
            </a:r>
            <a:r>
              <a:rPr lang="en-US" sz="3100" b="1" dirty="0" smtClean="0">
                <a:solidFill>
                  <a:schemeClr val="tx1"/>
                </a:solidFill>
              </a:rPr>
              <a:t> CHINEMA</a:t>
            </a:r>
            <a:r>
              <a:rPr lang="bn-IN" sz="3100" b="1" dirty="0" smtClean="0">
                <a:solidFill>
                  <a:schemeClr val="tx1"/>
                </a:solidFill>
              </a:rPr>
              <a:t> (গ)</a:t>
            </a:r>
            <a:r>
              <a:rPr lang="en-US" sz="3100" b="1" dirty="0" smtClean="0">
                <a:solidFill>
                  <a:schemeClr val="tx1"/>
                </a:solidFill>
              </a:rPr>
              <a:t> TELIVISON </a:t>
            </a:r>
            <a:r>
              <a:rPr lang="bn-IN" sz="3100" b="1" dirty="0" smtClean="0">
                <a:solidFill>
                  <a:schemeClr val="tx1"/>
                </a:solidFill>
              </a:rPr>
              <a:t>(ঘ)</a:t>
            </a:r>
            <a:r>
              <a:rPr lang="en-US" sz="3100" b="1" dirty="0" smtClean="0">
                <a:solidFill>
                  <a:schemeClr val="tx1"/>
                </a:solidFill>
              </a:rPr>
              <a:t> LOCAL AREA NETWORK</a:t>
            </a:r>
            <a:r>
              <a:rPr lang="bn-IN" sz="3100" b="1" dirty="0" smtClean="0">
                <a:solidFill>
                  <a:schemeClr val="tx1"/>
                </a:solidFill>
              </a:rPr>
              <a:t>  উত্তর- ঘ</a:t>
            </a:r>
          </a:p>
          <a:p>
            <a:r>
              <a:rPr lang="bn-IN" sz="3100" b="1" dirty="0" smtClean="0">
                <a:solidFill>
                  <a:schemeClr val="tx1"/>
                </a:solidFill>
              </a:rPr>
              <a:t>৩।</a:t>
            </a:r>
            <a:r>
              <a:rPr lang="en-US" sz="3100" b="1" dirty="0" smtClean="0">
                <a:solidFill>
                  <a:schemeClr val="tx1"/>
                </a:solidFill>
              </a:rPr>
              <a:t>MAN</a:t>
            </a:r>
            <a:r>
              <a:rPr lang="bn-IN" sz="3100" b="1" dirty="0" smtClean="0">
                <a:solidFill>
                  <a:schemeClr val="tx1"/>
                </a:solidFill>
              </a:rPr>
              <a:t> এর</a:t>
            </a:r>
            <a:r>
              <a:rPr lang="en-US" sz="3100" b="1" dirty="0" smtClean="0">
                <a:solidFill>
                  <a:schemeClr val="tx1"/>
                </a:solidFill>
              </a:rPr>
              <a:t> </a:t>
            </a:r>
            <a:r>
              <a:rPr lang="bn-IN" sz="3100" b="1" dirty="0" smtClean="0">
                <a:solidFill>
                  <a:schemeClr val="tx1"/>
                </a:solidFill>
              </a:rPr>
              <a:t>পূর্ণরুপ কী?</a:t>
            </a:r>
            <a:r>
              <a:rPr lang="en-US" sz="3100" b="1" dirty="0" smtClean="0">
                <a:solidFill>
                  <a:schemeClr val="tx1"/>
                </a:solidFill>
              </a:rPr>
              <a:t> </a:t>
            </a:r>
            <a:r>
              <a:rPr lang="bn-IN" sz="3100" b="1" dirty="0" smtClean="0">
                <a:solidFill>
                  <a:schemeClr val="tx1"/>
                </a:solidFill>
              </a:rPr>
              <a:t>(ক)</a:t>
            </a:r>
            <a:r>
              <a:rPr lang="en-US" sz="3100" b="1" dirty="0" smtClean="0">
                <a:solidFill>
                  <a:schemeClr val="tx1"/>
                </a:solidFill>
              </a:rPr>
              <a:t> TELL STORY</a:t>
            </a:r>
            <a:r>
              <a:rPr lang="bn-IN" sz="3100" b="1" dirty="0" smtClean="0">
                <a:solidFill>
                  <a:schemeClr val="tx1"/>
                </a:solidFill>
              </a:rPr>
              <a:t> (খ)</a:t>
            </a:r>
            <a:r>
              <a:rPr lang="en-US" sz="3100" b="1" dirty="0" smtClean="0">
                <a:solidFill>
                  <a:schemeClr val="tx1"/>
                </a:solidFill>
              </a:rPr>
              <a:t> DRINKING </a:t>
            </a:r>
            <a:r>
              <a:rPr lang="bn-IN" sz="3100" b="1" dirty="0" smtClean="0">
                <a:solidFill>
                  <a:schemeClr val="tx1"/>
                </a:solidFill>
              </a:rPr>
              <a:t>(গ)</a:t>
            </a:r>
            <a:r>
              <a:rPr lang="en-US" sz="3100" b="1" dirty="0" smtClean="0">
                <a:solidFill>
                  <a:schemeClr val="tx1"/>
                </a:solidFill>
              </a:rPr>
              <a:t> INPUT DIVICE</a:t>
            </a:r>
            <a:r>
              <a:rPr lang="bn-IN" sz="3100" b="1" dirty="0" smtClean="0">
                <a:solidFill>
                  <a:schemeClr val="tx1"/>
                </a:solidFill>
              </a:rPr>
              <a:t> (ঘ)</a:t>
            </a:r>
          </a:p>
          <a:p>
            <a:r>
              <a:rPr lang="en-US" sz="3100" b="1" dirty="0" smtClean="0">
                <a:solidFill>
                  <a:schemeClr val="tx1"/>
                </a:solidFill>
              </a:rPr>
              <a:t>METROPOLITAN AREA NETWORK</a:t>
            </a:r>
            <a:r>
              <a:rPr lang="bn-IN" sz="3100" b="1" dirty="0" smtClean="0">
                <a:solidFill>
                  <a:schemeClr val="tx1"/>
                </a:solidFill>
              </a:rPr>
              <a:t> </a:t>
            </a:r>
            <a:endParaRPr lang="en-US" sz="3100" b="1" dirty="0" smtClean="0">
              <a:solidFill>
                <a:schemeClr val="tx1"/>
              </a:solidFill>
            </a:endParaRPr>
          </a:p>
          <a:p>
            <a:r>
              <a:rPr lang="bn-IN" sz="3100" b="1" dirty="0" smtClean="0">
                <a:solidFill>
                  <a:schemeClr val="tx1"/>
                </a:solidFill>
              </a:rPr>
              <a:t>উত্তর-ঘ</a:t>
            </a:r>
          </a:p>
          <a:p>
            <a:r>
              <a:rPr lang="bn-IN" sz="3100" b="1" dirty="0" smtClean="0">
                <a:solidFill>
                  <a:schemeClr val="tx1"/>
                </a:solidFill>
              </a:rPr>
              <a:t>৪। </a:t>
            </a:r>
            <a:r>
              <a:rPr lang="en-US" sz="3100" b="1" dirty="0" smtClean="0">
                <a:solidFill>
                  <a:schemeClr val="tx1"/>
                </a:solidFill>
              </a:rPr>
              <a:t>WAN </a:t>
            </a:r>
            <a:r>
              <a:rPr lang="bn-IN" sz="3100" b="1" dirty="0" smtClean="0">
                <a:solidFill>
                  <a:schemeClr val="tx1"/>
                </a:solidFill>
              </a:rPr>
              <a:t>এর পূর্ণরুপ কী?</a:t>
            </a:r>
            <a:r>
              <a:rPr lang="en-US" sz="3100" b="1" dirty="0" smtClean="0">
                <a:solidFill>
                  <a:schemeClr val="tx1"/>
                </a:solidFill>
              </a:rPr>
              <a:t> </a:t>
            </a:r>
            <a:r>
              <a:rPr lang="bn-IN" sz="3100" b="1" dirty="0" smtClean="0">
                <a:solidFill>
                  <a:schemeClr val="tx1"/>
                </a:solidFill>
              </a:rPr>
              <a:t>(ক)</a:t>
            </a:r>
            <a:r>
              <a:rPr lang="en-US" sz="3100" b="1" dirty="0" smtClean="0">
                <a:solidFill>
                  <a:schemeClr val="tx1"/>
                </a:solidFill>
              </a:rPr>
              <a:t> WIDE AREA NETWORK </a:t>
            </a:r>
            <a:r>
              <a:rPr lang="bn-IN" sz="3100" b="1" dirty="0" smtClean="0">
                <a:solidFill>
                  <a:schemeClr val="tx1"/>
                </a:solidFill>
              </a:rPr>
              <a:t>(খ)</a:t>
            </a:r>
            <a:r>
              <a:rPr lang="en-US" sz="3100" b="1" dirty="0" smtClean="0">
                <a:solidFill>
                  <a:schemeClr val="tx1"/>
                </a:solidFill>
              </a:rPr>
              <a:t> HOSPITAL </a:t>
            </a:r>
            <a:r>
              <a:rPr lang="bn-IN" sz="3100" b="1" dirty="0" smtClean="0">
                <a:solidFill>
                  <a:schemeClr val="tx1"/>
                </a:solidFill>
              </a:rPr>
              <a:t>(গ)</a:t>
            </a:r>
            <a:r>
              <a:rPr lang="en-US" sz="3100" b="1" dirty="0" smtClean="0">
                <a:solidFill>
                  <a:schemeClr val="tx1"/>
                </a:solidFill>
              </a:rPr>
              <a:t> SCHOOL</a:t>
            </a:r>
            <a:r>
              <a:rPr lang="bn-IN" sz="3100" b="1" dirty="0" smtClean="0">
                <a:solidFill>
                  <a:schemeClr val="tx1"/>
                </a:solidFill>
              </a:rPr>
              <a:t> (ঘ)</a:t>
            </a:r>
            <a:r>
              <a:rPr lang="en-US" sz="3100" b="1" dirty="0" smtClean="0">
                <a:solidFill>
                  <a:schemeClr val="tx1"/>
                </a:solidFill>
              </a:rPr>
              <a:t> COLEG</a:t>
            </a:r>
            <a:endParaRPr lang="bn-IN" sz="3100" b="1" dirty="0" smtClean="0">
              <a:solidFill>
                <a:schemeClr val="tx1"/>
              </a:solidFill>
            </a:endParaRPr>
          </a:p>
          <a:p>
            <a:r>
              <a:rPr lang="bn-IN" sz="3100" b="1" dirty="0" smtClean="0">
                <a:solidFill>
                  <a:schemeClr val="tx1"/>
                </a:solidFill>
              </a:rPr>
              <a:t>উত্তর-ক</a:t>
            </a:r>
          </a:p>
          <a:p>
            <a:endParaRPr lang="bn-IN" sz="2000" dirty="0" smtClean="0"/>
          </a:p>
          <a:p>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35427"/>
            <a:ext cx="5105400" cy="526574"/>
          </a:xfrm>
        </p:spPr>
        <p:txBody>
          <a:bodyPr/>
          <a:lstStyle/>
          <a:p>
            <a:r>
              <a:rPr lang="bn-IN" sz="2800" dirty="0" smtClean="0"/>
              <a:t>বাড়ীর কাজ</a:t>
            </a:r>
            <a:endParaRPr lang="en-US" sz="2800" dirty="0"/>
          </a:p>
        </p:txBody>
      </p:sp>
      <p:sp>
        <p:nvSpPr>
          <p:cNvPr id="3" name="Subtitle 2"/>
          <p:cNvSpPr>
            <a:spLocks noGrp="1"/>
          </p:cNvSpPr>
          <p:nvPr>
            <p:ph type="subTitle" idx="1"/>
          </p:nvPr>
        </p:nvSpPr>
        <p:spPr>
          <a:xfrm>
            <a:off x="76200" y="3886200"/>
            <a:ext cx="8458200" cy="914400"/>
          </a:xfrm>
        </p:spPr>
        <p:txBody>
          <a:bodyPr>
            <a:normAutofit fontScale="70000" lnSpcReduction="20000"/>
          </a:bodyPr>
          <a:lstStyle/>
          <a:p>
            <a:r>
              <a:rPr lang="bn-IN" sz="4600" dirty="0" smtClean="0"/>
              <a:t>বাস</a:t>
            </a:r>
            <a:r>
              <a:rPr lang="bn-IN" sz="4600" dirty="0" smtClean="0">
                <a:solidFill>
                  <a:schemeClr val="tx1"/>
                </a:solidFill>
              </a:rPr>
              <a:t> টপোলজির ৩টি করে সুবিধা/অসুবিধা লিখে আনবে ।</a:t>
            </a:r>
            <a:endParaRPr lang="en-US" dirty="0">
              <a:solidFill>
                <a:schemeClr val="tx1"/>
              </a:solidFill>
            </a:endParaRPr>
          </a:p>
        </p:txBody>
      </p:sp>
      <p:pic>
        <p:nvPicPr>
          <p:cNvPr id="1026" name="Picture 2" descr="C:\Users\HP\Pictures\Institute_of_Statistical_Research_and_Training_(ISRT),_University_of_Dhaka.jpg"/>
          <p:cNvPicPr>
            <a:picLocks noChangeAspect="1" noChangeArrowheads="1"/>
          </p:cNvPicPr>
          <p:nvPr/>
        </p:nvPicPr>
        <p:blipFill>
          <a:blip r:embed="rId2"/>
          <a:srcRect/>
          <a:stretch>
            <a:fillRect/>
          </a:stretch>
        </p:blipFill>
        <p:spPr bwMode="auto">
          <a:xfrm>
            <a:off x="3200400" y="1600200"/>
            <a:ext cx="2590800" cy="2057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9144000" cy="1371600"/>
          </a:xfrm>
          <a:prstGeom prst="rect">
            <a:avLst/>
          </a:prstGeom>
          <a:solidFill>
            <a:schemeClr val="tx2">
              <a:lumMod val="40000"/>
              <a:lumOff val="60000"/>
            </a:schemeClr>
          </a:solidFill>
          <a:ln>
            <a:solidFill>
              <a:srgbClr val="A94507"/>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5400" b="0" i="0" u="none" strike="noStrike" kern="1200" cap="none" spc="0" normalizeH="0" baseline="0" noProof="0" dirty="0" smtClean="0">
                <a:ln>
                  <a:noFill/>
                </a:ln>
                <a:solidFill>
                  <a:schemeClr val="tx1"/>
                </a:solidFill>
                <a:effectLst/>
                <a:uLnTx/>
                <a:uFillTx/>
                <a:latin typeface="+mj-lt"/>
                <a:ea typeface="+mj-ea"/>
                <a:cs typeface="+mj-cs"/>
              </a:rPr>
              <a:t>ধন্যবাদ</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6" descr="C:\Users\HP\Downloads\images (2).jpg"/>
          <p:cNvPicPr>
            <a:picLocks noChangeAspect="1" noChangeArrowheads="1"/>
          </p:cNvPicPr>
          <p:nvPr/>
        </p:nvPicPr>
        <p:blipFill>
          <a:blip r:embed="rId2"/>
          <a:srcRect/>
          <a:stretch>
            <a:fillRect/>
          </a:stretch>
        </p:blipFill>
        <p:spPr bwMode="auto">
          <a:xfrm>
            <a:off x="1600200" y="3505200"/>
            <a:ext cx="2667000" cy="1905000"/>
          </a:xfrm>
          <a:prstGeom prst="rect">
            <a:avLst/>
          </a:prstGeom>
          <a:noFill/>
        </p:spPr>
      </p:pic>
      <p:pic>
        <p:nvPicPr>
          <p:cNvPr id="10" name="Picture 2" descr="C:\Users\HP\Downloads\NetworkTopology-Bus.png"/>
          <p:cNvPicPr>
            <a:picLocks noChangeAspect="1" noChangeArrowheads="1"/>
          </p:cNvPicPr>
          <p:nvPr/>
        </p:nvPicPr>
        <p:blipFill>
          <a:blip r:embed="rId3"/>
          <a:srcRect/>
          <a:stretch>
            <a:fillRect/>
          </a:stretch>
        </p:blipFill>
        <p:spPr bwMode="auto">
          <a:xfrm>
            <a:off x="4495800" y="3505200"/>
            <a:ext cx="3047999" cy="1905000"/>
          </a:xfrm>
          <a:prstGeom prst="rect">
            <a:avLst/>
          </a:prstGeom>
          <a:noFill/>
        </p:spPr>
      </p:pic>
      <p:pic>
        <p:nvPicPr>
          <p:cNvPr id="11" name="Picture 5" descr="C:\Users\HP\Downloads\tree-network-topology (1).jpg"/>
          <p:cNvPicPr>
            <a:picLocks noChangeAspect="1" noChangeArrowheads="1"/>
          </p:cNvPicPr>
          <p:nvPr/>
        </p:nvPicPr>
        <p:blipFill>
          <a:blip r:embed="rId4"/>
          <a:srcRect/>
          <a:stretch>
            <a:fillRect/>
          </a:stretch>
        </p:blipFill>
        <p:spPr bwMode="auto">
          <a:xfrm>
            <a:off x="1600200" y="1638991"/>
            <a:ext cx="2286000" cy="1675017"/>
          </a:xfrm>
          <a:prstGeom prst="rect">
            <a:avLst/>
          </a:prstGeom>
          <a:noFill/>
        </p:spPr>
      </p:pic>
      <p:pic>
        <p:nvPicPr>
          <p:cNvPr id="12" name="Picture 4" descr="C:\Users\HP\Downloads\220px-StarNetwork.svg.png"/>
          <p:cNvPicPr>
            <a:picLocks noChangeAspect="1" noChangeArrowheads="1"/>
          </p:cNvPicPr>
          <p:nvPr/>
        </p:nvPicPr>
        <p:blipFill>
          <a:blip r:embed="rId5"/>
          <a:srcRect/>
          <a:stretch>
            <a:fillRect/>
          </a:stretch>
        </p:blipFill>
        <p:spPr bwMode="auto">
          <a:xfrm>
            <a:off x="3891887" y="1638991"/>
            <a:ext cx="1585175" cy="1460962"/>
          </a:xfrm>
          <a:prstGeom prst="rect">
            <a:avLst/>
          </a:prstGeom>
          <a:noFill/>
        </p:spPr>
      </p:pic>
      <p:pic>
        <p:nvPicPr>
          <p:cNvPr id="13" name="Picture 3" descr="C:\Users\HP\Downloads\NetworkTopology-Ring.png"/>
          <p:cNvPicPr>
            <a:picLocks noChangeAspect="1" noChangeArrowheads="1"/>
          </p:cNvPicPr>
          <p:nvPr/>
        </p:nvPicPr>
        <p:blipFill>
          <a:blip r:embed="rId6"/>
          <a:srcRect/>
          <a:stretch>
            <a:fillRect/>
          </a:stretch>
        </p:blipFill>
        <p:spPr bwMode="auto">
          <a:xfrm>
            <a:off x="5334000" y="1683672"/>
            <a:ext cx="2028291" cy="16303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417093"/>
            <a:ext cx="3352801" cy="4280594"/>
          </a:xfrm>
          <a:solidFill>
            <a:schemeClr val="accent6">
              <a:lumMod val="40000"/>
              <a:lumOff val="60000"/>
            </a:schemeClr>
          </a:solidFill>
        </p:spPr>
        <p:txBody>
          <a:bodyPr>
            <a:normAutofit fontScale="90000"/>
          </a:bodyPr>
          <a:lstStyle/>
          <a:p>
            <a:r>
              <a:rPr lang="bn-IN" sz="5300" b="1" dirty="0" smtClean="0"/>
              <a:t/>
            </a:r>
            <a:br>
              <a:rPr lang="bn-IN" sz="5300" b="1" dirty="0" smtClean="0"/>
            </a:br>
            <a:r>
              <a:rPr lang="bn-IN" sz="2700" b="1" dirty="0" smtClean="0"/>
              <a:t>মোছাঃ শিউলী বেগম </a:t>
            </a:r>
            <a:br>
              <a:rPr lang="bn-IN" sz="2700" b="1" dirty="0" smtClean="0"/>
            </a:br>
            <a:r>
              <a:rPr lang="bn-IN" sz="2700" b="1" dirty="0" smtClean="0"/>
              <a:t>সহকারী শিক্ষক (আইসিটি)</a:t>
            </a:r>
            <a:br>
              <a:rPr lang="bn-IN" sz="2700" b="1" dirty="0" smtClean="0"/>
            </a:br>
            <a:r>
              <a:rPr lang="bn-IN" sz="2700" b="1" dirty="0" smtClean="0"/>
              <a:t>আরজিদেবীপুর শিয়ালকোট আলিম মাদ্রাসা</a:t>
            </a:r>
            <a:r>
              <a:rPr lang="bn-IN" sz="1800" b="1" u="sng" dirty="0" smtClean="0"/>
              <a:t/>
            </a:r>
            <a:br>
              <a:rPr lang="bn-IN" sz="1800" b="1" u="sng" dirty="0" smtClean="0"/>
            </a:br>
            <a:r>
              <a:rPr lang="bn-IN" sz="2700" b="1" dirty="0" smtClean="0"/>
              <a:t>মোবাইল নং </a:t>
            </a:r>
            <a:r>
              <a:rPr lang="en-US" sz="2700" b="1" dirty="0" smtClean="0"/>
              <a:t>01788093620</a:t>
            </a:r>
            <a:br>
              <a:rPr lang="en-US" sz="2700" b="1" dirty="0" smtClean="0"/>
            </a:br>
            <a:r>
              <a:rPr lang="en-US" sz="2700" b="1" dirty="0" smtClean="0"/>
              <a:t>Email- </a:t>
            </a:r>
            <a:r>
              <a:rPr lang="en-US" sz="2200" b="1" dirty="0" smtClean="0"/>
              <a:t>sheuli1978.bd@gmail.com</a:t>
            </a:r>
            <a:r>
              <a:rPr lang="en-US" sz="2000" b="1" u="sng" dirty="0" smtClean="0"/>
              <a:t/>
            </a:r>
            <a:br>
              <a:rPr lang="en-US" sz="2000" b="1" u="sng" dirty="0" smtClean="0"/>
            </a:br>
            <a:r>
              <a:rPr lang="bn-IN" sz="2000" b="1" u="sng" dirty="0" smtClean="0"/>
              <a:t/>
            </a:r>
            <a:br>
              <a:rPr lang="bn-IN" sz="2000" b="1" u="sng" dirty="0" smtClean="0"/>
            </a:br>
            <a:endParaRPr lang="en-US" b="1" u="sng" dirty="0"/>
          </a:p>
        </p:txBody>
      </p:sp>
      <p:pic>
        <p:nvPicPr>
          <p:cNvPr id="1026" name="Picture 2" descr="C:\Users\HP\Downloads\received_940441939627123.jpeg"/>
          <p:cNvPicPr>
            <a:picLocks noChangeAspect="1" noChangeArrowheads="1"/>
          </p:cNvPicPr>
          <p:nvPr/>
        </p:nvPicPr>
        <p:blipFill>
          <a:blip r:embed="rId2"/>
          <a:srcRect/>
          <a:stretch>
            <a:fillRect/>
          </a:stretch>
        </p:blipFill>
        <p:spPr bwMode="auto">
          <a:xfrm>
            <a:off x="-1137" y="658742"/>
            <a:ext cx="1524000" cy="1711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5638800" y="391586"/>
            <a:ext cx="2743200" cy="707886"/>
          </a:xfrm>
          <a:prstGeom prst="rect">
            <a:avLst/>
          </a:prstGeom>
          <a:noFill/>
        </p:spPr>
        <p:txBody>
          <a:bodyPr wrap="square" rtlCol="0">
            <a:spAutoFit/>
          </a:bodyPr>
          <a:lstStyle/>
          <a:p>
            <a:pPr algn="ctr"/>
            <a:r>
              <a:rPr lang="en-US" sz="4000" b="1" dirty="0" err="1" smtClean="0">
                <a:solidFill>
                  <a:schemeClr val="tx2"/>
                </a:solidFill>
              </a:rPr>
              <a:t>পাঠ</a:t>
            </a:r>
            <a:r>
              <a:rPr lang="en-US" sz="4000" b="1" dirty="0" smtClean="0">
                <a:solidFill>
                  <a:schemeClr val="tx2"/>
                </a:solidFill>
              </a:rPr>
              <a:t> </a:t>
            </a:r>
            <a:r>
              <a:rPr lang="bn-IN" sz="3600" dirty="0" smtClean="0">
                <a:solidFill>
                  <a:schemeClr val="tx2"/>
                </a:solidFill>
              </a:rPr>
              <a:t>পরিচিতি</a:t>
            </a:r>
            <a:endParaRPr lang="en-US" dirty="0">
              <a:solidFill>
                <a:schemeClr val="tx2"/>
              </a:solidFill>
            </a:endParaRPr>
          </a:p>
        </p:txBody>
      </p:sp>
      <p:sp>
        <p:nvSpPr>
          <p:cNvPr id="5" name="Rectangle 4"/>
          <p:cNvSpPr/>
          <p:nvPr/>
        </p:nvSpPr>
        <p:spPr>
          <a:xfrm>
            <a:off x="4648200" y="1447800"/>
            <a:ext cx="4495799" cy="3970318"/>
          </a:xfrm>
          <a:prstGeom prst="rect">
            <a:avLst/>
          </a:prstGeom>
          <a:solidFill>
            <a:schemeClr val="accent5">
              <a:lumMod val="40000"/>
              <a:lumOff val="60000"/>
            </a:schemeClr>
          </a:solidFill>
        </p:spPr>
        <p:txBody>
          <a:bodyPr wrap="square">
            <a:spAutoFit/>
          </a:bodyPr>
          <a:lstStyle/>
          <a:p>
            <a:pPr algn="ctr"/>
            <a:r>
              <a:rPr lang="bn-IN" sz="2800" dirty="0"/>
              <a:t>শ্রেণীঃ অষ্টম</a:t>
            </a:r>
            <a:br>
              <a:rPr lang="bn-IN" sz="2800" dirty="0"/>
            </a:br>
            <a:r>
              <a:rPr lang="bn-IN" sz="2800" dirty="0"/>
              <a:t>বিষয়ঃ তথ্য ও যোগাযোগ প্রযুক্তি</a:t>
            </a:r>
            <a:br>
              <a:rPr lang="bn-IN" sz="2800" dirty="0"/>
            </a:br>
            <a:r>
              <a:rPr lang="bn-IN" sz="2800" dirty="0"/>
              <a:t>সাধারণ পাঠঃ তথ্য ও যোগাযোগ প্রযুক্তি  </a:t>
            </a:r>
            <a:br>
              <a:rPr lang="bn-IN" sz="2800" dirty="0"/>
            </a:br>
            <a:r>
              <a:rPr lang="bn-IN" sz="2800" dirty="0"/>
              <a:t>বিশেষ পাঠঃ নেটওয়ার্ক ও টপোলজি</a:t>
            </a:r>
            <a:br>
              <a:rPr lang="bn-IN" sz="2800" dirty="0"/>
            </a:br>
            <a:r>
              <a:rPr lang="bn-IN" sz="2800" dirty="0"/>
              <a:t>সময়ঃ ৫০ মিনিট</a:t>
            </a:r>
            <a:br>
              <a:rPr lang="bn-IN" sz="2800" dirty="0"/>
            </a:br>
            <a:r>
              <a:rPr lang="bn-IN" sz="2800" dirty="0"/>
              <a:t>তারিখঃ ৪-৪-১৯</a:t>
            </a:r>
            <a:endParaRPr lang="en-US" sz="2800" dirty="0"/>
          </a:p>
        </p:txBody>
      </p:sp>
      <p:sp>
        <p:nvSpPr>
          <p:cNvPr id="3" name="TextBox 2"/>
          <p:cNvSpPr txBox="1"/>
          <p:nvPr/>
        </p:nvSpPr>
        <p:spPr>
          <a:xfrm>
            <a:off x="-228600" y="68421"/>
            <a:ext cx="2667000" cy="646331"/>
          </a:xfrm>
          <a:prstGeom prst="rect">
            <a:avLst/>
          </a:prstGeom>
          <a:noFill/>
        </p:spPr>
        <p:txBody>
          <a:bodyPr wrap="square" rtlCol="0">
            <a:spAutoFit/>
          </a:bodyPr>
          <a:lstStyle/>
          <a:p>
            <a:pPr algn="ctr"/>
            <a:r>
              <a:rPr lang="en-US" sz="3600" dirty="0" err="1" smtClean="0"/>
              <a:t>শিক্ষক</a:t>
            </a:r>
            <a:r>
              <a:rPr lang="en-US" sz="3600" dirty="0" smtClean="0"/>
              <a:t> </a:t>
            </a:r>
            <a:r>
              <a:rPr lang="en-US" sz="3600" dirty="0" err="1" smtClean="0"/>
              <a:t>পরিচিতি</a:t>
            </a:r>
            <a:endParaRPr lang="en-US" dirty="0"/>
          </a:p>
        </p:txBody>
      </p:sp>
    </p:spTree>
  </p:cSld>
  <p:clrMapOvr>
    <a:masterClrMapping/>
  </p:clrMapOvr>
  <p:transition advTm="179837">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599"/>
            <a:ext cx="4343400" cy="706741"/>
          </a:xfrm>
        </p:spPr>
        <p:txBody>
          <a:bodyPr>
            <a:normAutofit/>
          </a:bodyPr>
          <a:lstStyle/>
          <a:p>
            <a:r>
              <a:rPr lang="bn-IN" sz="4000" b="1" dirty="0" smtClean="0"/>
              <a:t>ছবিগুলো লক্ষ করি</a:t>
            </a:r>
            <a:endParaRPr lang="en-US" sz="2400" b="1" dirty="0"/>
          </a:p>
        </p:txBody>
      </p:sp>
      <p:pic>
        <p:nvPicPr>
          <p:cNvPr id="4" name="Picture 2" descr="C:\Users\HP\Downloads\NetworkTopology-Bus.png"/>
          <p:cNvPicPr>
            <a:picLocks noChangeAspect="1" noChangeArrowheads="1"/>
          </p:cNvPicPr>
          <p:nvPr/>
        </p:nvPicPr>
        <p:blipFill>
          <a:blip r:embed="rId2"/>
          <a:srcRect/>
          <a:stretch>
            <a:fillRect/>
          </a:stretch>
        </p:blipFill>
        <p:spPr bwMode="auto">
          <a:xfrm>
            <a:off x="2129019" y="3505200"/>
            <a:ext cx="1771735" cy="859140"/>
          </a:xfrm>
          <a:prstGeom prst="rect">
            <a:avLst/>
          </a:prstGeom>
          <a:noFill/>
        </p:spPr>
      </p:pic>
      <p:pic>
        <p:nvPicPr>
          <p:cNvPr id="1027" name="Picture 3" descr="C:\Users\HP\Downloads\NetworkTopology-Ring.png"/>
          <p:cNvPicPr>
            <a:picLocks noChangeAspect="1" noChangeArrowheads="1"/>
          </p:cNvPicPr>
          <p:nvPr/>
        </p:nvPicPr>
        <p:blipFill>
          <a:blip r:embed="rId3"/>
          <a:srcRect/>
          <a:stretch>
            <a:fillRect/>
          </a:stretch>
        </p:blipFill>
        <p:spPr bwMode="auto">
          <a:xfrm>
            <a:off x="5791200" y="1416281"/>
            <a:ext cx="2028291" cy="1371600"/>
          </a:xfrm>
          <a:prstGeom prst="rect">
            <a:avLst/>
          </a:prstGeom>
          <a:noFill/>
        </p:spPr>
      </p:pic>
      <p:pic>
        <p:nvPicPr>
          <p:cNvPr id="1028" name="Picture 4" descr="C:\Users\HP\Downloads\220px-StarNetwork.svg.png"/>
          <p:cNvPicPr>
            <a:picLocks noChangeAspect="1" noChangeArrowheads="1"/>
          </p:cNvPicPr>
          <p:nvPr/>
        </p:nvPicPr>
        <p:blipFill>
          <a:blip r:embed="rId4"/>
          <a:srcRect/>
          <a:stretch>
            <a:fillRect/>
          </a:stretch>
        </p:blipFill>
        <p:spPr bwMode="auto">
          <a:xfrm>
            <a:off x="3733800" y="1259898"/>
            <a:ext cx="1585175" cy="1460962"/>
          </a:xfrm>
          <a:prstGeom prst="rect">
            <a:avLst/>
          </a:prstGeom>
          <a:noFill/>
        </p:spPr>
      </p:pic>
      <p:pic>
        <p:nvPicPr>
          <p:cNvPr id="1029" name="Picture 5" descr="C:\Users\HP\Downloads\tree-network-topology (1).jpg"/>
          <p:cNvPicPr>
            <a:picLocks noChangeAspect="1" noChangeArrowheads="1"/>
          </p:cNvPicPr>
          <p:nvPr/>
        </p:nvPicPr>
        <p:blipFill>
          <a:blip r:embed="rId5"/>
          <a:srcRect/>
          <a:stretch>
            <a:fillRect/>
          </a:stretch>
        </p:blipFill>
        <p:spPr bwMode="auto">
          <a:xfrm>
            <a:off x="1705841" y="1600199"/>
            <a:ext cx="1997136" cy="1675017"/>
          </a:xfrm>
          <a:prstGeom prst="rect">
            <a:avLst/>
          </a:prstGeom>
          <a:noFill/>
        </p:spPr>
      </p:pic>
      <p:pic>
        <p:nvPicPr>
          <p:cNvPr id="1030" name="Picture 6" descr="C:\Users\HP\Downloads\images (2).jpg"/>
          <p:cNvPicPr>
            <a:picLocks noChangeAspect="1" noChangeArrowheads="1"/>
          </p:cNvPicPr>
          <p:nvPr/>
        </p:nvPicPr>
        <p:blipFill>
          <a:blip r:embed="rId6"/>
          <a:srcRect/>
          <a:stretch>
            <a:fillRect/>
          </a:stretch>
        </p:blipFill>
        <p:spPr bwMode="auto">
          <a:xfrm>
            <a:off x="4157449" y="2961257"/>
            <a:ext cx="2095500" cy="152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3601"/>
          </a:xfrm>
          <a:solidFill>
            <a:schemeClr val="tx2">
              <a:lumMod val="40000"/>
              <a:lumOff val="60000"/>
            </a:schemeClr>
          </a:solidFill>
        </p:spPr>
        <p:txBody>
          <a:bodyPr/>
          <a:lstStyle/>
          <a:p>
            <a:r>
              <a:rPr lang="bn-IN" dirty="0" smtClean="0"/>
              <a:t>শিখন ফল</a:t>
            </a:r>
            <a:endParaRPr lang="en-US" dirty="0"/>
          </a:p>
        </p:txBody>
      </p:sp>
      <p:sp>
        <p:nvSpPr>
          <p:cNvPr id="3" name="Subtitle 2"/>
          <p:cNvSpPr>
            <a:spLocks noGrp="1"/>
          </p:cNvSpPr>
          <p:nvPr>
            <p:ph type="subTitle" idx="1"/>
          </p:nvPr>
        </p:nvSpPr>
        <p:spPr>
          <a:xfrm>
            <a:off x="0" y="2133600"/>
            <a:ext cx="9144000" cy="4724400"/>
          </a:xfrm>
          <a:solidFill>
            <a:schemeClr val="accent4">
              <a:lumMod val="20000"/>
              <a:lumOff val="80000"/>
            </a:schemeClr>
          </a:solidFill>
        </p:spPr>
        <p:txBody>
          <a:bodyPr/>
          <a:lstStyle/>
          <a:p>
            <a:r>
              <a:rPr lang="bn-IN" sz="3600" b="1" dirty="0" smtClean="0">
                <a:solidFill>
                  <a:schemeClr val="tx1"/>
                </a:solidFill>
              </a:rPr>
              <a:t>এই পাঠ শেষ করলে শিক্ষার্থী</a:t>
            </a:r>
            <a:r>
              <a:rPr lang="en-US" sz="3600" b="1" dirty="0" smtClean="0">
                <a:solidFill>
                  <a:schemeClr val="tx1"/>
                </a:solidFill>
              </a:rPr>
              <a:t>……</a:t>
            </a:r>
            <a:endParaRPr lang="bn-IN" sz="3600" b="1" dirty="0" smtClean="0">
              <a:solidFill>
                <a:schemeClr val="tx1"/>
              </a:solidFill>
            </a:endParaRPr>
          </a:p>
          <a:p>
            <a:r>
              <a:rPr lang="bn-IN" sz="3600" b="1" dirty="0" smtClean="0">
                <a:solidFill>
                  <a:schemeClr val="tx1"/>
                </a:solidFill>
              </a:rPr>
              <a:t>১।টপোলজি </a:t>
            </a:r>
            <a:r>
              <a:rPr lang="bn-IN" sz="3600" b="1" dirty="0" smtClean="0"/>
              <a:t>কী</a:t>
            </a:r>
            <a:r>
              <a:rPr lang="bn-IN" sz="3600" b="1" dirty="0" smtClean="0">
                <a:solidFill>
                  <a:schemeClr val="tx1"/>
                </a:solidFill>
              </a:rPr>
              <a:t> বলতে পারবে;</a:t>
            </a:r>
          </a:p>
          <a:p>
            <a:r>
              <a:rPr lang="bn-IN" sz="3600" b="1" dirty="0" smtClean="0">
                <a:solidFill>
                  <a:schemeClr val="tx1"/>
                </a:solidFill>
              </a:rPr>
              <a:t>২।বিভিন্ন প্রকার টপোলজির প্রকারভেদ বর্ণনা করতে পারবে;</a:t>
            </a:r>
          </a:p>
          <a:p>
            <a:r>
              <a:rPr lang="bn-IN" sz="3600" b="1" dirty="0">
                <a:solidFill>
                  <a:schemeClr val="tx1"/>
                </a:solidFill>
              </a:rPr>
              <a:t>৩</a:t>
            </a:r>
            <a:r>
              <a:rPr lang="bn-IN" sz="3600" b="1" dirty="0" smtClean="0">
                <a:solidFill>
                  <a:schemeClr val="tx1"/>
                </a:solidFill>
              </a:rPr>
              <a:t>।টপোলজির সুবিধা/ অসুবিধা ব্যাখ্য করতে পারবে।</a:t>
            </a:r>
          </a:p>
          <a:p>
            <a:endParaRPr lang="bn-IN" sz="240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0"/>
            <a:ext cx="3962400" cy="647700"/>
          </a:xfrm>
        </p:spPr>
        <p:txBody>
          <a:bodyPr/>
          <a:lstStyle/>
          <a:p>
            <a:r>
              <a:rPr lang="bn-IN" sz="2800" dirty="0" smtClean="0"/>
              <a:t>ছবির দিকে লক্ষ করি</a:t>
            </a:r>
            <a:endParaRPr lang="en-US" sz="2800" dirty="0"/>
          </a:p>
        </p:txBody>
      </p:sp>
      <p:pic>
        <p:nvPicPr>
          <p:cNvPr id="5" name="Picture 2" descr="C:\Users\HP\Downloads\NetworkTopology-Bus.png"/>
          <p:cNvPicPr>
            <a:picLocks noChangeAspect="1" noChangeArrowheads="1"/>
          </p:cNvPicPr>
          <p:nvPr/>
        </p:nvPicPr>
        <p:blipFill>
          <a:blip r:embed="rId2"/>
          <a:srcRect/>
          <a:stretch>
            <a:fillRect/>
          </a:stretch>
        </p:blipFill>
        <p:spPr bwMode="auto">
          <a:xfrm>
            <a:off x="2895600" y="1828800"/>
            <a:ext cx="3895340" cy="1371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3605969"/>
            <a:ext cx="5943600" cy="1181100"/>
          </a:xfrm>
        </p:spPr>
        <p:txBody>
          <a:bodyPr>
            <a:normAutofit fontScale="92500" lnSpcReduction="20000"/>
          </a:bodyPr>
          <a:lstStyle/>
          <a:p>
            <a:endParaRPr lang="bn-IN" sz="3600" dirty="0" smtClean="0">
              <a:solidFill>
                <a:schemeClr val="tx1"/>
              </a:solidFill>
            </a:endParaRPr>
          </a:p>
          <a:p>
            <a:r>
              <a:rPr lang="bn-IN" sz="3600" dirty="0" smtClean="0">
                <a:solidFill>
                  <a:schemeClr val="tx1"/>
                </a:solidFill>
              </a:rPr>
              <a:t>উপরের চিত্রটি কোন টপোলজি</a:t>
            </a:r>
            <a:r>
              <a:rPr lang="bn-IN" sz="3600" dirty="0"/>
              <a:t> </a:t>
            </a:r>
            <a:r>
              <a:rPr lang="bn-IN" sz="3600" dirty="0" smtClean="0"/>
              <a:t>?</a:t>
            </a:r>
            <a:endParaRPr lang="bn-IN" sz="3600" dirty="0" smtClean="0">
              <a:solidFill>
                <a:schemeClr val="tx1"/>
              </a:solidFill>
            </a:endParaRPr>
          </a:p>
          <a:p>
            <a:endParaRPr lang="en-US" dirty="0"/>
          </a:p>
        </p:txBody>
      </p:sp>
      <p:sp>
        <p:nvSpPr>
          <p:cNvPr id="4" name="TextBox 3"/>
          <p:cNvSpPr txBox="1"/>
          <p:nvPr/>
        </p:nvSpPr>
        <p:spPr>
          <a:xfrm>
            <a:off x="2895600" y="800784"/>
            <a:ext cx="2705100" cy="646331"/>
          </a:xfrm>
          <a:prstGeom prst="rect">
            <a:avLst/>
          </a:prstGeom>
          <a:noFill/>
        </p:spPr>
        <p:txBody>
          <a:bodyPr wrap="square" rtlCol="0">
            <a:spAutoFit/>
          </a:bodyPr>
          <a:lstStyle/>
          <a:p>
            <a:pPr algn="ctr"/>
            <a:r>
              <a:rPr lang="bn-IN" sz="3600" dirty="0" smtClean="0"/>
              <a:t>একক কাজ</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600200"/>
            <a:ext cx="3467100" cy="2311400"/>
          </a:xfrm>
          <a:prstGeom prst="rect">
            <a:avLst/>
          </a:prstGeom>
        </p:spPr>
      </p:pic>
    </p:spTree>
    <p:extLst>
      <p:ext uri="{BB962C8B-B14F-4D97-AF65-F5344CB8AC3E}">
        <p14:creationId xmlns:p14="http://schemas.microsoft.com/office/powerpoint/2010/main" val="352909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599"/>
            <a:ext cx="4343400" cy="706741"/>
          </a:xfrm>
        </p:spPr>
        <p:txBody>
          <a:bodyPr>
            <a:normAutofit/>
          </a:bodyPr>
          <a:lstStyle/>
          <a:p>
            <a:r>
              <a:rPr lang="bn-IN" sz="4000" b="1" dirty="0" smtClean="0"/>
              <a:t>ছবিগুলো লক্ষ করি</a:t>
            </a:r>
            <a:endParaRPr lang="en-US" sz="2400" b="1" dirty="0"/>
          </a:p>
        </p:txBody>
      </p:sp>
      <p:pic>
        <p:nvPicPr>
          <p:cNvPr id="4" name="Picture 2" descr="C:\Users\HP\Downloads\NetworkTopology-Bus.png"/>
          <p:cNvPicPr>
            <a:picLocks noChangeAspect="1" noChangeArrowheads="1"/>
          </p:cNvPicPr>
          <p:nvPr/>
        </p:nvPicPr>
        <p:blipFill>
          <a:blip r:embed="rId2"/>
          <a:srcRect/>
          <a:stretch>
            <a:fillRect/>
          </a:stretch>
        </p:blipFill>
        <p:spPr bwMode="auto">
          <a:xfrm>
            <a:off x="2129019" y="3505200"/>
            <a:ext cx="1771735" cy="859140"/>
          </a:xfrm>
          <a:prstGeom prst="rect">
            <a:avLst/>
          </a:prstGeom>
          <a:noFill/>
        </p:spPr>
      </p:pic>
      <p:pic>
        <p:nvPicPr>
          <p:cNvPr id="1027" name="Picture 3" descr="C:\Users\HP\Downloads\NetworkTopology-Ring.png"/>
          <p:cNvPicPr>
            <a:picLocks noChangeAspect="1" noChangeArrowheads="1"/>
          </p:cNvPicPr>
          <p:nvPr/>
        </p:nvPicPr>
        <p:blipFill>
          <a:blip r:embed="rId3"/>
          <a:srcRect/>
          <a:stretch>
            <a:fillRect/>
          </a:stretch>
        </p:blipFill>
        <p:spPr bwMode="auto">
          <a:xfrm>
            <a:off x="5791200" y="1416281"/>
            <a:ext cx="2028291" cy="1371600"/>
          </a:xfrm>
          <a:prstGeom prst="rect">
            <a:avLst/>
          </a:prstGeom>
          <a:noFill/>
        </p:spPr>
      </p:pic>
      <p:pic>
        <p:nvPicPr>
          <p:cNvPr id="1028" name="Picture 4" descr="C:\Users\HP\Downloads\220px-StarNetwork.svg.png"/>
          <p:cNvPicPr>
            <a:picLocks noChangeAspect="1" noChangeArrowheads="1"/>
          </p:cNvPicPr>
          <p:nvPr/>
        </p:nvPicPr>
        <p:blipFill>
          <a:blip r:embed="rId4"/>
          <a:srcRect/>
          <a:stretch>
            <a:fillRect/>
          </a:stretch>
        </p:blipFill>
        <p:spPr bwMode="auto">
          <a:xfrm>
            <a:off x="3733800" y="1259898"/>
            <a:ext cx="1585175" cy="1460962"/>
          </a:xfrm>
          <a:prstGeom prst="rect">
            <a:avLst/>
          </a:prstGeom>
          <a:noFill/>
        </p:spPr>
      </p:pic>
      <p:pic>
        <p:nvPicPr>
          <p:cNvPr id="1029" name="Picture 5" descr="C:\Users\HP\Downloads\tree-network-topology (1).jpg"/>
          <p:cNvPicPr>
            <a:picLocks noChangeAspect="1" noChangeArrowheads="1"/>
          </p:cNvPicPr>
          <p:nvPr/>
        </p:nvPicPr>
        <p:blipFill>
          <a:blip r:embed="rId5"/>
          <a:srcRect/>
          <a:stretch>
            <a:fillRect/>
          </a:stretch>
        </p:blipFill>
        <p:spPr bwMode="auto">
          <a:xfrm>
            <a:off x="1705841" y="1600199"/>
            <a:ext cx="1997136" cy="1675017"/>
          </a:xfrm>
          <a:prstGeom prst="rect">
            <a:avLst/>
          </a:prstGeom>
          <a:noFill/>
        </p:spPr>
      </p:pic>
      <p:pic>
        <p:nvPicPr>
          <p:cNvPr id="1030" name="Picture 6" descr="C:\Users\HP\Downloads\images (2).jpg"/>
          <p:cNvPicPr>
            <a:picLocks noChangeAspect="1" noChangeArrowheads="1"/>
          </p:cNvPicPr>
          <p:nvPr/>
        </p:nvPicPr>
        <p:blipFill>
          <a:blip r:embed="rId6"/>
          <a:srcRect/>
          <a:stretch>
            <a:fillRect/>
          </a:stretch>
        </p:blipFill>
        <p:spPr bwMode="auto">
          <a:xfrm>
            <a:off x="4157449" y="2961257"/>
            <a:ext cx="2095500" cy="1524000"/>
          </a:xfrm>
          <a:prstGeom prst="rect">
            <a:avLst/>
          </a:prstGeom>
          <a:noFill/>
        </p:spPr>
      </p:pic>
    </p:spTree>
    <p:extLst>
      <p:ext uri="{BB962C8B-B14F-4D97-AF65-F5344CB8AC3E}">
        <p14:creationId xmlns:p14="http://schemas.microsoft.com/office/powerpoint/2010/main" val="331435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8900" y="228600"/>
            <a:ext cx="3657600" cy="646331"/>
          </a:xfrm>
          <a:prstGeom prst="rect">
            <a:avLst/>
          </a:prstGeom>
          <a:noFill/>
        </p:spPr>
        <p:txBody>
          <a:bodyPr wrap="square" rtlCol="0">
            <a:spAutoFit/>
          </a:bodyPr>
          <a:lstStyle/>
          <a:p>
            <a:pPr algn="ctr"/>
            <a:r>
              <a:rPr lang="bn-IN" sz="3600" dirty="0" smtClean="0"/>
              <a:t>জোড়ায় কাজ</a:t>
            </a:r>
            <a:r>
              <a:rPr lang="bn-IN" dirty="0" smtClean="0"/>
              <a:t> </a:t>
            </a:r>
            <a:endParaRPr lang="en-US" dirty="0"/>
          </a:p>
        </p:txBody>
      </p:sp>
      <p:sp>
        <p:nvSpPr>
          <p:cNvPr id="8" name="TextBox 7"/>
          <p:cNvSpPr txBox="1"/>
          <p:nvPr/>
        </p:nvSpPr>
        <p:spPr>
          <a:xfrm>
            <a:off x="1752600" y="4038600"/>
            <a:ext cx="5867400" cy="1200329"/>
          </a:xfrm>
          <a:prstGeom prst="rect">
            <a:avLst/>
          </a:prstGeom>
          <a:noFill/>
        </p:spPr>
        <p:txBody>
          <a:bodyPr wrap="square" rtlCol="0">
            <a:spAutoFit/>
          </a:bodyPr>
          <a:lstStyle/>
          <a:p>
            <a:pPr algn="ctr"/>
            <a:r>
              <a:rPr lang="bn-IN" sz="3600" dirty="0" smtClean="0"/>
              <a:t>টপোলজি কত প্রকার ও কী কী  উপস্থাপণ কর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924" y="1047065"/>
            <a:ext cx="3581400" cy="2819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567" y="228600"/>
            <a:ext cx="8991600" cy="6553200"/>
          </a:xfrm>
          <a:solidFill>
            <a:schemeClr val="bg1"/>
          </a:solidFill>
        </p:spPr>
        <p:txBody>
          <a:bodyPr>
            <a:normAutofit/>
          </a:bodyPr>
          <a:lstStyle/>
          <a:p>
            <a:r>
              <a:rPr lang="bn-IN" sz="2800" b="1" dirty="0" smtClean="0">
                <a:solidFill>
                  <a:schemeClr val="tx1"/>
                </a:solidFill>
              </a:rPr>
              <a:t>বাস টপোলজি ও স্টার টপোলজির সুবিধাও অসুবিধা </a:t>
            </a:r>
            <a:r>
              <a:rPr lang="bn-IN" sz="2800" b="1" dirty="0"/>
              <a:t>।</a:t>
            </a:r>
            <a:endParaRPr lang="bn-IN" sz="2800" b="1" dirty="0" smtClean="0">
              <a:solidFill>
                <a:schemeClr val="tx1"/>
              </a:solidFill>
            </a:endParaRPr>
          </a:p>
          <a:p>
            <a:pPr algn="just"/>
            <a:r>
              <a:rPr lang="bn-IN" sz="2800" dirty="0" smtClean="0">
                <a:solidFill>
                  <a:schemeClr val="tx1"/>
                </a:solidFill>
              </a:rPr>
              <a:t>  বাস টপোলজিতে একটা মূল ব্যাকবোন বা মূল লাইনের সাথে কম্পিউটারকে জুড়ে দেয়া হয় ।বাস টপোলজিতে কোনো একটা কম্পিউটার যদি অন্য কম্পিউটারের সাথে যোগাযোগ করতে চায় তাহলে সব কম্পিউটারের কাছে সেই তথ্য পৌছে যায় ।মনে রাখতে হবে বাস টপোলজির মূল</a:t>
            </a:r>
            <a:r>
              <a:rPr lang="bn-IN" sz="1800" dirty="0" smtClean="0">
                <a:solidFill>
                  <a:schemeClr val="tx1"/>
                </a:solidFill>
              </a:rPr>
              <a:t> </a:t>
            </a:r>
            <a:r>
              <a:rPr lang="bn-IN" sz="2400" dirty="0" smtClean="0">
                <a:solidFill>
                  <a:schemeClr val="tx1"/>
                </a:solidFill>
              </a:rPr>
              <a:t>বাস/ব্যাকবোন নষ্ট হয়ে গেলে সম্পূর্ণ নেটওয়ার্ক নস্ট হয়ে যায়।</a:t>
            </a:r>
          </a:p>
          <a:p>
            <a:pPr algn="just"/>
            <a:r>
              <a:rPr lang="bn-IN" sz="2400" dirty="0" smtClean="0">
                <a:solidFill>
                  <a:schemeClr val="tx1"/>
                </a:solidFill>
              </a:rPr>
              <a:t>স্টার টপোলজিঃ- কোনো নেটওয়ার্কের সবগুলো কম্পিউটার যদি কেন্দ্রীয় হাব সুইচ এর সাথে যুক্ত থাকে,তাহলে সেটিকে বলে স্টার টপোলজি এই টপোলজিতে একটি কম্পিউটার নস্ট হলে ও বাকি</a:t>
            </a:r>
            <a:r>
              <a:rPr lang="bn-IN" sz="1800" dirty="0" smtClean="0">
                <a:solidFill>
                  <a:schemeClr val="tx1"/>
                </a:solidFill>
              </a:rPr>
              <a:t> </a:t>
            </a:r>
            <a:r>
              <a:rPr lang="bn-IN" sz="2400" dirty="0" smtClean="0">
                <a:solidFill>
                  <a:schemeClr val="tx1"/>
                </a:solidFill>
              </a:rPr>
              <a:t>নেট ওয়ার্ক সচল থাকে । কিন্তু কোনভাবে কেন্দ্রীয় হাব/সুইচ নস্ট হলে পুরো নেটওয়ার্কটি অচল হয়ে</a:t>
            </a:r>
            <a:r>
              <a:rPr lang="bn-IN" sz="2400" dirty="0">
                <a:solidFill>
                  <a:schemeClr val="tx1"/>
                </a:solidFill>
              </a:rPr>
              <a:t> </a:t>
            </a:r>
            <a:r>
              <a:rPr lang="bn-IN" sz="2400" dirty="0" smtClean="0">
                <a:solidFill>
                  <a:schemeClr val="tx1"/>
                </a:solidFill>
              </a:rPr>
              <a:t>পরবে স্টার টপোলজিতে কম্পিউটারগুলোকে স্টারের মতোই সাজাতে হবে তা কিন্তু সত্যি নয়।</a:t>
            </a:r>
            <a:r>
              <a:rPr lang="bn-IN" sz="1800" dirty="0" smtClean="0">
                <a:solidFill>
                  <a:schemeClr val="tx1"/>
                </a:solidFill>
              </a:rPr>
              <a:t> </a:t>
            </a:r>
            <a:endParaRPr lang="en-US" sz="18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218</TotalTime>
  <Words>324</Words>
  <Application>Microsoft Office PowerPoint</Application>
  <PresentationFormat>On-screen Show (4:3)</PresentationFormat>
  <Paragraphs>38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Garamond</vt:lpstr>
      <vt:lpstr>NikoshBAN</vt:lpstr>
      <vt:lpstr>Vrinda</vt:lpstr>
      <vt:lpstr>Organic</vt:lpstr>
      <vt:lpstr>PowerPoint Presentation</vt:lpstr>
      <vt:lpstr> মোছাঃ শিউলী বেগম  সহকারী শিক্ষক (আইসিটি) আরজিদেবীপুর শিয়ালকোট আলিম মাদ্রাসা মোবাইল নং 01788093620 Email- sheuli1978.bd@gmail.com  </vt:lpstr>
      <vt:lpstr>ছবিগুলো লক্ষ করি</vt:lpstr>
      <vt:lpstr>শিখন ফল</vt:lpstr>
      <vt:lpstr>ছবির দিকে লক্ষ করি</vt:lpstr>
      <vt:lpstr>PowerPoint Presentation</vt:lpstr>
      <vt:lpstr>ছবিগুলো লক্ষ করি</vt:lpstr>
      <vt:lpstr>PowerPoint Presentation</vt:lpstr>
      <vt:lpstr>PowerPoint Presentation</vt:lpstr>
      <vt:lpstr>দলগত কাজ</vt:lpstr>
      <vt:lpstr>মূল্যায়ন</vt:lpstr>
      <vt:lpstr>বাড়ীর কাজ</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61</cp:revision>
  <dcterms:created xsi:type="dcterms:W3CDTF">2019-07-27T11:12:37Z</dcterms:created>
  <dcterms:modified xsi:type="dcterms:W3CDTF">2019-10-15T21:10:53Z</dcterms:modified>
</cp:coreProperties>
</file>