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9"/>
  </p:notesMasterIdLst>
  <p:sldIdLst>
    <p:sldId id="275" r:id="rId2"/>
    <p:sldId id="276" r:id="rId3"/>
    <p:sldId id="277" r:id="rId4"/>
    <p:sldId id="278" r:id="rId5"/>
    <p:sldId id="288" r:id="rId6"/>
    <p:sldId id="280" r:id="rId7"/>
    <p:sldId id="290" r:id="rId8"/>
    <p:sldId id="291" r:id="rId9"/>
    <p:sldId id="292" r:id="rId10"/>
    <p:sldId id="294" r:id="rId11"/>
    <p:sldId id="284" r:id="rId12"/>
    <p:sldId id="270" r:id="rId13"/>
    <p:sldId id="293" r:id="rId14"/>
    <p:sldId id="297" r:id="rId15"/>
    <p:sldId id="273" r:id="rId16"/>
    <p:sldId id="296" r:id="rId17"/>
    <p:sldId id="28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7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DD29D-0DB4-4AC6-A11C-0BC0831EEEE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F4FE4-DCB6-4275-8543-2D1D16593D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6788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F4FE4-DCB6-4275-8543-2D1D16593DD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0170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295FBE-6C58-40B5-B2D5-6E893AA33A27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8B5B716-C549-4431-BEED-A1B73274E5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2068286" y="1224618"/>
            <a:ext cx="6096000" cy="397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bn-IN" sz="28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8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u="sng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902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0040" y="848543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4369" y="1462584"/>
            <a:ext cx="2271212" cy="5202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222222"/>
                </a:solidFill>
                <a:latin typeface="Arial" panose="020B0604020202020204" pitchFamily="34" charset="0"/>
              </a:rPr>
              <a:t>Allium </a:t>
            </a:r>
            <a:r>
              <a:rPr lang="en-US" sz="28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cepa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37861" y="2718629"/>
            <a:ext cx="2287720" cy="520245"/>
          </a:xfrm>
          <a:prstGeom prst="rect">
            <a:avLst/>
          </a:prstGeom>
          <a:solidFill>
            <a:srgbClr val="E3A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Oryza</a:t>
            </a:r>
            <a:r>
              <a:rPr lang="en-US" sz="24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sativa</a:t>
            </a:r>
            <a:r>
              <a:rPr lang="bn-IN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861" y="2101402"/>
            <a:ext cx="2287720" cy="52024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Labeo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rohita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9694" y="848543"/>
            <a:ext cx="2305887" cy="5202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Bos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i="1" dirty="0" err="1">
                <a:latin typeface="NikoshBAN" pitchFamily="2" charset="0"/>
                <a:cs typeface="NikoshBAN" pitchFamily="2" charset="0"/>
              </a:rPr>
              <a:t>indicus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23162" y="1474737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2758440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" y="2057400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7423" y="281242"/>
            <a:ext cx="226557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515650" y="310111"/>
            <a:ext cx="216178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570459" y="299412"/>
            <a:ext cx="216178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3478382" y="6136493"/>
            <a:ext cx="223661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5928360" y="381000"/>
            <a:ext cx="2956560" cy="6141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091328" y="1219200"/>
            <a:ext cx="2717392" cy="2788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56961" y="1375677"/>
            <a:ext cx="1539240" cy="5638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‘খ’ গ্রুপ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23561" y="594360"/>
            <a:ext cx="2606040" cy="41148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প্রাপ্ত নাম্বার ফর্দ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1328" y="4709160"/>
            <a:ext cx="2671672" cy="11125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88508" y="2242653"/>
            <a:ext cx="864870" cy="701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48678" y="2255520"/>
            <a:ext cx="861922" cy="701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0040" y="3505200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37861" y="4099613"/>
            <a:ext cx="2287720" cy="52024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Bos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1" dirty="0" err="1">
                <a:latin typeface="NikoshBAN" pitchFamily="2" charset="0"/>
                <a:cs typeface="NikoshBAN" pitchFamily="2" charset="0"/>
              </a:rPr>
              <a:t>indicus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4369" y="4724400"/>
            <a:ext cx="2271212" cy="520245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Labeo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rohita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0306" y="5334000"/>
            <a:ext cx="2315275" cy="5202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Oryza</a:t>
            </a:r>
            <a:r>
              <a:rPr lang="en-US" sz="2400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sativa</a:t>
            </a:r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119694" y="3505200"/>
            <a:ext cx="2305887" cy="520245"/>
          </a:xfrm>
          <a:prstGeom prst="rect">
            <a:avLst/>
          </a:prstGeom>
          <a:solidFill>
            <a:srgbClr val="E3A7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222222"/>
                </a:solidFill>
                <a:latin typeface="Arial" panose="020B0604020202020204" pitchFamily="34" charset="0"/>
              </a:rPr>
              <a:t>Allium </a:t>
            </a:r>
            <a:r>
              <a:rPr lang="en-US" sz="2800" i="1" dirty="0" err="1">
                <a:solidFill>
                  <a:srgbClr val="222222"/>
                </a:solidFill>
                <a:latin typeface="Arial" panose="020B0604020202020204" pitchFamily="34" charset="0"/>
              </a:rPr>
              <a:t>cepa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39670" y="5422628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ঘ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21308" y="4764211"/>
            <a:ext cx="633628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7667" y="4099613"/>
            <a:ext cx="620761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খ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25622" y="308497"/>
            <a:ext cx="226557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3484609" y="317582"/>
            <a:ext cx="216178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3484542" y="299412"/>
            <a:ext cx="216178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আবার চেষ্টা কর।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3265022" y="6241834"/>
            <a:ext cx="223485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উত্তর সঠিক হয়েছে</a:t>
            </a:r>
            <a:endParaRPr lang="en-US" sz="2800" dirty="0"/>
          </a:p>
        </p:txBody>
      </p:sp>
      <p:sp>
        <p:nvSpPr>
          <p:cNvPr id="33" name="Rectangle 32"/>
          <p:cNvSpPr/>
          <p:nvPr/>
        </p:nvSpPr>
        <p:spPr>
          <a:xfrm>
            <a:off x="6091328" y="4983480"/>
            <a:ext cx="720542" cy="5638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মোট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741489" y="4942715"/>
            <a:ext cx="861922" cy="701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6845718" y="4933951"/>
            <a:ext cx="861922" cy="7010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862812"/>
            <a:ext cx="1828800" cy="18288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85683"/>
            <a:ext cx="1827040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B7846F-504A-450A-AE6A-F8B5637698B8}"/>
              </a:ext>
            </a:extLst>
          </p:cNvPr>
          <p:cNvSpPr txBox="1"/>
          <p:nvPr/>
        </p:nvSpPr>
        <p:spPr>
          <a:xfrm>
            <a:off x="622240" y="175668"/>
            <a:ext cx="9796953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0CF4EA5-DE1C-4B97-A0A3-261971B3AA66}"/>
              </a:ext>
            </a:extLst>
          </p:cNvPr>
          <p:cNvGrpSpPr/>
          <p:nvPr/>
        </p:nvGrpSpPr>
        <p:grpSpPr>
          <a:xfrm>
            <a:off x="0" y="0"/>
            <a:ext cx="12027877" cy="6858000"/>
            <a:chOff x="0" y="0"/>
            <a:chExt cx="9144001" cy="6858000"/>
          </a:xfrm>
        </p:grpSpPr>
        <p:sp>
          <p:nvSpPr>
            <p:cNvPr id="5" name="Half Frame 4">
              <a:extLst>
                <a:ext uri="{FF2B5EF4-FFF2-40B4-BE49-F238E27FC236}">
                  <a16:creationId xmlns="" xmlns:a16="http://schemas.microsoft.com/office/drawing/2014/main" id="{CF65E172-4B40-41D9-9BEC-36A43E6594B3}"/>
                </a:ext>
              </a:extLst>
            </p:cNvPr>
            <p:cNvSpPr/>
            <p:nvPr/>
          </p:nvSpPr>
          <p:spPr>
            <a:xfrm>
              <a:off x="0" y="0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>
              <a:extLst>
                <a:ext uri="{FF2B5EF4-FFF2-40B4-BE49-F238E27FC236}">
                  <a16:creationId xmlns="" xmlns:a16="http://schemas.microsoft.com/office/drawing/2014/main" id="{37FAC264-6759-47F6-BB8A-A615E08A0D66}"/>
                </a:ext>
              </a:extLst>
            </p:cNvPr>
            <p:cNvSpPr/>
            <p:nvPr/>
          </p:nvSpPr>
          <p:spPr>
            <a:xfrm rot="16200000">
              <a:off x="15499" y="5680128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>
              <a:extLst>
                <a:ext uri="{FF2B5EF4-FFF2-40B4-BE49-F238E27FC236}">
                  <a16:creationId xmlns="" xmlns:a16="http://schemas.microsoft.com/office/drawing/2014/main" id="{9D170D35-2F5E-4AC8-A210-A85F2B551D34}"/>
                </a:ext>
              </a:extLst>
            </p:cNvPr>
            <p:cNvSpPr/>
            <p:nvPr/>
          </p:nvSpPr>
          <p:spPr>
            <a:xfrm rot="10800000">
              <a:off x="7950630" y="566462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>
              <a:extLst>
                <a:ext uri="{FF2B5EF4-FFF2-40B4-BE49-F238E27FC236}">
                  <a16:creationId xmlns="" xmlns:a16="http://schemas.microsoft.com/office/drawing/2014/main" id="{0561F23B-CDA2-4367-8AA7-E238203792F7}"/>
                </a:ext>
              </a:extLst>
            </p:cNvPr>
            <p:cNvSpPr/>
            <p:nvPr/>
          </p:nvSpPr>
          <p:spPr>
            <a:xfrm rot="5400000">
              <a:off x="7966130" y="15499"/>
              <a:ext cx="1193370" cy="1162373"/>
            </a:xfrm>
            <a:prstGeom prst="halfFrame">
              <a:avLst>
                <a:gd name="adj1" fmla="val 26881"/>
                <a:gd name="adj2" fmla="val 301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858EF19-7A84-4F39-8807-9210D479E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4" y="1317533"/>
            <a:ext cx="3536703" cy="41688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527" y="5569528"/>
            <a:ext cx="115685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বইয়ের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যে কোন ৩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জীবের বৈজ্ঞানিক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64189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963A38C-0706-43BC-8DDE-3C1FC7BB0F9D}"/>
              </a:ext>
            </a:extLst>
          </p:cNvPr>
          <p:cNvSpPr/>
          <p:nvPr/>
        </p:nvSpPr>
        <p:spPr>
          <a:xfrm>
            <a:off x="407962" y="107237"/>
            <a:ext cx="1159177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8000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7217612-23DB-469C-947C-A59CFDD5D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43" y="1581443"/>
            <a:ext cx="4130040" cy="4130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6364" y="5791201"/>
            <a:ext cx="115685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যে কোন  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জীবের বৈজ্ঞানিক নাম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0746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985" y="1946809"/>
            <a:ext cx="7688941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নামকরণে কোন বৈশিষ্ট্য দেখতে পাচ্ছ কী?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671" y="632090"/>
            <a:ext cx="5886145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এর বৈজ্ঞানিক নাম কী?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620" y="1239982"/>
            <a:ext cx="7700598" cy="65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i="1" dirty="0">
                <a:latin typeface="NikoshBAN" pitchFamily="2" charset="0"/>
                <a:cs typeface="NikoshBAN" pitchFamily="2" charset="0"/>
              </a:rPr>
              <a:t>Homo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sapiens</a:t>
            </a:r>
            <a:endParaRPr lang="en-US" sz="36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658" y="2514600"/>
            <a:ext cx="514168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নামকরণের কয়টি অংশ?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2514600"/>
            <a:ext cx="236824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অংশ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658" y="3210580"/>
            <a:ext cx="5141683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অংশগুলোর নাম কী কী ?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1534" y="3200400"/>
            <a:ext cx="2351313" cy="523220"/>
          </a:xfrm>
          <a:prstGeom prst="rect">
            <a:avLst/>
          </a:prstGeom>
          <a:solidFill>
            <a:srgbClr val="E3A7D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 ও প্রজাতি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1533" y="4780677"/>
            <a:ext cx="2376714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Italic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স্টাইল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1457" y="3841087"/>
            <a:ext cx="5107816" cy="1428771"/>
            <a:chOff x="591457" y="3841087"/>
            <a:chExt cx="5107816" cy="1428771"/>
          </a:xfrm>
        </p:grpSpPr>
        <p:sp>
          <p:nvSpPr>
            <p:cNvPr id="11" name="TextBox 10"/>
            <p:cNvSpPr txBox="1"/>
            <p:nvPr/>
          </p:nvSpPr>
          <p:spPr>
            <a:xfrm>
              <a:off x="591457" y="3884863"/>
              <a:ext cx="5107816" cy="13849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n-I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লিখাগুলোর ধরণ কেমন? ৯০ ডিগ্রী       খাড়া নাকি ডানদিকে             একটু বাঁকা?  </a:t>
              </a:r>
              <a:r>
                <a:rPr lang="bn-BD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" name="Group 67"/>
            <p:cNvGrpSpPr/>
            <p:nvPr/>
          </p:nvGrpSpPr>
          <p:grpSpPr>
            <a:xfrm>
              <a:off x="3077632" y="3841087"/>
              <a:ext cx="1808845" cy="1416714"/>
              <a:chOff x="3067955" y="3733800"/>
              <a:chExt cx="1808845" cy="175219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57487" y="3733800"/>
                <a:ext cx="319313" cy="782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4724400" y="3810000"/>
                <a:ext cx="0" cy="64710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3067955" y="4702995"/>
                <a:ext cx="566059" cy="7829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3240917" y="4807647"/>
                <a:ext cx="264283" cy="523711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Rectangle 16"/>
          <p:cNvSpPr/>
          <p:nvPr/>
        </p:nvSpPr>
        <p:spPr>
          <a:xfrm>
            <a:off x="6341533" y="3819889"/>
            <a:ext cx="2376714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ডানদিকে একটু বাঁকা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91458" y="5410200"/>
            <a:ext cx="5090883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(বর্ণ ও সংখ্যাটি) দ্বারা কি বুঝানো হচ্ছে? </a:t>
            </a:r>
            <a:r>
              <a:rPr lang="bn-BD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4600" y="5423595"/>
            <a:ext cx="239364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 সাল 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1457" y="6089318"/>
            <a:ext cx="812678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নামকরণে কী কী  বৈশিষ্ট্য রয়েছে ?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28" r="19164" b="23696"/>
          <a:stretch/>
        </p:blipFill>
        <p:spPr>
          <a:xfrm>
            <a:off x="9518073" y="494431"/>
            <a:ext cx="1987247" cy="21831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666562" y="0"/>
            <a:ext cx="5886145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 animBg="1"/>
      <p:bldP spid="18" grpId="0" animBg="1"/>
      <p:bldP spid="19" grpId="0" animBg="1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5389419"/>
            <a:ext cx="1156854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তোমার বইয়ের ১০টি জীবের বৈজ্ঞানিক নাম লিখে আসবে 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173181"/>
            <a:ext cx="867294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cmpd="dbl">
            <a:solidFill>
              <a:schemeClr val="accent1">
                <a:alpha val="44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94" y="1462953"/>
            <a:ext cx="4690197" cy="31211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1B5CAA-71E6-4C46-A5EC-B946896BD7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10" y="883923"/>
            <a:ext cx="4541979" cy="5090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ADA2E8-6AD3-4A26-8817-E1454E00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3065"/>
            <a:ext cx="9144000" cy="1899527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193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300" b="1" cap="none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267FD2-3648-45F9-B2B8-4F84C2AD3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32" y="66640"/>
            <a:ext cx="1957167" cy="2795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BCD8CE-A519-4A4C-BD19-C0C9E7CF7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566" y="3774650"/>
            <a:ext cx="1957167" cy="2795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E0B04A5-7AAA-4EAF-844B-993A7374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51" y="3672828"/>
            <a:ext cx="2104548" cy="3006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14034BB-1FE7-429D-AAF3-313F18D0E0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32" y="66640"/>
            <a:ext cx="1957167" cy="2795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97282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999" y="1447799"/>
            <a:ext cx="11132127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গুরুত্বপুর্ণ শব্দ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ICBN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International Code of Botanical Nomenclature. </a:t>
            </a:r>
            <a:r>
              <a:rPr lang="bn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ICZN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-International Code of Zoological Nomenclature. 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দ্বিপদ নাম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9E4A5C-7108-4775-8D2A-6218B277ADB9}"/>
              </a:ext>
            </a:extLst>
          </p:cNvPr>
          <p:cNvSpPr txBox="1"/>
          <p:nvPr/>
        </p:nvSpPr>
        <p:spPr>
          <a:xfrm>
            <a:off x="267286" y="1980161"/>
            <a:ext cx="11704320" cy="11991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6BB721A-ED48-4000-8A02-ADE8D96091D4}"/>
              </a:ext>
            </a:extLst>
          </p:cNvPr>
          <p:cNvSpPr txBox="1"/>
          <p:nvPr/>
        </p:nvSpPr>
        <p:spPr>
          <a:xfrm>
            <a:off x="4373879" y="371457"/>
            <a:ext cx="3180471" cy="142920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06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65A3B6B-10D2-426B-ACFE-7B542BF6A1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3CCB421-FB68-4326-8A59-AF75318ECDFA}"/>
              </a:ext>
            </a:extLst>
          </p:cNvPr>
          <p:cNvSpPr txBox="1"/>
          <p:nvPr/>
        </p:nvSpPr>
        <p:spPr>
          <a:xfrm>
            <a:off x="2644726" y="661182"/>
            <a:ext cx="6879102" cy="31547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  <a:endParaRPr lang="en-US" sz="19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25412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9519DDD-DA87-4ABA-A525-D9FC5E6C1FE7}"/>
              </a:ext>
            </a:extLst>
          </p:cNvPr>
          <p:cNvSpPr/>
          <p:nvPr/>
        </p:nvSpPr>
        <p:spPr>
          <a:xfrm>
            <a:off x="6096000" y="2813210"/>
            <a:ext cx="6041136" cy="39197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alt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IN" alt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শ্রেণি-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বিষয়: 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৪</a:t>
            </a:r>
            <a:r>
              <a:rPr lang="en-US" alt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0</a:t>
            </a:r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মিঃ </a:t>
            </a:r>
            <a:endParaRPr lang="bn-IN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alt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তারিখঃ১৬/১০/২০১৯ইং    </a:t>
            </a:r>
            <a:endParaRPr lang="bn-BD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="" xmlns:a16="http://schemas.microsoft.com/office/drawing/2014/main" id="{CDCACEB0-AD3E-4D30-AD33-C5C1E97078F2}"/>
              </a:ext>
            </a:extLst>
          </p:cNvPr>
          <p:cNvSpPr txBox="1"/>
          <p:nvPr/>
        </p:nvSpPr>
        <p:spPr>
          <a:xfrm>
            <a:off x="0" y="2985910"/>
            <a:ext cx="6041136" cy="38720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সাইফ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সারমারা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দ্যালয়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বকশীগঞ্জ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জামালপুর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০১৭২২-৭০৩৭২৭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saifulislambtt</a:t>
            </a:r>
            <a:r>
              <a:rPr lang="b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@gmail.com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B83C7D-E73F-4220-9504-0365E6763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781"/>
          <a:stretch/>
        </p:blipFill>
        <p:spPr>
          <a:xfrm>
            <a:off x="6569612" y="0"/>
            <a:ext cx="2533356" cy="2497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EA7654-4B64-428C-8E35-F179C812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" y="69422"/>
            <a:ext cx="2150013" cy="26875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6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8173502"/>
              </p:ext>
            </p:extLst>
          </p:nvPr>
        </p:nvGraphicFramePr>
        <p:xfrm>
          <a:off x="762000" y="1328182"/>
          <a:ext cx="10432473" cy="4622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808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51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318916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025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12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" name="Picture 2" descr="C:\Users\User\Desktop\p\mango-nutrition-fact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4606" l="10000" r="97143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708808" y="2846957"/>
            <a:ext cx="1483187" cy="1503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User\Desktop\p\8036475361_9701b412c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2" y="2800509"/>
            <a:ext cx="1599557" cy="18275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User\Desktop\p\Banglades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230" y="1312451"/>
            <a:ext cx="1097445" cy="1541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00100" y="336080"/>
            <a:ext cx="7772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নিচের চিত্রটিতে  কোন কোন দেশের ছেলেদের দেখতে পাচ্ছ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20024" y="5002013"/>
            <a:ext cx="199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খাব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04612" y="5126704"/>
            <a:ext cx="1656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অচি মাংগো </a:t>
            </a:r>
            <a:endParaRPr lang="en-US" sz="2400" dirty="0"/>
          </a:p>
        </p:txBody>
      </p:sp>
      <p:pic>
        <p:nvPicPr>
          <p:cNvPr id="19" name="Picture 2" descr="http://vignette1.wikia.nocookie.net/lost/images/1/15/IndonesianBoy.jpg/revision/latest?cb=2008053117174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979"/>
          <a:stretch/>
        </p:blipFill>
        <p:spPr bwMode="auto">
          <a:xfrm>
            <a:off x="5649074" y="2775604"/>
            <a:ext cx="1732643" cy="1827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cccrnindonesia.files.wordpress.com/2010/08/jcc-indonesia-map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0" b="94891" l="0" r="100000">
                        <a14:foregroundMark x1="28369" y1="44161" x2="28369" y2="44161"/>
                        <a14:foregroundMark x1="21513" y1="42336" x2="21513" y2="42336"/>
                        <a14:foregroundMark x1="11584" y1="34672" x2="11584" y2="34672"/>
                        <a14:foregroundMark x1="86288" y1="62409" x2="86288" y2="62409"/>
                        <a14:foregroundMark x1="75414" y1="56204" x2="75414" y2="56204"/>
                        <a14:foregroundMark x1="64303" y1="45620" x2="64303" y2="45620"/>
                        <a14:foregroundMark x1="52482" y1="71898" x2="52482" y2="71898"/>
                        <a14:foregroundMark x1="35461" y1="76277" x2="35461" y2="76277"/>
                        <a14:foregroundMark x1="50355" y1="39416" x2="50355" y2="39416"/>
                        <a14:foregroundMark x1="34515" y1="28467" x2="34515" y2="28467"/>
                        <a14:foregroundMark x1="21513" y1="25547" x2="21513" y2="25547"/>
                        <a14:foregroundMark x1="66430" y1="25547" x2="66430" y2="25547"/>
                        <a14:foregroundMark x1="78251" y1="29927" x2="78251" y2="29927"/>
                        <a14:foregroundMark x1="87234" y1="39416" x2="87234" y2="39416"/>
                        <a14:foregroundMark x1="87234" y1="48540" x2="87234" y2="48540"/>
                        <a14:foregroundMark x1="93381" y1="67153" x2="93381" y2="67153"/>
                        <a14:foregroundMark x1="73286" y1="82482" x2="73286" y2="82482"/>
                        <a14:foregroundMark x1="55319" y1="78102" x2="55319" y2="78102"/>
                        <a14:foregroundMark x1="63357" y1="65693" x2="63357" y2="65693"/>
                        <a14:foregroundMark x1="68322" y1="59489" x2="68322" y2="59489"/>
                        <a14:foregroundMark x1="60284" y1="56204" x2="60284" y2="56204"/>
                        <a14:foregroundMark x1="42317" y1="60949" x2="42317" y2="60949"/>
                        <a14:foregroundMark x1="31442" y1="62409" x2="31442" y2="62409"/>
                        <a14:foregroundMark x1="44444" y1="82482" x2="44444" y2="82482"/>
                        <a14:foregroundMark x1="79196" y1="82482" x2="79196" y2="82482"/>
                        <a14:foregroundMark x1="90307" y1="24088" x2="90307" y2="24088"/>
                        <a14:foregroundMark x1="60284" y1="19343" x2="60284" y2="19343"/>
                        <a14:foregroundMark x1="37352" y1="22263" x2="37352" y2="22263"/>
                        <a14:foregroundMark x1="19385" y1="17883" x2="19385" y2="17883"/>
                        <a14:foregroundMark x1="7565" y1="24088" x2="7565" y2="24088"/>
                        <a14:foregroundMark x1="23404" y1="65693" x2="23404" y2="656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452" y="1382100"/>
            <a:ext cx="1762896" cy="1138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78308" y="5015868"/>
            <a:ext cx="201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মাকান ম্যাংগা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:\Users\User\Desktop\p\8036475361_9701b412c1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10000" b="90000" l="10000" r="90000">
                        <a14:backgroundMark x1="67000" y1="77108" x2="67000" y2="77108"/>
                        <a14:backgroundMark x1="69200" y1="74096" x2="69200" y2="74096"/>
                        <a14:backgroundMark x1="71400" y1="70482" x2="71400" y2="70482"/>
                        <a14:backgroundMark x1="71400" y1="68373" x2="71400" y2="68373"/>
                        <a14:backgroundMark x1="65800" y1="78916" x2="65800" y2="78916"/>
                        <a14:backgroundMark x1="70200" y1="85843" x2="70200" y2="85843"/>
                        <a14:backgroundMark x1="73600" y1="69578" x2="73600" y2="69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694" t="-1" r="15696" b="12509"/>
          <a:stretch/>
        </p:blipFill>
        <p:spPr bwMode="auto">
          <a:xfrm>
            <a:off x="2766598" y="2810938"/>
            <a:ext cx="1097445" cy="1598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User\Desktop\p\Male-wig-elegant-type-font-b-boys-b-font-wig-non-mainstream-wig-handsome-male-wig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94" r="16628" b="18695"/>
          <a:stretch/>
        </p:blipFill>
        <p:spPr bwMode="auto">
          <a:xfrm>
            <a:off x="8889492" y="2905232"/>
            <a:ext cx="1207601" cy="1689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872450" y="5950984"/>
            <a:ext cx="5482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 খাব।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953445" y="1434847"/>
            <a:ext cx="1552721" cy="217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ইন্দোনেশিয়া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3849" y="1607582"/>
            <a:ext cx="1619250" cy="11239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360477" y="1761828"/>
            <a:ext cx="746412" cy="217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চাইনা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15115" y="1314961"/>
            <a:ext cx="1219527" cy="4937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0102" y="338590"/>
            <a:ext cx="777239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ওরা সবাই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যা বলেছে তার অর্থ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00101" y="307867"/>
            <a:ext cx="781050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‘আম </a:t>
            </a:r>
            <a:r>
              <a:rPr lang="bn-IN" sz="3600" b="1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খাব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এখানে কয়টি পদ?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2000" y="337009"/>
            <a:ext cx="7848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দুইটি পদ নিয়ে আন্তর্জাতিক নামকরণ পদ্বতিকে কী বলে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1985" y="5968427"/>
            <a:ext cx="548293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দুইটি পদ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203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build="p"/>
      <p:bldP spid="18" grpId="0" build="p"/>
      <p:bldP spid="21" grpId="0" build="p"/>
      <p:bldP spid="25" grpId="0" animBg="1"/>
      <p:bldP spid="26" grpId="0" animBg="1"/>
      <p:bldP spid="28" grpId="0"/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834" y="2271877"/>
            <a:ext cx="10360529" cy="26468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দ্বিপদ নামকরণ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DE3D76-A4E2-4E53-87F4-01FC65862B74}"/>
              </a:ext>
            </a:extLst>
          </p:cNvPr>
          <p:cNvSpPr txBox="1"/>
          <p:nvPr/>
        </p:nvSpPr>
        <p:spPr>
          <a:xfrm>
            <a:off x="617602" y="1905499"/>
            <a:ext cx="10818252" cy="38164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I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দ্বিপদ নামকরণ কী বলতে পারবে।</a:t>
            </a:r>
            <a:endParaRPr lang="bn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গুরুত্বপূর্ণ কিছু প্রাণির দ্বিপদ নামকরণ বা বৈজ্ঞানিক নাম বলতে পারবে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দ্বিপদ নামকরণ পদ্ধতি ব্যাখ্যা করতে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B5896B-4C82-403E-ADEB-6A2437524414}"/>
              </a:ext>
            </a:extLst>
          </p:cNvPr>
          <p:cNvSpPr txBox="1"/>
          <p:nvPr/>
        </p:nvSpPr>
        <p:spPr>
          <a:xfrm>
            <a:off x="2426038" y="207818"/>
            <a:ext cx="6302326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6893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390" y="674914"/>
            <a:ext cx="33478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এটি কী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37565" y="755073"/>
            <a:ext cx="2286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তেলাপোকা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" y="1314652"/>
            <a:ext cx="3362325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অংশের নাম কী?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390" y="2067580"/>
            <a:ext cx="3347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অংশের নাম কী?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0691" y="1667425"/>
            <a:ext cx="2286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Periplanata</a:t>
            </a:r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0690" y="2566344"/>
            <a:ext cx="2286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americana</a:t>
            </a:r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388" y="3208074"/>
            <a:ext cx="331878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এর 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দ্বিপদ নামকরণ বা বৈজ্ঞানিক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 কী হবে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91200" y="3437068"/>
            <a:ext cx="762000" cy="57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600" dirty="0">
                <a:solidFill>
                  <a:schemeClr val="tx1"/>
                </a:solidFill>
              </a:rPr>
              <a:t>+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3135" y="3959146"/>
            <a:ext cx="4267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Periplanata</a:t>
            </a:r>
            <a:r>
              <a:rPr lang="bn-IN" sz="28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>
                <a:latin typeface="NikoshBAN" panose="02000000000000000000" pitchFamily="2" charset="0"/>
                <a:cs typeface="NikoshBAN" panose="02000000000000000000" pitchFamily="2" charset="0"/>
              </a:rPr>
              <a:t>americana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2" y="5228978"/>
            <a:ext cx="741181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bn-BD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দ্বিপদ নামকরণ বা বৈজ্ঞানিক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করণ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কাকে বলব?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03" r="17057"/>
          <a:stretch/>
        </p:blipFill>
        <p:spPr>
          <a:xfrm>
            <a:off x="8775592" y="1810986"/>
            <a:ext cx="2659225" cy="206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00023 L 0 0.30602 L 0 0.30834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22222E-6 L -1.38889E-6 0.00023 C 0.00486 0.00324 0.01007 0.00717 0.01545 0.01065 C 0.01771 0.01227 0.02101 0.01366 0.02309 0.01551 C 0.02483 0.0169 0.02535 0.01898 0.02708 0.02037 C 0.03038 0.02291 0.03559 0.02477 0.03872 0.02801 C 0.05486 0.04282 0.0382 0.02801 0.05434 0.0412 C 0.0625 0.04791 0.0533 0.04166 0.06389 0.04838 C 0.07761 0.06528 0.05608 0.03981 0.07587 0.05833 C 0.07761 0.06018 0.07761 0.0625 0.07986 0.06435 C 0.08177 0.0662 0.08507 0.06759 0.0875 0.06921 C 0.09618 0.07546 0.09149 0.07384 0.10122 0.08148 C 0.1033 0.08356 0.1066 0.08472 0.10886 0.08634 C 0.11163 0.08842 0.11372 0.09074 0.11667 0.09236 C 0.11893 0.09375 0.12205 0.09467 0.12448 0.09629 C 0.12726 0.09768 0.12952 0.09953 0.13229 0.10092 C 0.1375 0.1037 0.1434 0.10578 0.14809 0.10833 C 0.15 0.10972 0.15174 0.11111 0.15382 0.11203 C 0.15677 0.11342 0.16059 0.11435 0.16372 0.11574 C 0.16788 0.11782 0.17136 0.1206 0.17552 0.12291 C 0.17778 0.12453 0.18004 0.12662 0.18316 0.12801 C 0.19757 0.13403 0.18386 0.12801 0.21042 0.14143 C 0.21285 0.14259 0.2158 0.14352 0.21823 0.14514 C 0.23368 0.15463 0.22656 0.15139 0.23768 0.15625 C 0.25469 0.17199 0.23663 0.15625 0.2533 0.16805 C 0.26198 0.17453 0.25174 0.16967 0.26302 0.1743 C 0.27361 0.18426 0.2599 0.17245 0.27274 0.18055 C 0.27448 0.18148 0.27535 0.1831 0.27674 0.18426 C 0.28038 0.1868 0.28455 0.18912 0.28837 0.19143 C 0.29045 0.19282 0.29219 0.19421 0.29427 0.19514 L 0.30608 0.2 C 0.31094 0.2044 0.30781 0.20301 0.31372 0.20532 L 0.31997 0.20231 " pathEditMode="relative" rAng="0" ptsTypes="AAAAAAAAAAAAAAAAAAAAAAAAAAAAAAA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762000"/>
            <a:ext cx="2667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নাম?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315" y="1662960"/>
            <a:ext cx="26524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নাম?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3169" y="773960"/>
            <a:ext cx="1981201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Panthera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44335" y="1662960"/>
            <a:ext cx="1960035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tigris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2474345"/>
            <a:ext cx="358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এর বৈজ্ঞানিক নাম কী?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4" y="3422870"/>
            <a:ext cx="2667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নাম?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448" y="4323830"/>
            <a:ext cx="265248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অংশের নাম?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4335" y="3443220"/>
            <a:ext cx="1960035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Bos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3168" y="4374553"/>
            <a:ext cx="1981201" cy="5232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NikoshBAN" pitchFamily="2" charset="0"/>
                <a:cs typeface="NikoshBAN" pitchFamily="2" charset="0"/>
              </a:rPr>
              <a:t>indicus</a:t>
            </a:r>
            <a:r>
              <a:rPr lang="en-US" sz="2800" i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5200" y="5420380"/>
            <a:ext cx="35814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এর বৈজ্ঞানিক নাম কী? </a:t>
            </a:r>
            <a:r>
              <a:rPr lang="bn-BD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00" y="372600"/>
            <a:ext cx="3055504" cy="2358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3" y="3149415"/>
            <a:ext cx="3078480" cy="2151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00252" y="3411291"/>
            <a:ext cx="2105349" cy="2075109"/>
            <a:chOff x="4153598" y="3415877"/>
            <a:chExt cx="1419000" cy="1375004"/>
          </a:xfrm>
          <a:noFill/>
        </p:grpSpPr>
        <p:sp>
          <p:nvSpPr>
            <p:cNvPr id="3" name="Freeform 2"/>
            <p:cNvSpPr/>
            <p:nvPr/>
          </p:nvSpPr>
          <p:spPr>
            <a:xfrm>
              <a:off x="4153598" y="3415877"/>
              <a:ext cx="1419000" cy="1375004"/>
            </a:xfrm>
            <a:custGeom>
              <a:avLst/>
              <a:gdLst>
                <a:gd name="connsiteX0" fmla="*/ 0 w 1418999"/>
                <a:gd name="connsiteY0" fmla="*/ 1375003 h 1375003"/>
                <a:gd name="connsiteX1" fmla="*/ 1418999 w 1418999"/>
                <a:gd name="connsiteY1" fmla="*/ 0 h 1375003"/>
                <a:gd name="connsiteX2" fmla="*/ 1418999 w 1418999"/>
                <a:gd name="connsiteY2" fmla="*/ 1375003 h 1375003"/>
                <a:gd name="connsiteX3" fmla="*/ 0 w 1418999"/>
                <a:gd name="connsiteY3" fmla="*/ 1375003 h 13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8999" h="1375003">
                  <a:moveTo>
                    <a:pt x="1418999" y="0"/>
                  </a:moveTo>
                  <a:cubicBezTo>
                    <a:pt x="1418999" y="759393"/>
                    <a:pt x="783692" y="1375003"/>
                    <a:pt x="0" y="1375003"/>
                  </a:cubicBezTo>
                  <a:lnTo>
                    <a:pt x="0" y="0"/>
                  </a:lnTo>
                  <a:lnTo>
                    <a:pt x="1418999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6" tIns="163577" rIns="579192" bIns="566305" numCol="1" spcCol="1270" anchor="ctr" anchorCtr="0">
              <a:noAutofit/>
            </a:bodyPr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218842" y="3500290"/>
              <a:ext cx="1026673" cy="63220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Labeo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rohita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24807" y="3402699"/>
            <a:ext cx="2009184" cy="2083701"/>
            <a:chOff x="2642418" y="3417991"/>
            <a:chExt cx="1457266" cy="1387966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Freeform 5"/>
            <p:cNvSpPr/>
            <p:nvPr/>
          </p:nvSpPr>
          <p:spPr>
            <a:xfrm>
              <a:off x="2642418" y="3417991"/>
              <a:ext cx="1457266" cy="1387966"/>
            </a:xfrm>
            <a:custGeom>
              <a:avLst/>
              <a:gdLst>
                <a:gd name="connsiteX0" fmla="*/ 0 w 1387966"/>
                <a:gd name="connsiteY0" fmla="*/ 1457266 h 1457266"/>
                <a:gd name="connsiteX1" fmla="*/ 1387966 w 1387966"/>
                <a:gd name="connsiteY1" fmla="*/ 0 h 1457266"/>
                <a:gd name="connsiteX2" fmla="*/ 1387966 w 1387966"/>
                <a:gd name="connsiteY2" fmla="*/ 1457266 h 1457266"/>
                <a:gd name="connsiteX3" fmla="*/ 0 w 1387966"/>
                <a:gd name="connsiteY3" fmla="*/ 1457266 h 145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7966" h="1457266">
                  <a:moveTo>
                    <a:pt x="1387966" y="1457266"/>
                  </a:moveTo>
                  <a:cubicBezTo>
                    <a:pt x="621413" y="1457266"/>
                    <a:pt x="0" y="804825"/>
                    <a:pt x="0" y="0"/>
                  </a:cubicBezTo>
                  <a:lnTo>
                    <a:pt x="1387966" y="0"/>
                  </a:lnTo>
                  <a:lnTo>
                    <a:pt x="1387966" y="1457266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90400" tIns="163576" rIns="163575" bIns="570102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05867" y="3587287"/>
              <a:ext cx="883275" cy="6355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Allium </a:t>
              </a:r>
              <a:r>
                <a:rPr lang="en-US" sz="2800" i="1" dirty="0" err="1">
                  <a:solidFill>
                    <a:srgbClr val="222222"/>
                  </a:solidFill>
                  <a:latin typeface="Arial" panose="020B0604020202020204" pitchFamily="34" charset="0"/>
                </a:rPr>
                <a:t>cepa</a:t>
              </a:r>
              <a:r>
                <a:rPr lang="en-US" sz="2800" i="1" dirty="0">
                  <a:solidFill>
                    <a:srgbClr val="222222"/>
                  </a:solidFill>
                  <a:latin typeface="Arial" panose="020B0604020202020204" pitchFamily="34" charset="0"/>
                </a:rPr>
                <a:t> </a:t>
              </a:r>
              <a:endParaRPr lang="en-US" sz="2800" i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00962" y="1371599"/>
            <a:ext cx="2025776" cy="1999962"/>
            <a:chOff x="2500962" y="1371599"/>
            <a:chExt cx="2025776" cy="1932401"/>
          </a:xfrm>
          <a:noFill/>
        </p:grpSpPr>
        <p:sp>
          <p:nvSpPr>
            <p:cNvPr id="9" name="Freeform 8"/>
            <p:cNvSpPr/>
            <p:nvPr/>
          </p:nvSpPr>
          <p:spPr>
            <a:xfrm>
              <a:off x="2500962" y="1371599"/>
              <a:ext cx="2025776" cy="1932401"/>
            </a:xfrm>
            <a:custGeom>
              <a:avLst/>
              <a:gdLst>
                <a:gd name="connsiteX0" fmla="*/ 0 w 1432511"/>
                <a:gd name="connsiteY0" fmla="*/ 1393814 h 1393814"/>
                <a:gd name="connsiteX1" fmla="*/ 1432511 w 1432511"/>
                <a:gd name="connsiteY1" fmla="*/ 0 h 1393814"/>
                <a:gd name="connsiteX2" fmla="*/ 1432511 w 1432511"/>
                <a:gd name="connsiteY2" fmla="*/ 1393814 h 1393814"/>
                <a:gd name="connsiteX3" fmla="*/ 0 w 1432511"/>
                <a:gd name="connsiteY3" fmla="*/ 1393814 h 139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2511" h="1393814">
                  <a:moveTo>
                    <a:pt x="0" y="1393814"/>
                  </a:moveTo>
                  <a:cubicBezTo>
                    <a:pt x="0" y="624032"/>
                    <a:pt x="641357" y="0"/>
                    <a:pt x="1432511" y="0"/>
                  </a:cubicBezTo>
                  <a:lnTo>
                    <a:pt x="1432511" y="1393814"/>
                  </a:lnTo>
                  <a:lnTo>
                    <a:pt x="0" y="1393814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149" tIns="571815" rIns="163576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58703" y="2368468"/>
              <a:ext cx="1950905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Mangifera</a:t>
              </a:r>
              <a:r>
                <a:rPr lang="en-US" sz="2400" i="1" dirty="0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i="1" dirty="0" err="1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indica</a:t>
              </a:r>
              <a:r>
                <a:rPr lang="en-US" sz="2400" i="1" dirty="0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</a:t>
              </a:r>
              <a:endParaRPr lang="en-US" sz="24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98408" y="1371600"/>
            <a:ext cx="2107192" cy="1999961"/>
            <a:chOff x="4598408" y="1371600"/>
            <a:chExt cx="2107192" cy="1999961"/>
          </a:xfrm>
          <a:noFill/>
        </p:grpSpPr>
        <p:sp>
          <p:nvSpPr>
            <p:cNvPr id="12" name="Freeform 11"/>
            <p:cNvSpPr/>
            <p:nvPr/>
          </p:nvSpPr>
          <p:spPr>
            <a:xfrm>
              <a:off x="4598408" y="1371600"/>
              <a:ext cx="2107192" cy="1999961"/>
            </a:xfrm>
            <a:custGeom>
              <a:avLst/>
              <a:gdLst>
                <a:gd name="connsiteX0" fmla="*/ 0 w 1366887"/>
                <a:gd name="connsiteY0" fmla="*/ 1432033 h 1432033"/>
                <a:gd name="connsiteX1" fmla="*/ 1366887 w 1366887"/>
                <a:gd name="connsiteY1" fmla="*/ 0 h 1432033"/>
                <a:gd name="connsiteX2" fmla="*/ 1366887 w 1366887"/>
                <a:gd name="connsiteY2" fmla="*/ 1432033 h 1432033"/>
                <a:gd name="connsiteX3" fmla="*/ 0 w 1366887"/>
                <a:gd name="connsiteY3" fmla="*/ 1432033 h 1432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6887" h="1432033">
                  <a:moveTo>
                    <a:pt x="0" y="0"/>
                  </a:moveTo>
                  <a:cubicBezTo>
                    <a:pt x="754911" y="0"/>
                    <a:pt x="1366887" y="641143"/>
                    <a:pt x="1366887" y="1432033"/>
                  </a:cubicBezTo>
                  <a:lnTo>
                    <a:pt x="0" y="143203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77" tIns="563928" rIns="583008" bIns="1635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kern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kern="1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62826" y="2322493"/>
              <a:ext cx="1409374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800" i="1" dirty="0" err="1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Oryza</a:t>
              </a:r>
              <a:r>
                <a:rPr lang="en-US" sz="2800" i="1" dirty="0">
                  <a:solidFill>
                    <a:srgbClr val="22222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sativa</a:t>
              </a:r>
              <a:endParaRPr lang="en-US" sz="2800" i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8" y="290620"/>
            <a:ext cx="2499360" cy="25115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913" y="287994"/>
            <a:ext cx="2602992" cy="25115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50439"/>
            <a:ext cx="2584704" cy="25847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1" y="3902839"/>
            <a:ext cx="2657856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488</Words>
  <Application>Microsoft Office PowerPoint</Application>
  <PresentationFormat>Custom</PresentationFormat>
  <Paragraphs>119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ধন্যবাদ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Joti Prokash</dc:creator>
  <cp:lastModifiedBy>Doel</cp:lastModifiedBy>
  <cp:revision>71</cp:revision>
  <dcterms:created xsi:type="dcterms:W3CDTF">2019-03-24T15:22:49Z</dcterms:created>
  <dcterms:modified xsi:type="dcterms:W3CDTF">2019-10-16T12:05:31Z</dcterms:modified>
</cp:coreProperties>
</file>