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0"/>
  </p:notesMasterIdLst>
  <p:sldIdLst>
    <p:sldId id="256" r:id="rId2"/>
    <p:sldId id="272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2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433A9-E75E-41F1-9866-2BBFE70F3C42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AABED-7C9B-4866-9799-0691B517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8D49B-B64A-4C3B-8CE3-9169CC5FA8A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22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বৃত্তে ক্লিকের পুর্বেই শিক্ষার্থীর কাজ থেকে সম্ভাব্য উত্তর বের করে উত্তর মিলানো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76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6F843-32B1-4D58-B92C-FBF01D22A9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6281-DDC7-4025-8773-B998A6E74C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2C7D-3DE4-4B20-B1D9-C0BEBE0616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A0925-5CE0-4C2E-8543-D7A5BF3742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6779-617E-484C-9528-4BF5C50DA0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CCC3-9148-4F8B-981B-2E808994F3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87CC-9BDB-41B2-87A3-3247CA2F23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66D15-035B-447B-9FC6-39728B5B51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537A-5B2A-471E-A185-2B999B0D71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CC78B-B00A-4FE7-B5DE-C18B699EE5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3591D-8B9E-4AA7-8092-1610C4775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DDD1E-6256-4E91-BD4F-C9929AE9AB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8496B-7900-477D-8130-EA6442F931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9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hdr="0"/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90967" y="503829"/>
            <a:ext cx="6271146" cy="134430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9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1" y="1848133"/>
            <a:ext cx="9116704" cy="483801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F602A-FC57-4B53-B9C9-EDA18FC192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8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1689" y="584269"/>
            <a:ext cx="55682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4448" y="2784138"/>
            <a:ext cx="5595581" cy="37856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971" y="4230590"/>
            <a:ext cx="6100549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জাহাঙ্গীর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রাজাখালী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ফৈজুন্নেছা</a:t>
            </a:r>
            <a:r>
              <a:rPr lang="en-US" sz="4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উচ্চ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325" y="1449514"/>
            <a:ext cx="2332275" cy="2332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Lm Ashab Uddin Ridoy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9542-8658-47B2-A866-E38AB5C4E2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5191" y="190913"/>
            <a:ext cx="4510206" cy="813331"/>
          </a:xfrm>
          <a:prstGeom prst="rect">
            <a:avLst/>
          </a:prstGeom>
        </p:spPr>
        <p:txBody>
          <a:bodyPr wrap="none" lIns="105313" tIns="52657" rIns="105313" bIns="52657">
            <a:spAutoFit/>
          </a:bodyPr>
          <a:lstStyle/>
          <a:p>
            <a:r>
              <a:rPr lang="bn-BD" sz="4594" b="1" u="sng" spc="173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লক্ষ্য কর</a:t>
            </a:r>
            <a:endParaRPr lang="en-US" sz="4594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8886" y="1295400"/>
            <a:ext cx="11090673" cy="3962400"/>
            <a:chOff x="678965" y="2063498"/>
            <a:chExt cx="7511401" cy="3045655"/>
          </a:xfrm>
        </p:grpSpPr>
        <p:grpSp>
          <p:nvGrpSpPr>
            <p:cNvPr id="4" name="Group 3"/>
            <p:cNvGrpSpPr/>
            <p:nvPr/>
          </p:nvGrpSpPr>
          <p:grpSpPr>
            <a:xfrm>
              <a:off x="678965" y="2063498"/>
              <a:ext cx="7511401" cy="3045655"/>
              <a:chOff x="1245572" y="1457895"/>
              <a:chExt cx="7410885" cy="2952541"/>
            </a:xfrm>
          </p:grpSpPr>
          <p:pic>
            <p:nvPicPr>
              <p:cNvPr id="6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5572" y="1457895"/>
                <a:ext cx="3479491" cy="284685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21861" y="1482782"/>
                <a:ext cx="3034596" cy="29276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649" y="2228068"/>
              <a:ext cx="1062598" cy="987370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598886" y="5562600"/>
            <a:ext cx="11090673" cy="990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কল্পিত খামের মাধ্যমে পাঠানো হচ্ছে - - -। </a:t>
            </a:r>
          </a:p>
          <a:p>
            <a:pPr algn="ctr"/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15192" y="6019800"/>
            <a:ext cx="4098944" cy="51927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884" y="5562600"/>
            <a:ext cx="11055604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 কম্পিউটার অন্য কম্পিটারের সাথে তথ্য আদান প্রদানই - - -।</a:t>
            </a:r>
          </a:p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15192" y="6033930"/>
            <a:ext cx="4002503" cy="51927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8887" y="5562600"/>
            <a:ext cx="11055601" cy="1066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মাধ্যমে এরুপ যোগাযোগ - - -। </a:t>
            </a:r>
          </a:p>
          <a:p>
            <a:pPr algn="ctr"/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95939" y="6057900"/>
            <a:ext cx="1552231" cy="5715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4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9" grpId="0" animBg="1"/>
      <p:bldP spid="12" grpId="0" animBg="1"/>
      <p:bldP spid="10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98886" y="1295400"/>
            <a:ext cx="11090673" cy="5029200"/>
            <a:chOff x="678965" y="2063498"/>
            <a:chExt cx="7511401" cy="3045655"/>
          </a:xfrm>
        </p:grpSpPr>
        <p:grpSp>
          <p:nvGrpSpPr>
            <p:cNvPr id="4" name="Group 3"/>
            <p:cNvGrpSpPr/>
            <p:nvPr/>
          </p:nvGrpSpPr>
          <p:grpSpPr>
            <a:xfrm>
              <a:off x="678965" y="2063498"/>
              <a:ext cx="7511401" cy="3045655"/>
              <a:chOff x="1245572" y="1457895"/>
              <a:chExt cx="7410885" cy="2952541"/>
            </a:xfrm>
          </p:grpSpPr>
          <p:pic>
            <p:nvPicPr>
              <p:cNvPr id="6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5572" y="1457895"/>
                <a:ext cx="3479491" cy="284685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http://classroomclipart.com/images/gallery/Animations/sending_email_animation_10B.gif"/>
              <p:cNvPicPr>
                <a:picLocks noChangeAspect="1" noChangeArrowheads="1" noCrop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21861" y="1482782"/>
                <a:ext cx="3034596" cy="292765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5649" y="2228068"/>
              <a:ext cx="1062598" cy="98737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2680518" y="2209801"/>
            <a:ext cx="7186836" cy="3785298"/>
          </a:xfrm>
          <a:prstGeom prst="rect">
            <a:avLst/>
          </a:prstGeom>
        </p:spPr>
        <p:txBody>
          <a:bodyPr wrap="none" lIns="105313" tIns="52657" rIns="105313" bIns="52657">
            <a:spAutoFit/>
          </a:bodyPr>
          <a:lstStyle/>
          <a:p>
            <a:pPr algn="ctr"/>
            <a:r>
              <a:rPr lang="bn-BD" sz="9188" b="1" u="sng" spc="173" dirty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</a:t>
            </a:r>
          </a:p>
          <a:p>
            <a:pPr algn="ctr"/>
            <a:r>
              <a:rPr lang="bn-BD" sz="9188" b="1" u="sng" spc="173" dirty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ধারনা</a:t>
            </a:r>
          </a:p>
          <a:p>
            <a:endParaRPr lang="en-US" sz="5531" u="sng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842" y="518615"/>
            <a:ext cx="64553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0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6574" y="1758696"/>
            <a:ext cx="8197453" cy="813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5313" tIns="52657" rIns="105313" bIns="52657">
            <a:spAutoFit/>
          </a:bodyPr>
          <a:lstStyle/>
          <a:p>
            <a:r>
              <a:rPr lang="bn-BD" sz="4594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 - -</a:t>
            </a:r>
            <a:endParaRPr lang="en-US" sz="4594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686" y="2854659"/>
            <a:ext cx="11805314" cy="373810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105313" tIns="52657" rIns="105313" bIns="52657" rtlCol="0">
            <a:spAutoFit/>
          </a:bodyPr>
          <a:lstStyle/>
          <a:p>
            <a:r>
              <a:rPr lang="en-US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১.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তথ্য ও যোগাযোগ প্রযুক্তি 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</a:t>
            </a:r>
            <a:r>
              <a:rPr lang="en-US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ী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তা বলতে </a:t>
            </a:r>
            <a:r>
              <a:rPr lang="bn-BD" sz="44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পারবে</a:t>
            </a:r>
            <a:r>
              <a:rPr lang="en-US" sz="44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;</a:t>
            </a:r>
            <a:endParaRPr lang="en-US" sz="4400" b="1" kern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endParaRPr>
          </a:p>
          <a:p>
            <a:r>
              <a:rPr lang="en-US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২.</a:t>
            </a:r>
            <a:r>
              <a:rPr lang="bn-BD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তথ্য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ও যোগাযোগ প্রযুক্তি দ্বারা কী করা সম্ভব তা ব্যাখ্যা করতে </a:t>
            </a:r>
            <a:r>
              <a:rPr lang="bn-B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;</a:t>
            </a:r>
            <a:endParaRPr lang="en-US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itchFamily="2" charset="0"/>
              <a:cs typeface="NikoshLightBAN" pitchFamily="2" charset="0"/>
            </a:endParaRPr>
          </a:p>
          <a:p>
            <a:r>
              <a:rPr lang="en-US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৩. </a:t>
            </a:r>
            <a:r>
              <a:rPr lang="bn-BD" sz="4800" b="1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দৈনন্দিন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জীবনে তথ্য ও যোগাযোগ প্রযুক্তির প্রয়োজনীতা </a:t>
            </a:r>
            <a:r>
              <a:rPr lang="en-US" sz="4800" b="1" kern="11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বর্ণনা</a:t>
            </a:r>
            <a:r>
              <a:rPr lang="bn-BD" sz="4800" b="1" kern="11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4800" b="1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 </a:t>
            </a:r>
            <a:r>
              <a:rPr lang="bn-B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পারবে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।</a:t>
            </a:r>
            <a:endParaRPr lang="bn-BD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97680" y="402336"/>
            <a:ext cx="28163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4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r="8012" b="10505"/>
          <a:stretch/>
        </p:blipFill>
        <p:spPr>
          <a:xfrm>
            <a:off x="164592" y="146305"/>
            <a:ext cx="11832336" cy="6589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34" y="6090630"/>
            <a:ext cx="973448" cy="514628"/>
          </a:xfrm>
          <a:prstGeom prst="rect">
            <a:avLst/>
          </a:prstGeom>
        </p:spPr>
      </p:pic>
      <p:pic>
        <p:nvPicPr>
          <p:cNvPr id="3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2" y="5286374"/>
            <a:ext cx="2700338" cy="13188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277" y="785814"/>
            <a:ext cx="973448" cy="5146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812" y="5214938"/>
            <a:ext cx="2121694" cy="136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229334" y="80446"/>
            <a:ext cx="8560115" cy="81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4594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4594" dirty="0"/>
          </a:p>
        </p:txBody>
      </p:sp>
      <p:sp>
        <p:nvSpPr>
          <p:cNvPr id="6" name="Rectangle 5"/>
          <p:cNvSpPr/>
          <p:nvPr/>
        </p:nvSpPr>
        <p:spPr>
          <a:xfrm>
            <a:off x="3299222" y="4191000"/>
            <a:ext cx="5882878" cy="2033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তথ্য ইন্টারনেট-এর মাধ্যমে এক কম্পিটার থেকে অন্য কম্পিটারে আদান প্রদান হচ্ছে।</a:t>
            </a:r>
          </a:p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এরুপ ঘটনাই যোগাযোগ।</a:t>
            </a:r>
          </a:p>
          <a:p>
            <a:pPr algn="ctr"/>
            <a:r>
              <a:rPr lang="bn-BD" sz="2719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যন্ত্রগুলোই প্রযুক্তি।</a:t>
            </a:r>
            <a:endParaRPr lang="en-US" sz="2719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884" y="2971802"/>
            <a:ext cx="1832372" cy="121139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latin typeface="NikoshBAN" pitchFamily="2" charset="0"/>
                <a:cs typeface="NikoshBAN" pitchFamily="2" charset="0"/>
              </a:rPr>
              <a:t>তথ্য আপলোড হচ্ছে</a:t>
            </a:r>
            <a:endParaRPr lang="en-US" sz="2719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67862" y="2971802"/>
            <a:ext cx="1832372" cy="121139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dirty="0">
                <a:latin typeface="NikoshBAN" pitchFamily="2" charset="0"/>
                <a:cs typeface="NikoshBAN" pitchFamily="2" charset="0"/>
              </a:rPr>
              <a:t>তথ্য ডাউনলোড হচ্ছে</a:t>
            </a:r>
            <a:endParaRPr lang="en-US" sz="2719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177528" y="3276600"/>
            <a:ext cx="1744973" cy="1524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699897" y="2895600"/>
            <a:ext cx="1446609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09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3 0.00718 L -0.12291 -0.07939 C -0.14965 -0.11666 -0.06024 -0.31921 0.03993 -0.44652 L 0.26407 -0.73356 " pathEditMode="relative" rAng="-2619461" ptsTypes="FfFF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3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052 0.75834 L 0.36788 0.66597 C 0.39965 0.62222 0.31667 0.41297 0.22188 0.28148 L -0.00069 -2.22222E-6 " pathEditMode="relative" rAng="13456328" ptsTypes="FfFF">
                                      <p:cBhvr>
                                        <p:cTn id="22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13" y="-3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95663" y="3505200"/>
            <a:ext cx="5304234" cy="762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95663" y="5029200"/>
            <a:ext cx="5304234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95663" y="1981200"/>
            <a:ext cx="5304234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কী?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395662" y="304800"/>
            <a:ext cx="4436269" cy="13716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273969" y="1905000"/>
            <a:ext cx="1543050" cy="990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১।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273969" y="3429000"/>
            <a:ext cx="1543050" cy="9906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২।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273969" y="4953000"/>
            <a:ext cx="1446609" cy="9906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৩।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29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7021" y="152402"/>
            <a:ext cx="6750843" cy="10296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6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71215" y="1021082"/>
            <a:ext cx="10751998" cy="5608319"/>
            <a:chOff x="285750" y="1021080"/>
            <a:chExt cx="8495406" cy="560831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50" y="1021080"/>
              <a:ext cx="8495406" cy="484632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85750" y="5867400"/>
              <a:ext cx="8401050" cy="7619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এনিয়াক নামক প্রথম কম্পিউটার যা রাখার জন্য বিশাল ঘর লাগতো</a:t>
              </a:r>
              <a:endParaRPr lang="en-US" sz="31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1217" y="1021079"/>
            <a:ext cx="10656689" cy="5608320"/>
            <a:chOff x="285750" y="1021079"/>
            <a:chExt cx="8420100" cy="56083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2" t="4393" r="5297" b="5568"/>
            <a:stretch/>
          </p:blipFill>
          <p:spPr>
            <a:xfrm>
              <a:off x="285750" y="1021079"/>
              <a:ext cx="8401049" cy="4846321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85750" y="5867400"/>
              <a:ext cx="8420100" cy="761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latin typeface="NikoshBAN" pitchFamily="2" charset="0"/>
                  <a:cs typeface="NikoshBAN" pitchFamily="2" charset="0"/>
                </a:rPr>
                <a:t>বর্তমানে ডিজিটাল ইলেকট্রনিক্স পৃথিবীটাকে বদলে দিচ্ছে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82879" y="1021081"/>
            <a:ext cx="11777169" cy="5638798"/>
            <a:chOff x="116612" y="1021080"/>
            <a:chExt cx="8927633" cy="563879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50" y="1021080"/>
              <a:ext cx="8420100" cy="484632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6612" y="5821677"/>
              <a:ext cx="8927633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প্রযুক্তির মাধ্যমে বিশ্বের এক প্রান্ত থেকে অন্য প্রান্তে যোগাযোগ সহজতর হয়েছে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17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91767" y="1295401"/>
            <a:ext cx="10512029" cy="5334001"/>
            <a:chOff x="228600" y="1295399"/>
            <a:chExt cx="8618241" cy="5334001"/>
          </a:xfrm>
        </p:grpSpPr>
        <p:grpSp>
          <p:nvGrpSpPr>
            <p:cNvPr id="18" name="Group 17"/>
            <p:cNvGrpSpPr/>
            <p:nvPr/>
          </p:nvGrpSpPr>
          <p:grpSpPr>
            <a:xfrm>
              <a:off x="228600" y="1295399"/>
              <a:ext cx="8610600" cy="4572001"/>
              <a:chOff x="1085850" y="3581400"/>
              <a:chExt cx="7502881" cy="30146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43350" y="3581400"/>
                <a:ext cx="4645381" cy="301466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5850" y="3581400"/>
                <a:ext cx="2857500" cy="3014662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</p:grpSp>
        <p:sp>
          <p:nvSpPr>
            <p:cNvPr id="19" name="Rectangle 18"/>
            <p:cNvSpPr/>
            <p:nvPr/>
          </p:nvSpPr>
          <p:spPr>
            <a:xfrm>
              <a:off x="228600" y="5867401"/>
              <a:ext cx="8618241" cy="7619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188" dirty="0">
                  <a:latin typeface="NikoshBAN" pitchFamily="2" charset="0"/>
                  <a:cs typeface="NikoshBAN" pitchFamily="2" charset="0"/>
                </a:rPr>
                <a:t>রেডিওর মাধ্যমে সমুদ্রের ঝড়ে পুর্বাভাষ পেয়ে জেলেরা নৌকা চালায়</a:t>
              </a:r>
              <a:endParaRPr lang="en-US" sz="3188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791765" y="221273"/>
            <a:ext cx="6750843" cy="9373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5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499203" y="990601"/>
            <a:ext cx="11190355" cy="5793319"/>
            <a:chOff x="105784" y="1012687"/>
            <a:chExt cx="9146627" cy="5564718"/>
          </a:xfrm>
        </p:grpSpPr>
        <p:grpSp>
          <p:nvGrpSpPr>
            <p:cNvPr id="11" name="Group 10"/>
            <p:cNvGrpSpPr/>
            <p:nvPr/>
          </p:nvGrpSpPr>
          <p:grpSpPr>
            <a:xfrm>
              <a:off x="258183" y="1012687"/>
              <a:ext cx="8915401" cy="4854714"/>
              <a:chOff x="2109529" y="152400"/>
              <a:chExt cx="6216901" cy="300717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9529" y="152400"/>
                <a:ext cx="6216901" cy="3007177"/>
              </a:xfrm>
              <a:prstGeom prst="rect">
                <a:avLst/>
              </a:prstGeom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2609755" y="457200"/>
                <a:ext cx="5174891" cy="2057400"/>
                <a:chOff x="407646" y="881741"/>
                <a:chExt cx="5762687" cy="2498273"/>
              </a:xfrm>
            </p:grpSpPr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7551"/>
                <a:stretch/>
              </p:blipFill>
              <p:spPr>
                <a:xfrm>
                  <a:off x="2253658" y="881741"/>
                  <a:ext cx="3916675" cy="2498273"/>
                </a:xfrm>
                <a:prstGeom prst="rect">
                  <a:avLst/>
                </a:prstGeom>
              </p:spPr>
            </p:pic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338" t="16190" r="36316" b="15238"/>
                <a:stretch/>
              </p:blipFill>
              <p:spPr>
                <a:xfrm>
                  <a:off x="407646" y="881741"/>
                  <a:ext cx="1846013" cy="2498273"/>
                </a:xfrm>
                <a:prstGeom prst="rect">
                  <a:avLst/>
                </a:prstGeom>
              </p:spPr>
            </p:pic>
          </p:grpSp>
        </p:grpSp>
        <p:sp>
          <p:nvSpPr>
            <p:cNvPr id="12" name="Rectangle 11"/>
            <p:cNvSpPr/>
            <p:nvPr/>
          </p:nvSpPr>
          <p:spPr>
            <a:xfrm>
              <a:off x="105784" y="5815406"/>
              <a:ext cx="9146627" cy="761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টিভিতে</a:t>
              </a:r>
              <a:r>
                <a:rPr lang="en-US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প্রচারিত কৃষি তথ্য অনুসরন করে চাষ করে কৃষক লাভবান হচ্ছে</a:t>
              </a:r>
              <a:endPara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75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3002" y="5243379"/>
            <a:ext cx="11679436" cy="1375921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just"/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প্রযুক্তির ব্যবহারের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মাধ্যমে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তথ্যের আদান-প্রদান বা যোগাযোগ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করাকেই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বলা </a:t>
            </a:r>
            <a:r>
              <a:rPr lang="en-US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125" b="1" dirty="0">
                <a:latin typeface="NikoshBAN" panose="02000000000000000000" pitchFamily="2" charset="0"/>
                <a:cs typeface="NikoshBAN" panose="02000000000000000000" pitchFamily="2" charset="0"/>
              </a:rPr>
              <a:t>হচ্ছে তথ্য ও যোগাযোগ প্রযুক্তি।</a:t>
            </a:r>
            <a:endParaRPr lang="en-US" sz="4125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965" y="0"/>
            <a:ext cx="6750843" cy="81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as-IN" sz="4594" b="1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4594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964" y="1014412"/>
            <a:ext cx="7524285" cy="423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27697" y="4267200"/>
            <a:ext cx="8854678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তথ্যের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আদান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কীভাবে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যায়? ব্যাখ্যা </a:t>
            </a:r>
            <a:r>
              <a:rPr lang="en-US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1256" y="2286000"/>
            <a:ext cx="8951119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বলতে কী বুঝ?</a:t>
            </a:r>
            <a:endParaRPr lang="en-US" sz="4125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3395662" y="304800"/>
            <a:ext cx="4436269" cy="11430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98884" y="2133600"/>
            <a:ext cx="1543050" cy="990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১।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98884" y="4267200"/>
            <a:ext cx="1543050" cy="9906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125" dirty="0">
                <a:latin typeface="NikoshBAN" pitchFamily="2" charset="0"/>
                <a:cs typeface="NikoshBAN" pitchFamily="2" charset="0"/>
              </a:rPr>
              <a:t>২।</a:t>
            </a:r>
            <a:endParaRPr lang="en-US" sz="4125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1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2444" y="762002"/>
            <a:ext cx="11090672" cy="5791199"/>
            <a:chOff x="152400" y="914400"/>
            <a:chExt cx="8991600" cy="57911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914400"/>
              <a:ext cx="8991600" cy="57911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143000" y="1295400"/>
              <a:ext cx="2105631" cy="9434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5531" dirty="0">
                  <a:ln w="0"/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শিক্ষাক্ষেত্রে</a:t>
              </a:r>
              <a:endParaRPr lang="en-US" sz="5531" dirty="0">
                <a:ln w="0"/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8884" y="914403"/>
            <a:ext cx="10897791" cy="5779160"/>
            <a:chOff x="228600" y="914401"/>
            <a:chExt cx="8610600" cy="57791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914401"/>
              <a:ext cx="8610600" cy="5486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1459122" y="5648980"/>
              <a:ext cx="2882968" cy="1044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6188" dirty="0">
                  <a:ln w="0"/>
                  <a:solidFill>
                    <a:schemeClr val="bg1"/>
                  </a:solidFill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চিকিৎসাক্ষেত্রে</a:t>
              </a:r>
              <a:endParaRPr lang="en-US" sz="6188" dirty="0">
                <a:ln w="0"/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8887" y="914403"/>
            <a:ext cx="10895819" cy="5486399"/>
            <a:chOff x="228601" y="914401"/>
            <a:chExt cx="8609042" cy="548639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1" y="914401"/>
              <a:ext cx="8609042" cy="5486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3695334" y="5095602"/>
              <a:ext cx="2285146" cy="1159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693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কৃষিক্ষেত্রে</a:t>
              </a:r>
              <a:endParaRPr lang="en-US" sz="693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02445" y="933512"/>
            <a:ext cx="10895820" cy="5638798"/>
            <a:chOff x="230157" y="914401"/>
            <a:chExt cx="8609043" cy="5638798"/>
          </a:xfrm>
        </p:grpSpPr>
        <p:pic>
          <p:nvPicPr>
            <p:cNvPr id="11" name="Picture 6" descr="http://cms.somewhereinblog.net/ciu/image/111605/xlarge/?token_id=81c919b465bac1a18954fde953f689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157" y="914401"/>
              <a:ext cx="8609043" cy="56387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362200" y="5083314"/>
              <a:ext cx="3015957" cy="799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594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সামাজিক যোগাযোগ</a:t>
              </a:r>
              <a:endParaRPr lang="en-US" sz="4594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8364" y="191070"/>
            <a:ext cx="11778018" cy="6381240"/>
            <a:chOff x="228602" y="848377"/>
            <a:chExt cx="8532842" cy="570482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2" y="848377"/>
              <a:ext cx="8532842" cy="57048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5601844" y="1455003"/>
              <a:ext cx="3159600" cy="819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531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বিনোদনক্ষেত্রে</a:t>
              </a:r>
              <a:endParaRPr lang="en-US" sz="5531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4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8188" y="255702"/>
            <a:ext cx="10858500" cy="5824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bn-BD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যোগাযোগের</a:t>
            </a:r>
            <a:r>
              <a:rPr lang="en-US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094" b="1" u="sng" spc="173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 তথ্য ও যোগাযোগ প্রযুক্তি ব্যবহার</a:t>
            </a:r>
            <a:endParaRPr lang="en-US" sz="3094" u="sng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88209" y="1143000"/>
            <a:ext cx="10222705" cy="5334000"/>
            <a:chOff x="457200" y="1143000"/>
            <a:chExt cx="8077199" cy="5334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143000"/>
              <a:ext cx="8077199" cy="533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295400" y="1981200"/>
              <a:ext cx="6248400" cy="799321"/>
            </a:xfrm>
            <a:prstGeom prst="rect">
              <a:avLst/>
            </a:prstGeom>
            <a:noFill/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ফেজবুকের মাধ্যমে বন্ধুত্ব গড়ে তোলা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77528" y="1143001"/>
            <a:ext cx="9740503" cy="5257800"/>
            <a:chOff x="685800" y="1143001"/>
            <a:chExt cx="7696200" cy="5257800"/>
          </a:xfrm>
        </p:grpSpPr>
        <p:pic>
          <p:nvPicPr>
            <p:cNvPr id="6" name="Picture 2" descr="C:\Documents and Settings\ConnectingClassRoom\Desktop\Personal Presentation\2011-06-09__buis08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5800" y="1143001"/>
              <a:ext cx="7696200" cy="5257800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524000" y="1219200"/>
              <a:ext cx="3973166" cy="7993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ব্যক্তিগত তথ্য সংগ্রহ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38188" y="1143001"/>
            <a:ext cx="10858500" cy="5257800"/>
            <a:chOff x="685800" y="1143001"/>
            <a:chExt cx="7696200" cy="5257800"/>
          </a:xfrm>
        </p:grpSpPr>
        <p:pic>
          <p:nvPicPr>
            <p:cNvPr id="9" name="Picture 2" descr="C:\Documents and Settings\ConnectingClassRoom\Desktop\Personal Presentation\video_chatting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5800" y="1143001"/>
              <a:ext cx="7696200" cy="5257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066800" y="1371600"/>
              <a:ext cx="4876800" cy="79932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দেশ বিদেশে ছবিসহ</a:t>
              </a:r>
              <a:r>
                <a:rPr lang="en-US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কথা </a:t>
              </a:r>
              <a:r>
                <a:rPr lang="en-US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594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বলা</a:t>
              </a:r>
              <a:endParaRPr lang="en-US" sz="4594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1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4816" y="115671"/>
            <a:ext cx="7397855" cy="741132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105313" tIns="52657" rIns="105313" bIns="52657">
            <a:spAutoFit/>
          </a:bodyPr>
          <a:lstStyle/>
          <a:p>
            <a:r>
              <a:rPr lang="bn-BD" sz="4125" spc="173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বিপদজনক দিক</a:t>
            </a:r>
            <a:endParaRPr lang="en-US" sz="4125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84647" y="914401"/>
            <a:ext cx="10222706" cy="5785149"/>
            <a:chOff x="533400" y="990599"/>
            <a:chExt cx="8077200" cy="578514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27"/>
            <a:stretch/>
          </p:blipFill>
          <p:spPr>
            <a:xfrm>
              <a:off x="533400" y="990599"/>
              <a:ext cx="8077200" cy="5130225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33400" y="6120825"/>
              <a:ext cx="8077200" cy="65492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656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 তৈরি করতে পরিবেশ ধোয়া ও আবর্জনায় ভরে যাচ্ছে।</a:t>
              </a:r>
              <a:endParaRPr lang="en-US" sz="365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84647" y="926952"/>
            <a:ext cx="10222706" cy="5765997"/>
            <a:chOff x="533400" y="990600"/>
            <a:chExt cx="8077200" cy="570163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990600"/>
              <a:ext cx="8077200" cy="505402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33400" y="6044625"/>
              <a:ext cx="8077200" cy="64761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656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শব্দ দূষণে মানুষের নানা সমস্যা দেখা দিচ্ছে</a:t>
              </a:r>
              <a:endParaRPr lang="en-US" sz="3656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47" y="926952"/>
            <a:ext cx="10222706" cy="51792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84649" y="6106182"/>
            <a:ext cx="10311758" cy="5969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5313" tIns="52657" rIns="105313" bIns="52657" rtlCol="0">
            <a:spAutoFit/>
          </a:bodyPr>
          <a:lstStyle/>
          <a:p>
            <a:pPr algn="ctr"/>
            <a:r>
              <a:rPr lang="bn-BD" sz="318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পড়াশুনার সময় নষ্ট করে গেম খেলার নেশায় পড়ছে</a:t>
            </a:r>
            <a:endParaRPr lang="en-US" sz="3188" dirty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88206" y="903642"/>
            <a:ext cx="10608469" cy="5861655"/>
            <a:chOff x="457200" y="903641"/>
            <a:chExt cx="8382000" cy="586165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903641"/>
              <a:ext cx="8382000" cy="527873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57200" y="6182380"/>
              <a:ext cx="8382000" cy="5829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</a:t>
              </a:r>
              <a:r>
                <a:rPr lang="en-US" sz="3188" dirty="0" err="1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্যা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কিং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অন্যের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তথ্য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চুরি </a:t>
              </a:r>
              <a:r>
                <a:rPr lang="en-US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188" dirty="0">
                  <a:ln w="0"/>
                  <a:effectLst>
                    <a:glow rad="101600">
                      <a:schemeClr val="accent1">
                        <a:satMod val="175000"/>
                        <a:alpha val="40000"/>
                      </a:schemeClr>
                    </a:glow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করছে </a:t>
              </a:r>
              <a:endParaRPr lang="en-US" sz="3188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60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172" y="1371601"/>
            <a:ext cx="8583216" cy="25908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Down Arrow Callout 6"/>
          <p:cNvSpPr/>
          <p:nvPr/>
        </p:nvSpPr>
        <p:spPr>
          <a:xfrm>
            <a:off x="3395662" y="228600"/>
            <a:ext cx="4436269" cy="8382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8888" y="4461809"/>
            <a:ext cx="5207793" cy="17221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105313" tIns="52657" rIns="105313" bIns="52657">
            <a:spAutoFit/>
          </a:bodyPr>
          <a:lstStyle/>
          <a:p>
            <a:pPr algn="ctr"/>
            <a:r>
              <a:rPr lang="en-US" sz="3656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56" b="1" u="sng" dirty="0">
                <a:latin typeface="NikoshBAN" pitchFamily="2" charset="0"/>
                <a:cs typeface="NikoshBAN" pitchFamily="2" charset="0"/>
              </a:rPr>
              <a:t>ক দল</a:t>
            </a:r>
          </a:p>
          <a:p>
            <a:pPr algn="ctr"/>
            <a:r>
              <a:rPr lang="bn-BD" sz="3656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188" b="1" dirty="0">
                <a:latin typeface="NikoshBAN" pitchFamily="2" charset="0"/>
                <a:cs typeface="NikoshBAN" pitchFamily="2" charset="0"/>
              </a:rPr>
              <a:t>ভাল কাজে প্রযুক্তির ব্যবহারের একটি তালিকা তৈরি কর</a:t>
            </a:r>
            <a:r>
              <a:rPr lang="bn-BD" sz="3188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3188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88881" y="4495802"/>
            <a:ext cx="5151064" cy="15780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105313" tIns="52657" rIns="105313" bIns="52657">
            <a:spAutoFit/>
          </a:bodyPr>
          <a:lstStyle/>
          <a:p>
            <a:pPr algn="ctr"/>
            <a:r>
              <a:rPr lang="bn-BD" sz="3188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 দল</a:t>
            </a:r>
          </a:p>
          <a:p>
            <a:pPr algn="ctr"/>
            <a:r>
              <a:rPr lang="bn-BD" sz="3188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বিপদজনক কাজে প্রযুক্তির ব্যবহারের একটি তালিকা তৈরি কর।</a:t>
            </a:r>
            <a:endParaRPr lang="en-US" sz="3188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53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5420915" y="2514603"/>
            <a:ext cx="3182541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344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8892778" y="5943600"/>
            <a:ext cx="342900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7" name="Oval 66"/>
          <p:cNvSpPr/>
          <p:nvPr/>
        </p:nvSpPr>
        <p:spPr>
          <a:xfrm>
            <a:off x="8892781" y="5943600"/>
            <a:ext cx="385763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17" name="Rectangle 16"/>
          <p:cNvSpPr/>
          <p:nvPr/>
        </p:nvSpPr>
        <p:spPr>
          <a:xfrm>
            <a:off x="2720579" y="990600"/>
            <a:ext cx="8583219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719" b="1" spc="57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জীবনের প্রতিটি ক্ষেত্রে নতুন রুপ দান করেছে কোনটি?</a:t>
            </a:r>
            <a:endParaRPr lang="en-US" sz="2719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91766" y="914400"/>
            <a:ext cx="1735931" cy="685800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21496" tIns="60748" rIns="121496" bIns="60748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১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42274" y="1905000"/>
            <a:ext cx="385762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1" name="Multiply 20"/>
          <p:cNvSpPr/>
          <p:nvPr/>
        </p:nvSpPr>
        <p:spPr>
          <a:xfrm>
            <a:off x="7263691" y="1826559"/>
            <a:ext cx="47180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2" name="Oval 21"/>
          <p:cNvSpPr/>
          <p:nvPr/>
        </p:nvSpPr>
        <p:spPr>
          <a:xfrm>
            <a:off x="8989220" y="19050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3" name="Multiply 22"/>
          <p:cNvSpPr/>
          <p:nvPr/>
        </p:nvSpPr>
        <p:spPr>
          <a:xfrm>
            <a:off x="11073724" y="1828800"/>
            <a:ext cx="51939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4" name="Oval 23"/>
          <p:cNvSpPr/>
          <p:nvPr/>
        </p:nvSpPr>
        <p:spPr>
          <a:xfrm>
            <a:off x="4842272" y="25908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5" name="Half Frame 24"/>
          <p:cNvSpPr/>
          <p:nvPr/>
        </p:nvSpPr>
        <p:spPr>
          <a:xfrm rot="14014148">
            <a:off x="7693135" y="2332552"/>
            <a:ext cx="178156" cy="668902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892780" y="2590800"/>
            <a:ext cx="385763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7" name="Multiply 26"/>
          <p:cNvSpPr/>
          <p:nvPr/>
        </p:nvSpPr>
        <p:spPr>
          <a:xfrm>
            <a:off x="11068050" y="2590800"/>
            <a:ext cx="428625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28" name="Right Arrow 27"/>
          <p:cNvSpPr/>
          <p:nvPr/>
        </p:nvSpPr>
        <p:spPr>
          <a:xfrm>
            <a:off x="595312" y="2057401"/>
            <a:ext cx="4150519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20915" y="1828801"/>
            <a:ext cx="3182541" cy="38100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</a:t>
            </a:r>
            <a:r>
              <a:rPr lang="bn-BD" sz="1688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টেলিফোন</a:t>
            </a:r>
            <a:r>
              <a:rPr lang="bn-BD" sz="1688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33" name="Rectangle 32"/>
          <p:cNvSpPr/>
          <p:nvPr/>
        </p:nvSpPr>
        <p:spPr>
          <a:xfrm>
            <a:off x="9449992" y="1864659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449992" y="25908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37" name="Oval 36"/>
          <p:cNvSpPr/>
          <p:nvPr/>
        </p:nvSpPr>
        <p:spPr>
          <a:xfrm>
            <a:off x="4842274" y="2590800"/>
            <a:ext cx="385763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40" name="Rectangle 39"/>
          <p:cNvSpPr/>
          <p:nvPr/>
        </p:nvSpPr>
        <p:spPr>
          <a:xfrm>
            <a:off x="4210050" y="304800"/>
            <a:ext cx="3600450" cy="381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656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 </a:t>
            </a:r>
            <a:endParaRPr lang="en-US" sz="3656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13461" y="3886200"/>
            <a:ext cx="8486778" cy="609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31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আদান-প্রদানে কী ব্যবহার করা হয় ?</a:t>
            </a:r>
            <a:endParaRPr lang="en-US" sz="3188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888206" y="3886200"/>
            <a:ext cx="1735931" cy="6858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496" tIns="60748" rIns="121496" bIns="60748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২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984647" y="5334000"/>
            <a:ext cx="4146947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344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806678" y="5181603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688" dirty="0"/>
          </a:p>
        </p:txBody>
      </p:sp>
      <p:sp>
        <p:nvSpPr>
          <p:cNvPr id="56" name="Oval 55"/>
          <p:cNvSpPr/>
          <p:nvPr/>
        </p:nvSpPr>
        <p:spPr>
          <a:xfrm>
            <a:off x="5217638" y="5183843"/>
            <a:ext cx="385762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57" name="Multiply 56"/>
          <p:cNvSpPr/>
          <p:nvPr/>
        </p:nvSpPr>
        <p:spPr>
          <a:xfrm>
            <a:off x="7446172" y="5105404"/>
            <a:ext cx="47180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58" name="Rectangle 57"/>
          <p:cNvSpPr/>
          <p:nvPr/>
        </p:nvSpPr>
        <p:spPr>
          <a:xfrm>
            <a:off x="9374981" y="5181603"/>
            <a:ext cx="2143125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1688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endParaRPr lang="en-US" sz="1688" dirty="0"/>
          </a:p>
        </p:txBody>
      </p:sp>
      <p:sp>
        <p:nvSpPr>
          <p:cNvPr id="59" name="Oval 58"/>
          <p:cNvSpPr/>
          <p:nvPr/>
        </p:nvSpPr>
        <p:spPr>
          <a:xfrm>
            <a:off x="8892781" y="5181600"/>
            <a:ext cx="38576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0" name="Multiply 59"/>
          <p:cNvSpPr/>
          <p:nvPr/>
        </p:nvSpPr>
        <p:spPr>
          <a:xfrm>
            <a:off x="10918031" y="5105400"/>
            <a:ext cx="51939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1" name="Rectangle 60"/>
          <p:cNvSpPr/>
          <p:nvPr/>
        </p:nvSpPr>
        <p:spPr>
          <a:xfrm>
            <a:off x="9374981" y="58674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1688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1688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1688" dirty="0"/>
          </a:p>
        </p:txBody>
      </p:sp>
      <p:sp>
        <p:nvSpPr>
          <p:cNvPr id="62" name="Oval 61"/>
          <p:cNvSpPr/>
          <p:nvPr/>
        </p:nvSpPr>
        <p:spPr>
          <a:xfrm>
            <a:off x="5228038" y="5943600"/>
            <a:ext cx="385763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3" name="Multiply 62"/>
          <p:cNvSpPr/>
          <p:nvPr/>
        </p:nvSpPr>
        <p:spPr>
          <a:xfrm>
            <a:off x="7349730" y="5867400"/>
            <a:ext cx="428625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/>
          </a:p>
        </p:txBody>
      </p:sp>
      <p:sp>
        <p:nvSpPr>
          <p:cNvPr id="64" name="Rectangle 63"/>
          <p:cNvSpPr/>
          <p:nvPr/>
        </p:nvSpPr>
        <p:spPr>
          <a:xfrm>
            <a:off x="5806678" y="5867403"/>
            <a:ext cx="2143125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234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344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endParaRPr lang="en-US" sz="234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Half Frame 65"/>
          <p:cNvSpPr/>
          <p:nvPr/>
        </p:nvSpPr>
        <p:spPr>
          <a:xfrm rot="14014148">
            <a:off x="11068555" y="5685352"/>
            <a:ext cx="178156" cy="668902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13" tIns="52657" rIns="105313" bIns="52657" rtlCol="0" anchor="ctr"/>
          <a:lstStyle/>
          <a:p>
            <a:pPr algn="ctr"/>
            <a:endParaRPr lang="en-US" sz="168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04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65" grpId="0" animBg="1"/>
      <p:bldP spid="67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3" grpId="0" animBg="1"/>
      <p:bldP spid="36" grpId="0" animBg="1"/>
      <p:bldP spid="37" grpId="0" animBg="1"/>
      <p:bldP spid="40" grpId="0" animBg="1"/>
      <p:bldP spid="29" grpId="0" animBg="1"/>
      <p:bldP spid="38" grpId="0" animBg="1"/>
      <p:bldP spid="4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1" grpId="1" animBg="1"/>
      <p:bldP spid="62" grpId="0" animBg="1"/>
      <p:bldP spid="63" grpId="0" animBg="1"/>
      <p:bldP spid="64" grpId="0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23875" y="5196330"/>
            <a:ext cx="11072813" cy="13759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5313" tIns="52657" rIns="105313" bIns="52657">
            <a:spAutoFit/>
          </a:bodyPr>
          <a:lstStyle/>
          <a:p>
            <a:pPr algn="ctr"/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◊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কার্যক্রমকে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আকর্ষণীয় করার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গুলোর একটি </a:t>
            </a:r>
            <a:r>
              <a:rPr lang="en-US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 তৈরি </a:t>
            </a:r>
            <a:r>
              <a:rPr lang="en-US" sz="4125" b="1" spc="57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125" b="1" spc="57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4125" b="1" spc="5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Down Arrow Callout 7"/>
          <p:cNvSpPr/>
          <p:nvPr/>
        </p:nvSpPr>
        <p:spPr>
          <a:xfrm>
            <a:off x="3299222" y="152400"/>
            <a:ext cx="5207794" cy="1066800"/>
          </a:xfrm>
          <a:prstGeom prst="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5313" tIns="52657" rIns="105313" bIns="52657" rtlCol="0" anchor="ctr"/>
          <a:lstStyle/>
          <a:p>
            <a:pPr algn="ctr"/>
            <a:r>
              <a:rPr lang="bn-BD" sz="4594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594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1343026"/>
            <a:ext cx="10787063" cy="37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8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150125"/>
            <a:ext cx="11887200" cy="65645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81299" y="2117489"/>
            <a:ext cx="6629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1600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16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293E-8C1E-4ABA-8547-70429579E6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6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8491</TotalTime>
  <Words>473</Words>
  <Application>Microsoft Office PowerPoint</Application>
  <PresentationFormat>Widescreen</PresentationFormat>
  <Paragraphs>104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NikoshLightBAN</vt:lpstr>
      <vt:lpstr>Vrinda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MADRASHA</dc:creator>
  <cp:lastModifiedBy>Lm Ashab Uddin Ridoy</cp:lastModifiedBy>
  <cp:revision>1161</cp:revision>
  <dcterms:created xsi:type="dcterms:W3CDTF">2019-05-27T04:34:07Z</dcterms:created>
  <dcterms:modified xsi:type="dcterms:W3CDTF">2019-10-16T11:27:39Z</dcterms:modified>
</cp:coreProperties>
</file>