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pptx" ContentType="a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2FBC"/>
    <a:srgbClr val="FF6600"/>
    <a:srgbClr val="FF00FF"/>
    <a:srgbClr val="F7155B"/>
    <a:srgbClr val="000000"/>
    <a:srgbClr val="E77825"/>
    <a:srgbClr val="C4F319"/>
    <a:srgbClr val="99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96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C1D7F-487F-4C74-B3AC-C993B81055B6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9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9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0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5188-ED99-4317-B653-A358E8182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 </a:t>
            </a:r>
            <a:endParaRPr lang="en-US" dirty="0"/>
          </a:p>
        </p:txBody>
      </p:sp>
      <p:sp>
        <p:nvSpPr>
          <p:cNvPr id="104859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F5188-ED99-4317-B653-A358E8182AB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F5188-ED99-4317-B653-A358E8182AB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63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64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665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48666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6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8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78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680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048635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36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48642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48643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44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4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4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4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04865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5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58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58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690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91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</a:lvl6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70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048672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7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7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8676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04868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04865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486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6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577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578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048579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48580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66989140-A4EA-4F5C-A978-F5EB0D6594B1}" type="datetimeFigureOut">
              <a:rPr lang="en-US" smtClean="0"/>
              <a:pPr/>
              <a:t>16-Oct-19</a:t>
            </a:fld>
            <a:endParaRPr lang="en-US"/>
          </a:p>
        </p:txBody>
      </p:sp>
      <p:sp>
        <p:nvSpPr>
          <p:cNvPr id="1048581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C9CAD09F-BE2A-4DCB-A114-6C2C1A61F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package" Target="../embeddings/Microsoft_PowerPoint_____21.pptx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package" Target="../embeddings/Microsoft_PowerPoint_____32.pptx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package" Target="../embeddings/Microsoft_PowerPoint_____43.pptx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PowerPoint_____54.pptx"/><Relationship Id="rId5" Type="http://schemas.openxmlformats.org/officeDocument/2006/relationships/image" Target="../media/image7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PowerPoint_____65.pptx"/><Relationship Id="rId5" Type="http://schemas.openxmlformats.org/officeDocument/2006/relationships/image" Target="../media/image5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Rounded Rectangle 1"/>
          <p:cNvSpPr/>
          <p:nvPr/>
        </p:nvSpPr>
        <p:spPr>
          <a:xfrm>
            <a:off x="304800" y="360218"/>
            <a:ext cx="8534400" cy="61375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b="1" dirty="0">
                <a:solidFill>
                  <a:srgbClr val="E77825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</a:p>
          <a:p>
            <a:pPr algn="ctr"/>
            <a:endParaRPr lang="en-US" sz="7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altLang="en-US" sz="4800" dirty="0" err="1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শাহানাজ</a:t>
            </a:r>
            <a:r>
              <a:rPr lang="en-US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পারভীন</a:t>
            </a:r>
            <a:endParaRPr lang="bn-BD" sz="4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solidFill>
                  <a:srgbClr val="F7155B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দরিবিন্নী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বিদ্যালয়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হরিণাকুন্ডু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ঝিনাইদহ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Email:shahanaj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116399@gmail.com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88" name="Horizontal Scroll 2"/>
          <p:cNvSpPr/>
          <p:nvPr/>
        </p:nvSpPr>
        <p:spPr>
          <a:xfrm>
            <a:off x="805401" y="815538"/>
            <a:ext cx="7380798" cy="5737023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182" name="Picture 209718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7550" y="1692891"/>
            <a:ext cx="1816499" cy="1736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Round Single Corner Rectangle 4"/>
          <p:cNvSpPr/>
          <p:nvPr/>
        </p:nvSpPr>
        <p:spPr>
          <a:xfrm>
            <a:off x="1752600" y="5105400"/>
            <a:ext cx="5998906" cy="1096241"/>
          </a:xfrm>
          <a:prstGeom prst="round1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24000">
                <a:srgbClr val="FFFF00"/>
              </a:gs>
              <a:gs pos="39000">
                <a:srgbClr val="1A8D48"/>
              </a:gs>
              <a:gs pos="68000">
                <a:srgbClr val="EE3F17"/>
              </a:gs>
              <a:gs pos="80000">
                <a:srgbClr val="E81766"/>
              </a:gs>
              <a:gs pos="90000">
                <a:srgbClr val="C70D89"/>
              </a:gs>
              <a:gs pos="100000">
                <a:srgbClr val="A603AB"/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latin typeface="NikoshBAN" pitchFamily="2" charset="0"/>
                <a:cs typeface="NikoshBAN" pitchFamily="2" charset="0"/>
              </a:rPr>
              <a:t>বাংলাদেশ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5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669348"/>
            <a:ext cx="2857500" cy="4112202"/>
          </a:xfrm>
          <a:prstGeom prst="rect">
            <a:avLst/>
          </a:prstGeom>
        </p:spPr>
      </p:pic>
      <p:pic>
        <p:nvPicPr>
          <p:cNvPr id="2097153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506" y="838200"/>
            <a:ext cx="2971800" cy="4114800"/>
          </a:xfrm>
          <a:prstGeom prst="rect">
            <a:avLst/>
          </a:prstGeom>
        </p:spPr>
      </p:pic>
      <p:graphicFrame>
        <p:nvGraphicFramePr>
          <p:cNvPr id="4194304" name="Object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33963" y="66934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963" y="66934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14400"/>
            <a:ext cx="4724400" cy="4337170"/>
          </a:xfrm>
          <a:prstGeom prst="rect">
            <a:avLst/>
          </a:prstGeom>
        </p:spPr>
      </p:pic>
      <p:sp>
        <p:nvSpPr>
          <p:cNvPr id="1048590" name="Rounded Rectangle 1"/>
          <p:cNvSpPr/>
          <p:nvPr/>
        </p:nvSpPr>
        <p:spPr>
          <a:xfrm>
            <a:off x="762000" y="4572000"/>
            <a:ext cx="2852042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প্রধানমন্ত্রী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45" y="3297382"/>
            <a:ext cx="2286000" cy="2856594"/>
          </a:xfrm>
          <a:prstGeom prst="rect">
            <a:avLst/>
          </a:prstGeom>
        </p:spPr>
      </p:pic>
      <p:pic>
        <p:nvPicPr>
          <p:cNvPr id="209715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45" y="609600"/>
            <a:ext cx="4689764" cy="2266497"/>
          </a:xfrm>
          <a:prstGeom prst="rect">
            <a:avLst/>
          </a:prstGeom>
        </p:spPr>
      </p:pic>
      <p:pic>
        <p:nvPicPr>
          <p:cNvPr id="2097159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3276600"/>
            <a:ext cx="2152650" cy="2877376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048591" name="Right Arrow 6"/>
          <p:cNvSpPr/>
          <p:nvPr/>
        </p:nvSpPr>
        <p:spPr>
          <a:xfrm flipH="1">
            <a:off x="5604164" y="1011382"/>
            <a:ext cx="2796886" cy="10668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সংসদ ভবন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92" name="Right Arrow 7"/>
          <p:cNvSpPr/>
          <p:nvPr/>
        </p:nvSpPr>
        <p:spPr>
          <a:xfrm flipH="1">
            <a:off x="3048000" y="3315980"/>
            <a:ext cx="2796886" cy="10668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রাষ্ট্রপতি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93" name="Right Arrow 8"/>
          <p:cNvSpPr/>
          <p:nvPr/>
        </p:nvSpPr>
        <p:spPr>
          <a:xfrm>
            <a:off x="3505200" y="4876800"/>
            <a:ext cx="2426278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স্পীকার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1" grpId="0" animBg="1"/>
      <p:bldP spid="1048592" grpId="0" animBg="1"/>
      <p:bldP spid="10485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Rounded Rectangle 1"/>
          <p:cNvSpPr/>
          <p:nvPr/>
        </p:nvSpPr>
        <p:spPr>
          <a:xfrm>
            <a:off x="457200" y="533400"/>
            <a:ext cx="8229600" cy="5715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রাষ্ট্র ও নাগরিক </a:t>
            </a:r>
          </a:p>
          <a:p>
            <a:pPr algn="ctr"/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অধ্যায়—৬ </a:t>
            </a:r>
            <a:endParaRPr lang="zh-CN" altLang="en-US" dirty="0"/>
          </a:p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পাঠ---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bn-BD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রাষ্ট্র হিসাবে বাংলাদেশ    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ounded Rectangle 1"/>
          <p:cNvSpPr/>
          <p:nvPr/>
        </p:nvSpPr>
        <p:spPr>
          <a:xfrm>
            <a:off x="685800" y="533400"/>
            <a:ext cx="4953000" cy="1066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পাঠ শেষে শিক্ষাথীঁরা-----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596" name="Snip Single Corner Rectangle 2"/>
          <p:cNvSpPr/>
          <p:nvPr/>
        </p:nvSpPr>
        <p:spPr>
          <a:xfrm>
            <a:off x="381000" y="2064327"/>
            <a:ext cx="8534400" cy="4419600"/>
          </a:xfrm>
          <a:prstGeom prst="snip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১। রাষ্ট্রের সংজ্ঞা দিতে পারবে।</a:t>
            </a:r>
            <a:endParaRPr lang="bn-BD" sz="36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rgbClr val="DD2FBC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dirty="0">
                <a:solidFill>
                  <a:srgbClr val="DD2FBC"/>
                </a:solidFill>
                <a:latin typeface="NikoshBAN" pitchFamily="2" charset="0"/>
                <a:cs typeface="NikoshBAN" pitchFamily="2" charset="0"/>
              </a:rPr>
              <a:t>। বাংলাদেশের অবস্থান বর্ননা করতে পারবে। </a:t>
            </a:r>
            <a:endParaRPr lang="en-US" sz="3600" dirty="0">
              <a:solidFill>
                <a:srgbClr val="DD2FB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বাংলাদেশের জনগোষ্টি, ভূখন্ড ও সরকার </a:t>
            </a:r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সম্পর্কে বর্ননা </a:t>
            </a:r>
            <a:r>
              <a:rPr lang="en-US" sz="36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60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৪।রাষ্ট্রের উপাদান সমূহের সম্পর্কে প্রতিবেদন তৈরী করতে পারবে।</a:t>
            </a:r>
          </a:p>
          <a:p>
            <a:endParaRPr lang="bn-BD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Box 5"/>
          <p:cNvSpPr txBox="1"/>
          <p:nvPr/>
        </p:nvSpPr>
        <p:spPr>
          <a:xfrm>
            <a:off x="533356" y="5075182"/>
            <a:ext cx="7905201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 হলো কোনো নিদিষ্ট স্থান বা ভূখন্ডে স্থায়ীভাবে বসবাসকারী একটি জনসমষ্টি। 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01" y="533400"/>
            <a:ext cx="3290499" cy="4343400"/>
          </a:xfrm>
          <a:prstGeom prst="rect">
            <a:avLst/>
          </a:prstGeom>
        </p:spPr>
      </p:pic>
      <p:sp>
        <p:nvSpPr>
          <p:cNvPr id="1048601" name="Horizontal Scroll 4"/>
          <p:cNvSpPr/>
          <p:nvPr/>
        </p:nvSpPr>
        <p:spPr>
          <a:xfrm>
            <a:off x="4648200" y="1295400"/>
            <a:ext cx="3487881" cy="1981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রাষ্ট্রের ধারনা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4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4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0" grpId="0"/>
      <p:bldP spid="10486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1"/>
          <p:cNvPicPr>
            <a:picLocks noChangeAspect="1"/>
          </p:cNvPicPr>
          <p:nvPr/>
        </p:nvPicPr>
        <p:blipFill rotWithShape="1">
          <a:blip r:embed="rId3"/>
          <a:srcRect t="7514"/>
          <a:stretch>
            <a:fillRect/>
          </a:stretch>
        </p:blipFill>
        <p:spPr>
          <a:xfrm>
            <a:off x="685800" y="913966"/>
            <a:ext cx="3276600" cy="5030067"/>
          </a:xfrm>
          <a:prstGeom prst="rect">
            <a:avLst/>
          </a:prstGeom>
        </p:spPr>
      </p:pic>
      <p:sp>
        <p:nvSpPr>
          <p:cNvPr id="1048602" name="Flowchart: Delay 2"/>
          <p:cNvSpPr/>
          <p:nvPr/>
        </p:nvSpPr>
        <p:spPr>
          <a:xfrm flipH="1">
            <a:off x="4031673" y="380999"/>
            <a:ext cx="4724400" cy="6096000"/>
          </a:xfrm>
          <a:prstGeom prst="flowChartDelay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 একটি স্বাধীন সার্বভৌম রাষ্ট্র।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একটি রাষ্ট্র হিসাবে প্রতিষ্ঠিত হওয়ার জন্য যে সব উপাদান দরকার তার সবগুলো বাংলাদেশের রয়েছে।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194305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00800" y="25146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Presentation" showAsIcon="1" r:id="rId4" imgW="914400" imgH="771480" progId="">
                  <p:embed/>
                </p:oleObj>
              </mc:Choice>
              <mc:Fallback>
                <p:oleObj name="Presentation" showAsIcon="1" r:id="rId4" imgW="914400" imgH="77148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51460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8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Rounded Rectangle 5"/>
          <p:cNvSpPr/>
          <p:nvPr/>
        </p:nvSpPr>
        <p:spPr>
          <a:xfrm>
            <a:off x="3200399" y="685800"/>
            <a:ext cx="2819401" cy="685800"/>
          </a:xfrm>
          <a:prstGeom prst="round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রাষ্ট্রের উপাদান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4" name="Oval 7"/>
          <p:cNvSpPr/>
          <p:nvPr/>
        </p:nvSpPr>
        <p:spPr>
          <a:xfrm>
            <a:off x="3429000" y="2971800"/>
            <a:ext cx="1752600" cy="1524000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5" name="Left Arrow 9"/>
          <p:cNvSpPr/>
          <p:nvPr/>
        </p:nvSpPr>
        <p:spPr>
          <a:xfrm rot="19671060">
            <a:off x="5327289" y="1742712"/>
            <a:ext cx="3200400" cy="1219200"/>
          </a:xfrm>
          <a:prstGeom prst="left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সরকার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6" name="Right Arrow 10"/>
          <p:cNvSpPr/>
          <p:nvPr/>
        </p:nvSpPr>
        <p:spPr>
          <a:xfrm rot="1842138">
            <a:off x="609600" y="1524000"/>
            <a:ext cx="3124200" cy="1371600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জনসমষ্টি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7" name="Right Arrow 12"/>
          <p:cNvSpPr/>
          <p:nvPr/>
        </p:nvSpPr>
        <p:spPr>
          <a:xfrm rot="19585986">
            <a:off x="576311" y="4586520"/>
            <a:ext cx="3124200" cy="1371600"/>
          </a:xfrm>
          <a:prstGeom prst="rightArrow">
            <a:avLst/>
          </a:prstGeom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ভূখন্ড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08" name="Left Arrow 13"/>
          <p:cNvSpPr/>
          <p:nvPr/>
        </p:nvSpPr>
        <p:spPr>
          <a:xfrm rot="1852607">
            <a:off x="5115251" y="4571999"/>
            <a:ext cx="3200400" cy="1219200"/>
          </a:xfrm>
          <a:prstGeom prst="leftArrow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সার্বভৌমত্ব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3" grpId="0" animBg="1"/>
      <p:bldP spid="1048604" grpId="0" animBg="1"/>
      <p:bldP spid="1048605" grpId="0" animBg="1"/>
      <p:bldP spid="1048606" grpId="0" animBg="1"/>
      <p:bldP spid="1048607" grpId="0" animBg="1"/>
      <p:bldP spid="10486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Rectangle 19"/>
          <p:cNvSpPr/>
          <p:nvPr/>
        </p:nvSpPr>
        <p:spPr>
          <a:xfrm>
            <a:off x="3124200" y="1981201"/>
            <a:ext cx="2057400" cy="457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জনসমষ্টি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4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622502"/>
            <a:ext cx="3352800" cy="27173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097165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33401"/>
            <a:ext cx="2362200" cy="2895600"/>
          </a:xfrm>
          <a:prstGeom prst="rect">
            <a:avLst/>
          </a:prstGeom>
        </p:spPr>
      </p:pic>
      <p:sp>
        <p:nvSpPr>
          <p:cNvPr id="1048610" name="Pentagon 1"/>
          <p:cNvSpPr/>
          <p:nvPr/>
        </p:nvSpPr>
        <p:spPr>
          <a:xfrm>
            <a:off x="457200" y="3657600"/>
            <a:ext cx="7620000" cy="16764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বাংলাদেশের একটি বিশাল জনগোষ্টি রয়েছে।</a:t>
            </a: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এর জনসংখ্যা প্রায় ১৪ কোটি ৯৭ লক্ষ।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194306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39000" y="5486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Presentation" showAsIcon="1" r:id="rId5" imgW="914400" imgH="771480" progId="">
                  <p:embed/>
                </p:oleObj>
              </mc:Choice>
              <mc:Fallback>
                <p:oleObj name="Presentation" showAsIcon="1" r:id="rId5" imgW="914400" imgH="77148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548640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4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9" grpId="0" animBg="1"/>
      <p:bldP spid="10486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extBox 3"/>
          <p:cNvSpPr txBox="1"/>
          <p:nvPr/>
        </p:nvSpPr>
        <p:spPr>
          <a:xfrm>
            <a:off x="694459" y="3962400"/>
            <a:ext cx="8686800" cy="222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বাংলাদেশের একটি নিদিষ্ট ভূখন্ড রয়েছে। এর আয়তন ১,৪৭,৫৭০ বর্গকিলোমিটার।</a:t>
            </a:r>
          </a:p>
          <a:p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১৯৭১ সালে স্বাধীনতা লাভের মধ্য দিয়ে আমরা এ ভূখন্ডের সার্বভৌমত্ব অর্জন করেছি। 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2" name="Rounded Rectangle 4"/>
          <p:cNvSpPr/>
          <p:nvPr/>
        </p:nvSpPr>
        <p:spPr>
          <a:xfrm>
            <a:off x="5278582" y="3290452"/>
            <a:ext cx="26670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ভূখন্ড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6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675372"/>
            <a:ext cx="4191000" cy="2366844"/>
          </a:xfrm>
          <a:prstGeom prst="rect">
            <a:avLst/>
          </a:prstGeom>
        </p:spPr>
      </p:pic>
      <p:pic>
        <p:nvPicPr>
          <p:cNvPr id="2097169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459" y="533399"/>
            <a:ext cx="2857500" cy="3730335"/>
          </a:xfrm>
          <a:prstGeom prst="rect">
            <a:avLst/>
          </a:prstGeom>
        </p:spPr>
      </p:pic>
      <p:graphicFrame>
        <p:nvGraphicFramePr>
          <p:cNvPr id="419430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97682" y="553729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Presentation" showAsIcon="1" r:id="rId5" imgW="914400" imgH="771480" progId="">
                  <p:embed/>
                </p:oleObj>
              </mc:Choice>
              <mc:Fallback>
                <p:oleObj name="Presentation" showAsIcon="1" r:id="rId5" imgW="914400" imgH="77148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682" y="5537296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4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1" grpId="0"/>
      <p:bldP spid="10486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ounded Rectangle 5"/>
          <p:cNvSpPr/>
          <p:nvPr/>
        </p:nvSpPr>
        <p:spPr>
          <a:xfrm>
            <a:off x="2920773" y="3962400"/>
            <a:ext cx="2900399" cy="457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সরকার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4" name="TextBox 6"/>
          <p:cNvSpPr txBox="1"/>
          <p:nvPr/>
        </p:nvSpPr>
        <p:spPr>
          <a:xfrm>
            <a:off x="519003" y="4648200"/>
            <a:ext cx="792480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বাংলাদেশের সরকার ব্যবস্থা মন্ত্রীপরিষদ শাসিত।এর নাম গণপ্রজাতন্ত্রী বাংলাদেশ সরকার। এ সরকার জনগণের ভোটে নির্বাচিত।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2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565872"/>
            <a:ext cx="2159181" cy="24241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097173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13" y="533400"/>
            <a:ext cx="2115490" cy="2286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09717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357599" y="533400"/>
            <a:ext cx="2124002" cy="24288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48615" name="Rounded Rectangle 8"/>
          <p:cNvSpPr/>
          <p:nvPr/>
        </p:nvSpPr>
        <p:spPr>
          <a:xfrm>
            <a:off x="3274200" y="3228109"/>
            <a:ext cx="2193546" cy="457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রাষ্ট্রপতি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6" name="Rounded Rectangle 9"/>
          <p:cNvSpPr/>
          <p:nvPr/>
        </p:nvSpPr>
        <p:spPr>
          <a:xfrm>
            <a:off x="373800" y="3204729"/>
            <a:ext cx="2369399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প্রধানমন্ত্রী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17" name="Rounded Rectangle 10"/>
          <p:cNvSpPr/>
          <p:nvPr/>
        </p:nvSpPr>
        <p:spPr>
          <a:xfrm>
            <a:off x="5806911" y="3218584"/>
            <a:ext cx="2900399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মন্ত্রীপরিষদ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194308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02382" y="57912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Presentation" showAsIcon="1" r:id="rId6" imgW="914400" imgH="771480" progId="">
                  <p:embed/>
                </p:oleObj>
              </mc:Choice>
              <mc:Fallback>
                <p:oleObj name="Presentation" showAsIcon="1" r:id="rId6" imgW="914400" imgH="771480" progId="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382" y="579120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3" grpId="0" animBg="1"/>
      <p:bldP spid="1048614" grpId="0"/>
      <p:bldP spid="1048615" grpId="0" animBg="1"/>
      <p:bldP spid="1048616" grpId="0" animBg="1"/>
      <p:bldP spid="10486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Rounded Rectangle 4"/>
          <p:cNvSpPr/>
          <p:nvPr/>
        </p:nvSpPr>
        <p:spPr>
          <a:xfrm>
            <a:off x="4610100" y="623455"/>
            <a:ext cx="2971800" cy="6096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সার্বভৌমত্ব  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7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1572491"/>
            <a:ext cx="1877291" cy="1877291"/>
          </a:xfrm>
          <a:prstGeom prst="rect">
            <a:avLst/>
          </a:prstGeom>
        </p:spPr>
      </p:pic>
      <p:pic>
        <p:nvPicPr>
          <p:cNvPr id="2097178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127" y="1752600"/>
            <a:ext cx="1905000" cy="1905000"/>
          </a:xfrm>
          <a:prstGeom prst="rect">
            <a:avLst/>
          </a:prstGeom>
        </p:spPr>
      </p:pic>
      <p:sp>
        <p:nvSpPr>
          <p:cNvPr id="1048619" name="TextBox 6"/>
          <p:cNvSpPr txBox="1"/>
          <p:nvPr/>
        </p:nvSpPr>
        <p:spPr>
          <a:xfrm>
            <a:off x="609601" y="3886200"/>
            <a:ext cx="807720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বাংলাদেশ রাষ্ট্র সার্বভৌম ক্ষমতার অধিকারী। এ ক্ষমতার দ্বারা সরকার দেশের সকল জনগোষ্টিকে নিয়ন্ত্রণ করে ও অন্য দেশের নিয়ন্ত্রণ থেকে মুক্ত রেখে দেশ শাসন করে।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9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81000"/>
            <a:ext cx="2355273" cy="3505200"/>
          </a:xfrm>
          <a:prstGeom prst="rect">
            <a:avLst/>
          </a:prstGeom>
        </p:spPr>
      </p:pic>
      <p:graphicFrame>
        <p:nvGraphicFramePr>
          <p:cNvPr id="4194309" name="Object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81400" y="564052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Presentation" showAsIcon="1" r:id="rId6" imgW="914400" imgH="771480" progId="">
                  <p:embed/>
                </p:oleObj>
              </mc:Choice>
              <mc:Fallback>
                <p:oleObj name="Presentation" showAsIcon="1" r:id="rId6" imgW="914400" imgH="771480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640526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9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 animBg="1"/>
      <p:bldP spid="10486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Flowchart: Internal Storage 5"/>
          <p:cNvSpPr/>
          <p:nvPr/>
        </p:nvSpPr>
        <p:spPr>
          <a:xfrm>
            <a:off x="685800" y="685800"/>
            <a:ext cx="7924800" cy="5257800"/>
          </a:xfrm>
          <a:prstGeom prst="flowChartInternal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উপরের আলোচনায় আমরা দেখতে পাই, রাষ্ট্রের সব বৈশিষ্ট বাংলাদেশের রয়েছে। </a:t>
            </a:r>
          </a:p>
          <a:p>
            <a:pPr algn="ctr"/>
            <a:r>
              <a:rPr lang="bn-BD" sz="3600" dirty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এর রয়েছে বিশাল জনসংখ্যা, সুনিদিষ্ট ভূখন্ড, গণতান্ত্রিক সরকার ও সার্বভৌম ক্ষমতা। </a:t>
            </a:r>
            <a:endParaRPr lang="en-US" sz="3600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Rounded Rectangle 1"/>
          <p:cNvSpPr/>
          <p:nvPr/>
        </p:nvSpPr>
        <p:spPr>
          <a:xfrm>
            <a:off x="2708563" y="457200"/>
            <a:ext cx="3733800" cy="83820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2" name="TextBox 5"/>
          <p:cNvSpPr txBox="1"/>
          <p:nvPr/>
        </p:nvSpPr>
        <p:spPr>
          <a:xfrm>
            <a:off x="457200" y="5068669"/>
            <a:ext cx="8915400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F7155B"/>
                </a:solidFill>
                <a:latin typeface="NikoshBAN" pitchFamily="2" charset="0"/>
                <a:cs typeface="NikoshBAN" pitchFamily="2" charset="0"/>
              </a:rPr>
              <a:t>   বাংলাদেশের সরকার ও সার্বভৌম ক্ষমতা সম্পর্কে একটি প্রতিবেদন তৈরী কর ? </a:t>
            </a:r>
            <a:endParaRPr lang="en-US" sz="3600" dirty="0">
              <a:solidFill>
                <a:srgbClr val="F7155B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3" name="TextBox 7"/>
          <p:cNvSpPr txBox="1"/>
          <p:nvPr/>
        </p:nvSpPr>
        <p:spPr>
          <a:xfrm>
            <a:off x="685800" y="2270182"/>
            <a:ext cx="8001000" cy="1691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 জনগোষ্টি ও ভূখন্ড সম্পর্কে প্রতিবেদন তৈরী কর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4" name="Rounded Rectangle 3"/>
          <p:cNvSpPr/>
          <p:nvPr/>
        </p:nvSpPr>
        <p:spPr>
          <a:xfrm>
            <a:off x="2860964" y="1828799"/>
            <a:ext cx="3352800" cy="73082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 দল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5" name="Rounded Rectangle 8"/>
          <p:cNvSpPr/>
          <p:nvPr/>
        </p:nvSpPr>
        <p:spPr>
          <a:xfrm>
            <a:off x="2937164" y="4038363"/>
            <a:ext cx="3200400" cy="685800"/>
          </a:xfrm>
          <a:prstGeom prst="roundRect">
            <a:avLst/>
          </a:prstGeom>
          <a:solidFill>
            <a:srgbClr val="FF00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খ দল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Round Diagonal Corner Rectangle 1"/>
          <p:cNvSpPr/>
          <p:nvPr/>
        </p:nvSpPr>
        <p:spPr>
          <a:xfrm>
            <a:off x="2590800" y="335973"/>
            <a:ext cx="3657600" cy="959427"/>
          </a:xfrm>
          <a:prstGeom prst="round2Diag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7" name="Round Single Corner Rectangle 3"/>
          <p:cNvSpPr/>
          <p:nvPr/>
        </p:nvSpPr>
        <p:spPr>
          <a:xfrm>
            <a:off x="419100" y="1676400"/>
            <a:ext cx="8001000" cy="4301836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BD" sz="3600" dirty="0">
              <a:solidFill>
                <a:srgbClr val="F7155B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বাংলাদেশের আয়তন কত ?</a:t>
            </a:r>
          </a:p>
          <a:p>
            <a:r>
              <a:rPr lang="bn-BD" sz="3600" dirty="0">
                <a:solidFill>
                  <a:srgbClr val="DD2FBC"/>
                </a:solidFill>
                <a:latin typeface="NikoshBAN" pitchFamily="2" charset="0"/>
                <a:cs typeface="NikoshBAN" pitchFamily="2" charset="0"/>
              </a:rPr>
              <a:t>২। বাংলাদেশ রাষ্ট্র হিসাবে কত সালে প্রতিষ্ঠিত হয়?</a:t>
            </a:r>
          </a:p>
          <a:p>
            <a:r>
              <a:rPr lang="bn-BD" sz="3600" dirty="0">
                <a:solidFill>
                  <a:srgbClr val="F7155B"/>
                </a:solidFill>
                <a:latin typeface="NikoshBAN" pitchFamily="2" charset="0"/>
                <a:cs typeface="NikoshBAN" pitchFamily="2" charset="0"/>
              </a:rPr>
              <a:t>৩। বাংলাদেশের সরকার ব্যবস্থা কি ধরণের ? </a:t>
            </a:r>
          </a:p>
          <a:p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৪। রাষ্ট্রের উপাদান কয়টি ও কি কি ? </a:t>
            </a:r>
          </a:p>
          <a:p>
            <a:r>
              <a:rPr lang="bn-BD" sz="3600" dirty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৫। বাংলাদেশের জনসংখ্যা কত ? </a:t>
            </a:r>
          </a:p>
          <a:p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Round Same Side Corner Rectangle 1"/>
          <p:cNvSpPr/>
          <p:nvPr/>
        </p:nvSpPr>
        <p:spPr>
          <a:xfrm>
            <a:off x="2209800" y="533400"/>
            <a:ext cx="3886200" cy="9144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8629" name="Snip and Round Single Corner Rectangle 2"/>
          <p:cNvSpPr/>
          <p:nvPr/>
        </p:nvSpPr>
        <p:spPr>
          <a:xfrm>
            <a:off x="533400" y="1600200"/>
            <a:ext cx="8382000" cy="4800600"/>
          </a:xfrm>
          <a:prstGeom prst="snip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স্বাধীন, সার্বভৌম ও  গণতান্ত্রিক রাষ্ট্র  বাংলাদেশ – উক্তিটির আলোকে ‘বাংলাদেশ’  রাষ্ট্রের উপাদান গুলোর  বর্ননা কর।</a:t>
            </a:r>
          </a:p>
          <a:p>
            <a:r>
              <a:rPr lang="bn-BD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4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8" grpId="0" animBg="1"/>
      <p:bldP spid="10486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Snip Same Side Corner Rectangle 1"/>
          <p:cNvSpPr/>
          <p:nvPr/>
        </p:nvSpPr>
        <p:spPr>
          <a:xfrm>
            <a:off x="-304800" y="685800"/>
            <a:ext cx="8832273" cy="4495800"/>
          </a:xfrm>
          <a:prstGeom prst="snip2SameRect">
            <a:avLst/>
          </a:prstGeom>
          <a:scene3d>
            <a:camera prst="perspectiveHeroicExtremeLeftFacing"/>
            <a:lightRig rig="contrasting" dir="t">
              <a:rot lat="0" lon="0" rev="12000000"/>
            </a:lightRig>
          </a:scene3d>
          <a:sp3d prstMaterial="powder">
            <a:bevelT h="508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39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337</Words>
  <Application>Microsoft Office PowerPoint</Application>
  <PresentationFormat>On-screen Show (4:3)</PresentationFormat>
  <Paragraphs>75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NikoshBAN</vt:lpstr>
      <vt:lpstr>Times New Roman</vt:lpstr>
      <vt:lpstr>Verdana</vt:lpstr>
      <vt:lpstr>Wingdings 2</vt:lpstr>
      <vt:lpstr>Aspect</vt:lpstr>
      <vt:lpstr>Packager Shell Object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Shadman Labib</cp:lastModifiedBy>
  <cp:revision>4</cp:revision>
  <dcterms:created xsi:type="dcterms:W3CDTF">2013-07-22T17:45:52Z</dcterms:created>
  <dcterms:modified xsi:type="dcterms:W3CDTF">2019-10-16T11:40:35Z</dcterms:modified>
</cp:coreProperties>
</file>