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sldIdLst>
    <p:sldId id="257" r:id="rId2"/>
    <p:sldId id="291" r:id="rId3"/>
    <p:sldId id="260" r:id="rId4"/>
    <p:sldId id="305" r:id="rId5"/>
    <p:sldId id="262" r:id="rId6"/>
    <p:sldId id="284" r:id="rId7"/>
    <p:sldId id="306" r:id="rId8"/>
    <p:sldId id="267" r:id="rId9"/>
    <p:sldId id="286" r:id="rId10"/>
    <p:sldId id="326" r:id="rId11"/>
    <p:sldId id="287" r:id="rId12"/>
    <p:sldId id="325" r:id="rId13"/>
    <p:sldId id="324" r:id="rId14"/>
    <p:sldId id="279" r:id="rId15"/>
    <p:sldId id="289" r:id="rId16"/>
    <p:sldId id="288" r:id="rId17"/>
    <p:sldId id="290" r:id="rId18"/>
    <p:sldId id="281" r:id="rId19"/>
    <p:sldId id="283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84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2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1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52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6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1000">
              <a:srgbClr val="FFFF00"/>
            </a:gs>
            <a:gs pos="22000">
              <a:schemeClr val="tx1"/>
            </a:gs>
            <a:gs pos="34000">
              <a:srgbClr val="75785C"/>
            </a:gs>
            <a:gs pos="71000">
              <a:srgbClr val="002060"/>
            </a:gs>
            <a:gs pos="60000">
              <a:srgbClr val="809860"/>
            </a:gs>
            <a:gs pos="84375">
              <a:srgbClr val="FFFF00"/>
            </a:gs>
            <a:gs pos="80750">
              <a:srgbClr val="0070C0"/>
            </a:gs>
            <a:gs pos="100000">
              <a:srgbClr val="0070C0"/>
            </a:gs>
            <a:gs pos="47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A712E84-07F4-49D1-B313-4C852FEBD369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7DD00E-2C7A-40C4-A725-D53B15BE6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ulalicta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5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AD1E57-D080-4622-AA75-7E34EF8E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0" y="1223889"/>
            <a:ext cx="11563642" cy="53316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D21D63-8127-4E62-9941-5BB86D665D3F}"/>
              </a:ext>
            </a:extLst>
          </p:cNvPr>
          <p:cNvSpPr/>
          <p:nvPr/>
        </p:nvSpPr>
        <p:spPr>
          <a:xfrm>
            <a:off x="3208062" y="287823"/>
            <a:ext cx="5759357" cy="830997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249"/>
              </a:avLst>
            </a:prstTxWarp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1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9B9F4-BF60-42BE-8A21-A2E1A1C0D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2"/>
          <a:stretch/>
        </p:blipFill>
        <p:spPr>
          <a:xfrm>
            <a:off x="371254" y="334253"/>
            <a:ext cx="3300414" cy="224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7ACD3-A63E-4678-A0A2-2C7076E6E69D}"/>
              </a:ext>
            </a:extLst>
          </p:cNvPr>
          <p:cNvSpPr txBox="1"/>
          <p:nvPr/>
        </p:nvSpPr>
        <p:spPr>
          <a:xfrm>
            <a:off x="3888819" y="1826281"/>
            <a:ext cx="798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দেহের চাহিদা অনুযায়ী যে সকল শর্করা জাতীয় খাদ্য খাওয়া প্রয়োজন তা হল: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993C2B-D38F-41A6-A4CB-B32092C067D8}"/>
              </a:ext>
            </a:extLst>
          </p:cNvPr>
          <p:cNvSpPr txBox="1"/>
          <p:nvPr/>
        </p:nvSpPr>
        <p:spPr>
          <a:xfrm>
            <a:off x="1158577" y="4483820"/>
            <a:ext cx="100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050" name="Picture 2" descr="breade এর ছবির ফলাফল">
            <a:extLst>
              <a:ext uri="{FF2B5EF4-FFF2-40B4-BE49-F238E27FC236}">
                <a16:creationId xmlns:a16="http://schemas.microsoft.com/office/drawing/2014/main" id="{D2CF0878-7F00-4506-85AC-86B15C7FE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2"/>
          <a:stretch/>
        </p:blipFill>
        <p:spPr bwMode="auto">
          <a:xfrm>
            <a:off x="19424826" y="3007148"/>
            <a:ext cx="1733521" cy="134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BAFF5-0C67-490E-92A5-0FF6A29EBD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r="27533" b="18384"/>
          <a:stretch/>
        </p:blipFill>
        <p:spPr>
          <a:xfrm>
            <a:off x="12323766" y="3040802"/>
            <a:ext cx="1811375" cy="134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100AA-43C9-4706-AA0B-C3D2B2827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494" y="3040803"/>
            <a:ext cx="1811375" cy="1343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hira এর ছবির ফলাফল">
            <a:extLst>
              <a:ext uri="{FF2B5EF4-FFF2-40B4-BE49-F238E27FC236}">
                <a16:creationId xmlns:a16="http://schemas.microsoft.com/office/drawing/2014/main" id="{91BF15E0-9188-4072-B21A-79E80675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1333" y="3040802"/>
            <a:ext cx="1521405" cy="134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54515-43C7-4916-9951-CD963E0092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2" b="12301"/>
          <a:stretch/>
        </p:blipFill>
        <p:spPr>
          <a:xfrm>
            <a:off x="21820435" y="2962917"/>
            <a:ext cx="1733521" cy="135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0E5B914-1A7E-4DE9-86E7-8D692F1133B2}"/>
              </a:ext>
            </a:extLst>
          </p:cNvPr>
          <p:cNvSpPr txBox="1"/>
          <p:nvPr/>
        </p:nvSpPr>
        <p:spPr>
          <a:xfrm>
            <a:off x="3611033" y="4442765"/>
            <a:ext cx="87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7E129-0747-4A82-A297-12BB724754D6}"/>
              </a:ext>
            </a:extLst>
          </p:cNvPr>
          <p:cNvSpPr txBox="1"/>
          <p:nvPr/>
        </p:nvSpPr>
        <p:spPr>
          <a:xfrm>
            <a:off x="6131578" y="4442765"/>
            <a:ext cx="77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18ED33-89AD-4660-9279-036003AD92BD}"/>
              </a:ext>
            </a:extLst>
          </p:cNvPr>
          <p:cNvSpPr txBox="1"/>
          <p:nvPr/>
        </p:nvSpPr>
        <p:spPr>
          <a:xfrm>
            <a:off x="8302254" y="4442765"/>
            <a:ext cx="113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65E413-4693-46FB-93EC-4160C47C1245}"/>
              </a:ext>
            </a:extLst>
          </p:cNvPr>
          <p:cNvSpPr txBox="1"/>
          <p:nvPr/>
        </p:nvSpPr>
        <p:spPr>
          <a:xfrm>
            <a:off x="10528211" y="4445604"/>
            <a:ext cx="77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3190E8-4814-4012-B160-4F4AEBCB3A17}"/>
              </a:ext>
            </a:extLst>
          </p:cNvPr>
          <p:cNvSpPr txBox="1"/>
          <p:nvPr/>
        </p:nvSpPr>
        <p:spPr>
          <a:xfrm>
            <a:off x="5229239" y="5147473"/>
            <a:ext cx="173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117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-0.96355 0.00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77" y="2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96094 0.004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47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9444 0.004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7" y="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96198 0.00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9" y="27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98099 0.009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23" grpId="0"/>
      <p:bldP spid="24" grpId="0"/>
      <p:bldP spid="25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330032"/>
            <a:ext cx="4493136" cy="302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B9668F-50FE-49FE-88AC-22679E7BD064}"/>
              </a:ext>
            </a:extLst>
          </p:cNvPr>
          <p:cNvSpPr/>
          <p:nvPr/>
        </p:nvSpPr>
        <p:spPr>
          <a:xfrm>
            <a:off x="4362247" y="290115"/>
            <a:ext cx="3628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আমিষের চাহিদা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29859-D203-4748-8A5A-01C11236A1BA}"/>
              </a:ext>
            </a:extLst>
          </p:cNvPr>
          <p:cNvSpPr txBox="1"/>
          <p:nvPr/>
        </p:nvSpPr>
        <p:spPr>
          <a:xfrm>
            <a:off x="5036234" y="1314203"/>
            <a:ext cx="497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আমিষ জাতীয় খাদ্য কেন খাই 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A57E1-976B-471E-AF29-770F54F4EA6B}"/>
              </a:ext>
            </a:extLst>
          </p:cNvPr>
          <p:cNvSpPr txBox="1"/>
          <p:nvPr/>
        </p:nvSpPr>
        <p:spPr>
          <a:xfrm>
            <a:off x="5036233" y="1804574"/>
            <a:ext cx="6879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বৃদ্ধি, ক্ষয়পূরণ ও নাইট্রোজেনের সমতা রক্ষার জন্য।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49172-5DD0-49A5-8D63-81C5B858873E}"/>
              </a:ext>
            </a:extLst>
          </p:cNvPr>
          <p:cNvSpPr txBox="1"/>
          <p:nvPr/>
        </p:nvSpPr>
        <p:spPr>
          <a:xfrm>
            <a:off x="5036234" y="2407671"/>
            <a:ext cx="5556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পুষ্টিমান কীসের উপর নির্ভর করে 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D34A2-897A-4178-B393-5C2A2482EA85}"/>
              </a:ext>
            </a:extLst>
          </p:cNvPr>
          <p:cNvSpPr txBox="1"/>
          <p:nvPr/>
        </p:nvSpPr>
        <p:spPr>
          <a:xfrm>
            <a:off x="5059682" y="2930891"/>
            <a:ext cx="293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সহজপাচ্যতার উপর।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04382-577E-4C58-A6DE-FF269C83BBE8}"/>
              </a:ext>
            </a:extLst>
          </p:cNvPr>
          <p:cNvSpPr txBox="1"/>
          <p:nvPr/>
        </p:nvSpPr>
        <p:spPr>
          <a:xfrm>
            <a:off x="360218" y="4534626"/>
            <a:ext cx="508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আমিষের সহজপাচ্যতার গুণক ১ 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6198C-936A-4F00-931E-C0A7929B5481}"/>
              </a:ext>
            </a:extLst>
          </p:cNvPr>
          <p:cNvSpPr txBox="1"/>
          <p:nvPr/>
        </p:nvSpPr>
        <p:spPr>
          <a:xfrm>
            <a:off x="360218" y="4999950"/>
            <a:ext cx="10429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আমিষ শতকরা ১০০ ভাগই দেহে শোষিত হয় ও দেহের বৃদ্ধি ও ক্ষয়পূরণে কাজ করে তার সহজপাচ্যতার গুনক ১। যেমন: মায়ের দুধ, ডিম।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9B9F4-BF60-42BE-8A21-A2E1A1C0D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2"/>
          <a:stretch/>
        </p:blipFill>
        <p:spPr>
          <a:xfrm>
            <a:off x="371254" y="334253"/>
            <a:ext cx="3300414" cy="2248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7ACD3-A63E-4678-A0A2-2C7076E6E69D}"/>
              </a:ext>
            </a:extLst>
          </p:cNvPr>
          <p:cNvSpPr txBox="1"/>
          <p:nvPr/>
        </p:nvSpPr>
        <p:spPr>
          <a:xfrm>
            <a:off x="3772707" y="1448917"/>
            <a:ext cx="798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আমাদের দেহের চাহিদা অনুযায়ী যে সকল আমিষ জাতীয় খাদ্য খাওয়া প্রয়োজন তা হল: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" descr="fish এর ছবির ফলাফল">
            <a:extLst>
              <a:ext uri="{FF2B5EF4-FFF2-40B4-BE49-F238E27FC236}">
                <a16:creationId xmlns:a16="http://schemas.microsoft.com/office/drawing/2014/main" id="{22C5A0D5-059E-4C02-B377-68323EF4D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25226" r="19568" b="20393"/>
          <a:stretch/>
        </p:blipFill>
        <p:spPr bwMode="auto">
          <a:xfrm flipH="1">
            <a:off x="-11151411" y="2959995"/>
            <a:ext cx="1657717" cy="101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691A98-A022-44CE-9752-9686995E50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 b="18314"/>
          <a:stretch/>
        </p:blipFill>
        <p:spPr>
          <a:xfrm>
            <a:off x="-8489733" y="2987559"/>
            <a:ext cx="1657716" cy="97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4" descr="milk এর ছবির ফলাফল">
            <a:extLst>
              <a:ext uri="{FF2B5EF4-FFF2-40B4-BE49-F238E27FC236}">
                <a16:creationId xmlns:a16="http://schemas.microsoft.com/office/drawing/2014/main" id="{11755FD1-A742-4FB3-B5D5-E10A89097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6744" r="11284"/>
          <a:stretch/>
        </p:blipFill>
        <p:spPr bwMode="auto">
          <a:xfrm>
            <a:off x="-6008920" y="2959996"/>
            <a:ext cx="1501700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6" descr="egg এর ছবির ফলাফল">
            <a:extLst>
              <a:ext uri="{FF2B5EF4-FFF2-40B4-BE49-F238E27FC236}">
                <a16:creationId xmlns:a16="http://schemas.microsoft.com/office/drawing/2014/main" id="{BEFAD705-925E-44B4-9E9C-BBB38CFDC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t="8607" r="11211" b="5000"/>
          <a:stretch/>
        </p:blipFill>
        <p:spPr bwMode="auto">
          <a:xfrm>
            <a:off x="-1645353" y="3024423"/>
            <a:ext cx="1501701" cy="954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1D1EF3-6395-44DF-BDB5-28C4AE6E84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807" y="2987559"/>
            <a:ext cx="1501701" cy="94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7993C2B-D38F-41A6-A4CB-B32092C067D8}"/>
              </a:ext>
            </a:extLst>
          </p:cNvPr>
          <p:cNvSpPr txBox="1"/>
          <p:nvPr/>
        </p:nvSpPr>
        <p:spPr>
          <a:xfrm>
            <a:off x="1158577" y="4019585"/>
            <a:ext cx="100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6E5BD2-50CE-4713-8A1B-22D243EEE086}"/>
              </a:ext>
            </a:extLst>
          </p:cNvPr>
          <p:cNvSpPr txBox="1"/>
          <p:nvPr/>
        </p:nvSpPr>
        <p:spPr>
          <a:xfrm>
            <a:off x="3611033" y="3978530"/>
            <a:ext cx="100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44C5EE-C509-4F37-B72D-2A36ABA95557}"/>
              </a:ext>
            </a:extLst>
          </p:cNvPr>
          <p:cNvSpPr txBox="1"/>
          <p:nvPr/>
        </p:nvSpPr>
        <p:spPr>
          <a:xfrm>
            <a:off x="6131578" y="3978530"/>
            <a:ext cx="65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C38CF8-0925-432B-84A3-90F8FC423CCE}"/>
              </a:ext>
            </a:extLst>
          </p:cNvPr>
          <p:cNvSpPr txBox="1"/>
          <p:nvPr/>
        </p:nvSpPr>
        <p:spPr>
          <a:xfrm>
            <a:off x="8302254" y="3978530"/>
            <a:ext cx="77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6CEE5C-CE3C-43AF-B0E6-926738B5F4F5}"/>
              </a:ext>
            </a:extLst>
          </p:cNvPr>
          <p:cNvSpPr txBox="1"/>
          <p:nvPr/>
        </p:nvSpPr>
        <p:spPr>
          <a:xfrm>
            <a:off x="10528211" y="3981369"/>
            <a:ext cx="77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B9CFAE-A5A9-41D9-B7D9-12C53559CCF7}"/>
              </a:ext>
            </a:extLst>
          </p:cNvPr>
          <p:cNvSpPr txBox="1"/>
          <p:nvPr/>
        </p:nvSpPr>
        <p:spPr>
          <a:xfrm>
            <a:off x="5229239" y="5147473"/>
            <a:ext cx="173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003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97395 -0.00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98" y="-3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95573 -0.0067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86" y="-3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59259E-6 L 0.95977 -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82" y="-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9599 -0.00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95" y="-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97331 -0.0104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5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EC6F4F-14F3-46A2-958E-707458911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53247" y="6896753"/>
            <a:ext cx="2481945" cy="2404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97C1EC-070F-426C-99C9-924E92439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2" y="2061029"/>
            <a:ext cx="2467427" cy="2481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loud Callout 10">
            <a:extLst>
              <a:ext uri="{FF2B5EF4-FFF2-40B4-BE49-F238E27FC236}">
                <a16:creationId xmlns:a16="http://schemas.microsoft.com/office/drawing/2014/main" id="{3EC9CBDD-6FFF-4B13-8A07-47F891BD618D}"/>
              </a:ext>
            </a:extLst>
          </p:cNvPr>
          <p:cNvSpPr/>
          <p:nvPr/>
        </p:nvSpPr>
        <p:spPr>
          <a:xfrm>
            <a:off x="685800" y="367975"/>
            <a:ext cx="6687457" cy="1084909"/>
          </a:xfrm>
          <a:prstGeom prst="cloudCallou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57A9FA-B520-4887-9E1A-C459104E86E1}"/>
              </a:ext>
            </a:extLst>
          </p:cNvPr>
          <p:cNvSpPr/>
          <p:nvPr/>
        </p:nvSpPr>
        <p:spPr>
          <a:xfrm>
            <a:off x="9289143" y="367975"/>
            <a:ext cx="2217057" cy="95583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 মিনিট 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4BABBF-A8BE-4304-8CE9-010C55E1EC07}"/>
              </a:ext>
            </a:extLst>
          </p:cNvPr>
          <p:cNvSpPr/>
          <p:nvPr/>
        </p:nvSpPr>
        <p:spPr>
          <a:xfrm>
            <a:off x="319316" y="5020496"/>
            <a:ext cx="1156788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আমাদের দৈনন্দিন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চাহিদা অনুযায়ী শর্করা ও আমিষ জাতীয়  খাদ্য নির্বাচন কর</a:t>
            </a:r>
            <a:r>
              <a:rPr lang="en-US" sz="3600" kern="11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 </a:t>
            </a:r>
            <a:r>
              <a:rPr lang="en-US" sz="3600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1751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47839 -0.698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19" y="-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016536" y="317588"/>
            <a:ext cx="4649159" cy="928254"/>
          </a:xfrm>
          <a:prstGeom prst="flowChartPunchedTap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শর্করার অভাবজনিত রোগ 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1" y="1631849"/>
            <a:ext cx="4793672" cy="450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75745-848F-4376-9405-60C6A823E285}"/>
              </a:ext>
            </a:extLst>
          </p:cNvPr>
          <p:cNvSpPr txBox="1"/>
          <p:nvPr/>
        </p:nvSpPr>
        <p:spPr>
          <a:xfrm>
            <a:off x="6358598" y="1631849"/>
            <a:ext cx="479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শর্করার অভাবে কী কী রোগ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A772A-94D7-491A-BF9F-5B3247B84171}"/>
              </a:ext>
            </a:extLst>
          </p:cNvPr>
          <p:cNvSpPr txBox="1"/>
          <p:nvPr/>
        </p:nvSpPr>
        <p:spPr>
          <a:xfrm>
            <a:off x="6369148" y="2294015"/>
            <a:ext cx="2658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হাইপোগ্লাইমিয়া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47197-FE8D-46EF-85B6-77164D81A136}"/>
              </a:ext>
            </a:extLst>
          </p:cNvPr>
          <p:cNvSpPr txBox="1"/>
          <p:nvPr/>
        </p:nvSpPr>
        <p:spPr>
          <a:xfrm>
            <a:off x="6369148" y="3471750"/>
            <a:ext cx="543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হাইপোগ্লাইমিয়ার লক্ষণ সমূহ নিম্নরূপ: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A8996-D133-4C20-B6F6-3623227B804C}"/>
              </a:ext>
            </a:extLst>
          </p:cNvPr>
          <p:cNvSpPr txBox="1"/>
          <p:nvPr/>
        </p:nvSpPr>
        <p:spPr>
          <a:xfrm>
            <a:off x="6369148" y="4157042"/>
            <a:ext cx="5433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ক্ষুধা অনুভব করা;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বমি বমি ভাব;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ঘামানো;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হৃৎকম্পন বেড়ে বা কমে যেতে পারে।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437635" y="361072"/>
            <a:ext cx="5624946" cy="736208"/>
          </a:xfrm>
          <a:prstGeom prst="irregularSeal1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প্রতিরোধের উপায়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0" y="1097280"/>
            <a:ext cx="5112327" cy="284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737062" y="4364286"/>
            <a:ext cx="10320144" cy="618768"/>
          </a:xfrm>
          <a:prstGeom prst="flowChartAlternate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খাদ্যের চাহিদা অনুযায়ী পর্যাপ্ত পরিমান শর্করা জাতীয় খাদ্য খেতে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7279"/>
            <a:ext cx="5624945" cy="284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B99399-2DD2-4A1C-AC78-4817EC0490AB}"/>
              </a:ext>
            </a:extLst>
          </p:cNvPr>
          <p:cNvSpPr/>
          <p:nvPr/>
        </p:nvSpPr>
        <p:spPr>
          <a:xfrm>
            <a:off x="844062" y="4983054"/>
            <a:ext cx="10733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উপসর্গ বেশি দেখা দিলে ডাক্তারের পরামর্শ অনুযায়ী প্রয়োজনীয় ব্যবস্থা গ্রহণ করতে হবে।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9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295674" y="318655"/>
            <a:ext cx="6214083" cy="928257"/>
          </a:xfrm>
          <a:prstGeom prst="flowChartPunchedTap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অভাবজনিত রোগ </a:t>
            </a:r>
            <a:r>
              <a:rPr lang="bn-IN" sz="5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54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620" y="1385455"/>
            <a:ext cx="4821379" cy="4552330"/>
            <a:chOff x="512620" y="1510145"/>
            <a:chExt cx="4821379" cy="4502728"/>
          </a:xfrm>
          <a:noFill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20" y="1510145"/>
              <a:ext cx="2507672" cy="45027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292" y="1510145"/>
              <a:ext cx="2313707" cy="45027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AAAC28E-1215-4549-B484-7FCE2A8E2965}"/>
              </a:ext>
            </a:extLst>
          </p:cNvPr>
          <p:cNvSpPr txBox="1"/>
          <p:nvPr/>
        </p:nvSpPr>
        <p:spPr>
          <a:xfrm>
            <a:off x="6161646" y="1350489"/>
            <a:ext cx="479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আমিষের অভাবে কী কী রোগ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F0F00-BE9A-43D7-8549-4A775E405D4F}"/>
              </a:ext>
            </a:extLst>
          </p:cNvPr>
          <p:cNvSpPr txBox="1"/>
          <p:nvPr/>
        </p:nvSpPr>
        <p:spPr>
          <a:xfrm>
            <a:off x="6172196" y="2012655"/>
            <a:ext cx="2658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 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মেরাসমাস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84D6B-EA09-4FAC-84DF-6AB2B1CF5B86}"/>
              </a:ext>
            </a:extLst>
          </p:cNvPr>
          <p:cNvSpPr txBox="1"/>
          <p:nvPr/>
        </p:nvSpPr>
        <p:spPr>
          <a:xfrm>
            <a:off x="6172196" y="3190390"/>
            <a:ext cx="543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কোয়াশিয়রকর লক্ষণ সমূহ নিম্নরূপ: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60ED3-609B-44B0-A16C-37BEC6313A33}"/>
              </a:ext>
            </a:extLst>
          </p:cNvPr>
          <p:cNvSpPr txBox="1"/>
          <p:nvPr/>
        </p:nvSpPr>
        <p:spPr>
          <a:xfrm>
            <a:off x="6172196" y="3875682"/>
            <a:ext cx="5433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শিশুদের খাওয়ার অরুচি হয়;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পেশি শীর্ণ ও দুর্বল হতে থাকে; 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ডায়রিয়া হয়, শরীরে পানি আসে;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পেট বড় হয়।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92AC4-F777-41D7-8B0D-64B1F418C302}"/>
              </a:ext>
            </a:extLst>
          </p:cNvPr>
          <p:cNvSpPr txBox="1"/>
          <p:nvPr/>
        </p:nvSpPr>
        <p:spPr>
          <a:xfrm>
            <a:off x="6172197" y="3201232"/>
            <a:ext cx="543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মেরাসমাস লক্ষণ সমূহ নিম্নরূপ: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716F9-141B-48CF-ABB3-6DFDD316D47A}"/>
              </a:ext>
            </a:extLst>
          </p:cNvPr>
          <p:cNvSpPr txBox="1"/>
          <p:nvPr/>
        </p:nvSpPr>
        <p:spPr>
          <a:xfrm>
            <a:off x="6172196" y="3886524"/>
            <a:ext cx="5759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আমিষ ও ক্যালরি উভয়েরই অভাব ঘটে;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দেহের বৃদ্ধি বন্ধ হয়ে যায়; 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চামড়া বা ত্বক খসখসে হয়ে ঝুলে যায়;</a:t>
            </a:r>
          </a:p>
          <a:p>
            <a:pPr marL="514350" indent="-514350">
              <a:buAutoNum type="arabicPeriod"/>
            </a:pP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শরীরের ওজন হ্রাস পায়।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1" grpId="1"/>
      <p:bldP spid="12" grpId="0"/>
      <p:bldP spid="12" grpId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8" y="1581836"/>
            <a:ext cx="5624945" cy="304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570682"/>
            <a:ext cx="5458691" cy="304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86DFDD-4ACC-4DD6-8532-C6E484317C8B}"/>
              </a:ext>
            </a:extLst>
          </p:cNvPr>
          <p:cNvSpPr/>
          <p:nvPr/>
        </p:nvSpPr>
        <p:spPr>
          <a:xfrm>
            <a:off x="4642338" y="393470"/>
            <a:ext cx="3502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3A736915-8DEB-4530-9C54-B28414CFF8B3}"/>
              </a:ext>
            </a:extLst>
          </p:cNvPr>
          <p:cNvSpPr/>
          <p:nvPr/>
        </p:nvSpPr>
        <p:spPr>
          <a:xfrm>
            <a:off x="506437" y="4952036"/>
            <a:ext cx="11103672" cy="492161"/>
          </a:xfrm>
          <a:prstGeom prst="flowChartAlternate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খাদ্যের চাহিদা অনুযায়ী পর্যাপ্ত পরিমাণে আমিষ জাতীয় খাদ্য খেতে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09BCB-7755-4305-BD8D-DEA96F434337}"/>
              </a:ext>
            </a:extLst>
          </p:cNvPr>
          <p:cNvSpPr/>
          <p:nvPr/>
        </p:nvSpPr>
        <p:spPr>
          <a:xfrm>
            <a:off x="923001" y="5544080"/>
            <a:ext cx="108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উপসর্গ বেশি দেখা দিলে ডাক্তারের পরামর্শ অনুযায়ী প্রয়োজনীয় ব্যবস্থা গ্রহণ করতে হবে।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9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6" y="1603790"/>
            <a:ext cx="3507037" cy="3397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12" y="1631499"/>
            <a:ext cx="3443288" cy="3376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563C0C-52C0-49BC-864E-4D4F60E14990}"/>
              </a:ext>
            </a:extLst>
          </p:cNvPr>
          <p:cNvSpPr/>
          <p:nvPr/>
        </p:nvSpPr>
        <p:spPr>
          <a:xfrm>
            <a:off x="4281055" y="315634"/>
            <a:ext cx="2903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EA485-F14C-443E-B5C5-0284F66ED69C}"/>
              </a:ext>
            </a:extLst>
          </p:cNvPr>
          <p:cNvSpPr/>
          <p:nvPr/>
        </p:nvSpPr>
        <p:spPr>
          <a:xfrm>
            <a:off x="9291352" y="484912"/>
            <a:ext cx="2385448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 মিনিট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B2052-1D0C-4EB2-8ACD-CFA035064F8D}"/>
              </a:ext>
            </a:extLst>
          </p:cNvPr>
          <p:cNvSpPr/>
          <p:nvPr/>
        </p:nvSpPr>
        <p:spPr>
          <a:xfrm>
            <a:off x="4221309" y="1575654"/>
            <a:ext cx="3749381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শর্করা ও আমিষের অভাবজনিত ১টি রোগের নাম, লক্ষণ ও প্রতিরোধের উপায় লিখ।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48831" y="315413"/>
            <a:ext cx="4072828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bg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 w="12700">
                <a:solidFill>
                  <a:schemeClr val="bg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8072" y="4575464"/>
            <a:ext cx="1881950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6950" y="4572000"/>
            <a:ext cx="1722492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071" y="5302668"/>
            <a:ext cx="1881951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950" y="5257800"/>
            <a:ext cx="1722492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4442310" y="534556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8036025" y="4544043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8047748" y="5237383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4665904" y="4402412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0640" y="2452025"/>
            <a:ext cx="250273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তাপ উৎপাদন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6951" y="2464525"/>
            <a:ext cx="2791438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ক্ষয়পূরণ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8350" y="3150325"/>
            <a:ext cx="252502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শক্তি সঞ্চয়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6950" y="3150325"/>
            <a:ext cx="2791439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শক্তি উৎপাদন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Quad Arrow 19"/>
          <p:cNvSpPr/>
          <p:nvPr/>
        </p:nvSpPr>
        <p:spPr bwMode="auto">
          <a:xfrm rot="18857328">
            <a:off x="4487799" y="2426424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Quad Arrow 20"/>
          <p:cNvSpPr/>
          <p:nvPr/>
        </p:nvSpPr>
        <p:spPr bwMode="auto">
          <a:xfrm rot="18857328">
            <a:off x="8687044" y="2426424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Quad Arrow 21"/>
          <p:cNvSpPr/>
          <p:nvPr/>
        </p:nvSpPr>
        <p:spPr bwMode="auto">
          <a:xfrm rot="18857328">
            <a:off x="4487799" y="3108912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 bwMode="auto">
          <a:xfrm rot="13053893">
            <a:off x="8938319" y="2931448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8071" y="3872882"/>
            <a:ext cx="45779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গ্লুকোজ কোন ধরণের খাদ্য উপাদান?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8072" y="1599358"/>
            <a:ext cx="439036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শর্করা বা শ্বেতসারের কাজ কোনটি?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C0F5AE-C904-48EF-B787-03F6DAC11B7D}"/>
              </a:ext>
            </a:extLst>
          </p:cNvPr>
          <p:cNvSpPr/>
          <p:nvPr/>
        </p:nvSpPr>
        <p:spPr>
          <a:xfrm>
            <a:off x="4874455" y="276044"/>
            <a:ext cx="23844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</a:t>
            </a:r>
            <a:r>
              <a:rPr lang="bn-IN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0798E3-74DA-4699-8FC7-339437CE2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5" y="1067206"/>
            <a:ext cx="2869496" cy="267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776609-A1A9-4146-93C3-2D394520A639}"/>
              </a:ext>
            </a:extLst>
          </p:cNvPr>
          <p:cNvSpPr txBox="1"/>
          <p:nvPr/>
        </p:nvSpPr>
        <p:spPr>
          <a:xfrm>
            <a:off x="356930" y="3870447"/>
            <a:ext cx="4142468" cy="26468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দুলাল কুমার মণ্ডল</a:t>
            </a: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pPr algn="ctr"/>
            <a:r>
              <a:rPr lang="bn-BD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আট্টাকা কেরামত আলী পাইলট মাধ্যমিক বিদ্যালয়</a:t>
            </a: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ফকিরহাট, বাগেরহাট।</a:t>
            </a: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০১৭৩৫৭৭৫৬৮৮</a:t>
            </a:r>
          </a:p>
          <a:p>
            <a:pPr algn="ctr"/>
            <a:r>
              <a:rPr 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Email – </a:t>
            </a:r>
            <a:r>
              <a:rPr lang="en-US" dirty="0">
                <a:ln w="0"/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dulalicta@gmail.com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4994C8-287D-4A1F-A30C-138B77589B56}"/>
              </a:ext>
            </a:extLst>
          </p:cNvPr>
          <p:cNvSpPr/>
          <p:nvPr/>
        </p:nvSpPr>
        <p:spPr>
          <a:xfrm>
            <a:off x="7700110" y="3870447"/>
            <a:ext cx="4142468" cy="267765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bn-IN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৪০ জন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অধ্যায়: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as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    </a:t>
            </a:r>
            <a:endParaRPr lang="bn-BD" sz="2400" dirty="0">
              <a:ln w="0"/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bn-IN" sz="2400" dirty="0">
                <a:ln w="0"/>
                <a:latin typeface="Times New Roman" panose="02020603050405020304" pitchFamily="18" charset="0"/>
                <a:cs typeface="NikoshBAN" panose="02000000000000000000" pitchFamily="2" charset="0"/>
              </a:rPr>
              <a:t>২  ও ৩   </a:t>
            </a:r>
            <a:endParaRPr lang="en-US" sz="2400" dirty="0">
              <a:ln w="0"/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০/০/২০১৯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F8B8D-0C29-4AA3-9536-CF6090EE6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30" y="1067206"/>
            <a:ext cx="2801503" cy="267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70F37-F088-4262-B67C-BE611C463B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213"/>
          <a:stretch/>
        </p:blipFill>
        <p:spPr>
          <a:xfrm flipH="1">
            <a:off x="4611775" y="1067206"/>
            <a:ext cx="2970712" cy="54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8072" y="4575464"/>
            <a:ext cx="2843638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নাইট্রিক এসিড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949" y="4572000"/>
            <a:ext cx="2994001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অ্যামাইনো এসিড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8071" y="5302668"/>
            <a:ext cx="2843638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সাইট্রিক এসিড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6950" y="5257800"/>
            <a:ext cx="2994000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ফ্যাট এসিড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4442310" y="4542012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Quad Arrow 14"/>
          <p:cNvSpPr/>
          <p:nvPr/>
        </p:nvSpPr>
        <p:spPr bwMode="auto">
          <a:xfrm rot="18857328">
            <a:off x="4487800" y="5264568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Quad Arrow 15"/>
          <p:cNvSpPr/>
          <p:nvPr/>
        </p:nvSpPr>
        <p:spPr bwMode="auto">
          <a:xfrm rot="18857328">
            <a:off x="8687041" y="5180613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alf Frame 16"/>
          <p:cNvSpPr/>
          <p:nvPr/>
        </p:nvSpPr>
        <p:spPr bwMode="auto">
          <a:xfrm rot="13053893">
            <a:off x="8857064" y="4355642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0640" y="2452025"/>
            <a:ext cx="2502736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মাছ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6951" y="2464525"/>
            <a:ext cx="2791438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মাংস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8350" y="3150325"/>
            <a:ext cx="2580164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6950" y="3150325"/>
            <a:ext cx="2791439" cy="54784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তেল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Quad Arrow 21"/>
          <p:cNvSpPr/>
          <p:nvPr/>
        </p:nvSpPr>
        <p:spPr bwMode="auto">
          <a:xfrm rot="18857328">
            <a:off x="4487799" y="2426424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Quad Arrow 22"/>
          <p:cNvSpPr/>
          <p:nvPr/>
        </p:nvSpPr>
        <p:spPr bwMode="auto">
          <a:xfrm rot="18857328">
            <a:off x="8687044" y="2426424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Quad Arrow 23"/>
          <p:cNvSpPr/>
          <p:nvPr/>
        </p:nvSpPr>
        <p:spPr bwMode="auto">
          <a:xfrm rot="18857328">
            <a:off x="8737674" y="309603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Half Frame 24"/>
          <p:cNvSpPr/>
          <p:nvPr/>
        </p:nvSpPr>
        <p:spPr bwMode="auto">
          <a:xfrm rot="13053893">
            <a:off x="4685392" y="2910349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18071" y="3872882"/>
            <a:ext cx="493900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আমিষ পরিপাক হয়ে কীসে পরিণত হয়?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18072" y="1599358"/>
            <a:ext cx="493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নিচের কোনটির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সহজপাচ্যতার গুনক ১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272145" y="277091"/>
            <a:ext cx="7412181" cy="180109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289964" y="2189018"/>
            <a:ext cx="5264727" cy="4281055"/>
          </a:xfrm>
          <a:prstGeom prst="beve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বাড়ীর আশে পাসে পাওয়া যায় এমন কতগুলো শর্করা ও আমিষ জাতীয় খাদ্যের একটি তালিকা তৈরি করে নিয়ে আসবে।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293033"/>
            <a:ext cx="5666509" cy="4080058"/>
          </a:xfrm>
          <a:prstGeom prst="rect">
            <a:avLst/>
          </a:prstGeom>
          <a:noFill/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09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9" y="4693392"/>
            <a:ext cx="4085793" cy="1852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049825" y="321309"/>
            <a:ext cx="3789216" cy="19065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44A74F-E8A5-48F6-A05E-F1D2E0206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53" y="6907324"/>
            <a:ext cx="1986823" cy="171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48D6FF-534A-4B6B-8FF9-CF2950771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11" y="-1723010"/>
            <a:ext cx="2063778" cy="1658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7040B4-B56F-4F31-A664-E640BA9C2B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3925" y="949206"/>
            <a:ext cx="2105753" cy="1619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60E9BBF-94C7-49B1-937E-78DFADF2B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095" y="3106610"/>
            <a:ext cx="2091761" cy="1629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Diamond 33">
            <a:extLst>
              <a:ext uri="{FF2B5EF4-FFF2-40B4-BE49-F238E27FC236}">
                <a16:creationId xmlns:a16="http://schemas.microsoft.com/office/drawing/2014/main" id="{D74029FC-B51A-4673-AB7E-2B44A6EAF0B5}"/>
              </a:ext>
            </a:extLst>
          </p:cNvPr>
          <p:cNvSpPr/>
          <p:nvPr/>
        </p:nvSpPr>
        <p:spPr>
          <a:xfrm>
            <a:off x="568037" y="2660073"/>
            <a:ext cx="2064328" cy="1413163"/>
          </a:xfrm>
          <a:prstGeom prst="diamond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3F78EE7B-E443-4093-BAFD-B5619C2FE0CC}"/>
              </a:ext>
            </a:extLst>
          </p:cNvPr>
          <p:cNvSpPr/>
          <p:nvPr/>
        </p:nvSpPr>
        <p:spPr>
          <a:xfrm>
            <a:off x="3325092" y="3186546"/>
            <a:ext cx="2064328" cy="1413163"/>
          </a:xfrm>
          <a:prstGeom prst="diamond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48560E63-2D7A-485C-991D-02A1FF23EE30}"/>
              </a:ext>
            </a:extLst>
          </p:cNvPr>
          <p:cNvSpPr/>
          <p:nvPr/>
        </p:nvSpPr>
        <p:spPr>
          <a:xfrm>
            <a:off x="6101609" y="4052781"/>
            <a:ext cx="2064328" cy="1413163"/>
          </a:xfrm>
          <a:prstGeom prst="diamond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1A9496D9-3BD7-482C-AB48-ACE5C1657DED}"/>
              </a:ext>
            </a:extLst>
          </p:cNvPr>
          <p:cNvSpPr/>
          <p:nvPr/>
        </p:nvSpPr>
        <p:spPr>
          <a:xfrm>
            <a:off x="9155877" y="4983673"/>
            <a:ext cx="2064328" cy="1413163"/>
          </a:xfrm>
          <a:prstGeom prst="diamond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B8604CD-65FF-48DD-830B-0155779A64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96" t="4396" r="6096" b="5324"/>
          <a:stretch/>
        </p:blipFill>
        <p:spPr>
          <a:xfrm>
            <a:off x="-6052457" y="238539"/>
            <a:ext cx="5992816" cy="63875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58B559-D651-4650-B0A6-5D59DA9EF4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96" t="4396" r="6096" b="5324"/>
          <a:stretch/>
        </p:blipFill>
        <p:spPr>
          <a:xfrm flipH="1">
            <a:off x="12243786" y="308449"/>
            <a:ext cx="5806603" cy="6387548"/>
          </a:xfrm>
          <a:prstGeom prst="rect">
            <a:avLst/>
          </a:prstGeom>
        </p:spPr>
      </p:pic>
      <p:sp>
        <p:nvSpPr>
          <p:cNvPr id="40" name="Frame 39">
            <a:extLst>
              <a:ext uri="{FF2B5EF4-FFF2-40B4-BE49-F238E27FC236}">
                <a16:creationId xmlns:a16="http://schemas.microsoft.com/office/drawing/2014/main" id="{89240E81-9A1A-4544-BE16-83C720646436}"/>
              </a:ext>
            </a:extLst>
          </p:cNvPr>
          <p:cNvSpPr/>
          <p:nvPr/>
        </p:nvSpPr>
        <p:spPr>
          <a:xfrm>
            <a:off x="3792208" y="3236250"/>
            <a:ext cx="4693092" cy="1435028"/>
          </a:xfrm>
          <a:prstGeom prst="fram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সমাপ্ত 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2708 L 0.25 -0.02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01211 0.45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227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39 -0.649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3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2708 L -0.25 0.0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51081 -0.0004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1.85185E-6 L -0.49948 -0.0106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950" y="6935849"/>
            <a:ext cx="5666509" cy="2507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7105" y="6892311"/>
            <a:ext cx="5458691" cy="2507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399310"/>
            <a:ext cx="5314868" cy="2316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779" y="-2490515"/>
            <a:ext cx="5666509" cy="2410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8B200-EB7F-4909-8E04-BFAD49C1382D}"/>
              </a:ext>
            </a:extLst>
          </p:cNvPr>
          <p:cNvSpPr txBox="1"/>
          <p:nvPr/>
        </p:nvSpPr>
        <p:spPr>
          <a:xfrm>
            <a:off x="3769471" y="276024"/>
            <a:ext cx="5026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ভালোভাবে লক্ষ্য কর: 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A6FCD-0F9E-492F-BE30-10BA81D0E704}"/>
              </a:ext>
            </a:extLst>
          </p:cNvPr>
          <p:cNvSpPr txBox="1"/>
          <p:nvPr/>
        </p:nvSpPr>
        <p:spPr>
          <a:xfrm>
            <a:off x="4532108" y="276024"/>
            <a:ext cx="350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 কীসের ছবি?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41733-DBE5-4A93-817D-97276901850E}"/>
              </a:ext>
            </a:extLst>
          </p:cNvPr>
          <p:cNvSpPr txBox="1"/>
          <p:nvPr/>
        </p:nvSpPr>
        <p:spPr>
          <a:xfrm>
            <a:off x="4031365" y="283018"/>
            <a:ext cx="450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খাদ্যের ছবি?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7C9162-BD98-436B-90FD-4E0959833DE8}"/>
              </a:ext>
            </a:extLst>
          </p:cNvPr>
          <p:cNvSpPr txBox="1"/>
          <p:nvPr/>
        </p:nvSpPr>
        <p:spPr>
          <a:xfrm>
            <a:off x="4162312" y="305278"/>
            <a:ext cx="450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কেন খাই?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FEFCBD-0618-43FC-937B-3C652FAD836D}"/>
              </a:ext>
            </a:extLst>
          </p:cNvPr>
          <p:cNvSpPr txBox="1"/>
          <p:nvPr/>
        </p:nvSpPr>
        <p:spPr>
          <a:xfrm>
            <a:off x="4525169" y="312272"/>
            <a:ext cx="377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শক্তি উৎপাদনের জন্যে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10B074-904C-41E6-9C74-22BFC67E7F0E}"/>
              </a:ext>
            </a:extLst>
          </p:cNvPr>
          <p:cNvSpPr txBox="1"/>
          <p:nvPr/>
        </p:nvSpPr>
        <p:spPr>
          <a:xfrm>
            <a:off x="1841192" y="253764"/>
            <a:ext cx="8882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 শক্তি উৎপাদনে সহায়তাকারী এই খাদ্যের নাম কী?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C248B5-087A-4FB1-A60C-F83BA4943E55}"/>
              </a:ext>
            </a:extLst>
          </p:cNvPr>
          <p:cNvSpPr txBox="1"/>
          <p:nvPr/>
        </p:nvSpPr>
        <p:spPr>
          <a:xfrm>
            <a:off x="4815817" y="246770"/>
            <a:ext cx="293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শর্করা ও আমিষ 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0.02917 L -0.49805 0.557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5" y="2638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0833 L 0.48008 -0.419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-214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2.96296E-6 L -0.50378 -0.425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47" y="-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886AEA-08EA-4082-BA37-BADA35EB1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239" y="283330"/>
            <a:ext cx="6649792" cy="6272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F29EA3-4E96-433B-8BCC-A2E58C8194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83331" y="283330"/>
            <a:ext cx="4932983" cy="6272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E3A11-67A3-4680-BC46-3CA30D172049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3578D-31EC-4AD5-AF2F-87B65D440DDF}"/>
              </a:ext>
            </a:extLst>
          </p:cNvPr>
          <p:cNvSpPr txBox="1"/>
          <p:nvPr/>
        </p:nvSpPr>
        <p:spPr>
          <a:xfrm>
            <a:off x="6320141" y="952367"/>
            <a:ext cx="3971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5674A-09C4-4819-839A-7B6587C4F9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1989050" y="2934202"/>
            <a:ext cx="3380874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4C5CA6-1C01-4A05-8412-8C012B8E0171}"/>
              </a:ext>
            </a:extLst>
          </p:cNvPr>
          <p:cNvCxnSpPr>
            <a:cxnSpLocks/>
          </p:cNvCxnSpPr>
          <p:nvPr/>
        </p:nvCxnSpPr>
        <p:spPr>
          <a:xfrm flipV="1">
            <a:off x="3900377" y="3172691"/>
            <a:ext cx="3425767" cy="2112793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B86BF5-32A6-4D80-A2FA-2E0E675D884C}"/>
              </a:ext>
            </a:extLst>
          </p:cNvPr>
          <p:cNvCxnSpPr/>
          <p:nvPr/>
        </p:nvCxnSpPr>
        <p:spPr>
          <a:xfrm flipV="1">
            <a:off x="3715899" y="3213979"/>
            <a:ext cx="3045119" cy="2086690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1E3F15-EC1D-4A43-B165-EF14A04B65E9}"/>
              </a:ext>
            </a:extLst>
          </p:cNvPr>
          <p:cNvCxnSpPr>
            <a:cxnSpLocks/>
          </p:cNvCxnSpPr>
          <p:nvPr/>
        </p:nvCxnSpPr>
        <p:spPr>
          <a:xfrm flipV="1">
            <a:off x="4004962" y="3213979"/>
            <a:ext cx="3828922" cy="2119439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2BF115-801C-4D54-9D51-32B41F61EA01}"/>
              </a:ext>
            </a:extLst>
          </p:cNvPr>
          <p:cNvCxnSpPr/>
          <p:nvPr/>
        </p:nvCxnSpPr>
        <p:spPr>
          <a:xfrm flipV="1">
            <a:off x="3766852" y="3470288"/>
            <a:ext cx="5048871" cy="1680786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1C83BD-64AA-437B-B8A0-35E870DD91BB}"/>
              </a:ext>
            </a:extLst>
          </p:cNvPr>
          <p:cNvCxnSpPr>
            <a:cxnSpLocks/>
          </p:cNvCxnSpPr>
          <p:nvPr/>
        </p:nvCxnSpPr>
        <p:spPr>
          <a:xfrm flipV="1">
            <a:off x="3935279" y="3345275"/>
            <a:ext cx="4370442" cy="1964122"/>
          </a:xfrm>
          <a:prstGeom prst="straightConnector1">
            <a:avLst/>
          </a:prstGeom>
          <a:ln w="57150">
            <a:solidFill>
              <a:srgbClr val="7030A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33EFD3-2E4B-4D0D-8EF0-189C05CA3F08}"/>
              </a:ext>
            </a:extLst>
          </p:cNvPr>
          <p:cNvSpPr txBox="1"/>
          <p:nvPr/>
        </p:nvSpPr>
        <p:spPr>
          <a:xfrm>
            <a:off x="6291288" y="2151315"/>
            <a:ext cx="447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30036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171535" y="304801"/>
            <a:ext cx="7772400" cy="1163776"/>
          </a:xfrm>
          <a:prstGeom prst="doubleWav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94879" y="2228050"/>
            <a:ext cx="3753311" cy="609600"/>
          </a:xfrm>
          <a:prstGeom prst="flowChartAlternateProcess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51DB00-7E7B-47E5-92B7-D63F431E5EEB}"/>
              </a:ext>
            </a:extLst>
          </p:cNvPr>
          <p:cNvSpPr/>
          <p:nvPr/>
        </p:nvSpPr>
        <p:spPr>
          <a:xfrm>
            <a:off x="330480" y="2971626"/>
            <a:ext cx="7040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শর্করা ও আমিষ জাতীয় খাদ্য কাকে বলে তা বলতে পারবে;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28062-D191-4DF7-9111-123228E19B74}"/>
              </a:ext>
            </a:extLst>
          </p:cNvPr>
          <p:cNvSpPr/>
          <p:nvPr/>
        </p:nvSpPr>
        <p:spPr>
          <a:xfrm>
            <a:off x="330478" y="3597124"/>
            <a:ext cx="8124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চাহিদা অনুযায়ী শর্করা ও আমিষ জাতীয়  খাদ্য নির্বাচন করতে পারবে;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51E6E3-D7EF-4512-84B2-C8569EAF5A78}"/>
              </a:ext>
            </a:extLst>
          </p:cNvPr>
          <p:cNvSpPr/>
          <p:nvPr/>
        </p:nvSpPr>
        <p:spPr>
          <a:xfrm>
            <a:off x="358614" y="4243455"/>
            <a:ext cx="11317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শর্করা ও আমিষ জাতীয় খাদ্যের অভাবজনিত রোগ নির্নয় ও প্রতিরোধের উপায় বর্ণনা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9734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t="10348" r="9439" b="30090"/>
          <a:stretch/>
        </p:blipFill>
        <p:spPr>
          <a:xfrm>
            <a:off x="379824" y="447679"/>
            <a:ext cx="3689981" cy="2672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57A9D5-4FD3-4C27-8770-C6FB3B64B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36" y="447679"/>
            <a:ext cx="3689981" cy="2672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B47D4F-B46F-499E-8356-578B7D30F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144" y="447679"/>
            <a:ext cx="3452394" cy="2672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3AB0CC-DB02-4489-B630-D18E5F26A8EE}"/>
              </a:ext>
            </a:extLst>
          </p:cNvPr>
          <p:cNvSpPr txBox="1"/>
          <p:nvPr/>
        </p:nvSpPr>
        <p:spPr>
          <a:xfrm>
            <a:off x="239592" y="4506660"/>
            <a:ext cx="2813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38DD4-2F5C-431D-8BEA-A38DD028056A}"/>
              </a:ext>
            </a:extLst>
          </p:cNvPr>
          <p:cNvSpPr txBox="1"/>
          <p:nvPr/>
        </p:nvSpPr>
        <p:spPr>
          <a:xfrm>
            <a:off x="239594" y="3882549"/>
            <a:ext cx="640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খাদ্য গুলো কোন কোন উপাদানের সমন্বয়ে গঠিত?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DFEEE-2430-4DEF-8367-DF2FCB07C0A5}"/>
              </a:ext>
            </a:extLst>
          </p:cNvPr>
          <p:cNvSpPr txBox="1"/>
          <p:nvPr/>
        </p:nvSpPr>
        <p:spPr>
          <a:xfrm>
            <a:off x="239592" y="4506660"/>
            <a:ext cx="182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সহজপাচ্য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82718-D0BC-4D1D-9C64-8BD9EB933FF3}"/>
              </a:ext>
            </a:extLst>
          </p:cNvPr>
          <p:cNvSpPr txBox="1"/>
          <p:nvPr/>
        </p:nvSpPr>
        <p:spPr>
          <a:xfrm>
            <a:off x="242716" y="3877149"/>
            <a:ext cx="315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খাদ্য গুলো কেমন?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291FF-DB3D-455A-A206-6BA6703E9076}"/>
              </a:ext>
            </a:extLst>
          </p:cNvPr>
          <p:cNvSpPr txBox="1"/>
          <p:nvPr/>
        </p:nvSpPr>
        <p:spPr>
          <a:xfrm>
            <a:off x="239592" y="4522049"/>
            <a:ext cx="117320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সাধারণত</a:t>
            </a:r>
            <a:r>
              <a:rPr lang="bn-IN" sz="2700" b="1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700" dirty="0">
                <a:latin typeface="Nikosh" panose="02000000000000000000" pitchFamily="2" charset="0"/>
                <a:cs typeface="Nikosh" panose="02000000000000000000" pitchFamily="2" charset="0"/>
              </a:rPr>
              <a:t>কার্বন, হাইড্রোজেন ও অক্সিজেন এই তিনটি মৌলিক উপাদানের সমন্বয়ে গঠিত।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CD817-279E-4DD7-BD2D-A1982CB55FDD}"/>
              </a:ext>
            </a:extLst>
          </p:cNvPr>
          <p:cNvSpPr txBox="1"/>
          <p:nvPr/>
        </p:nvSpPr>
        <p:spPr>
          <a:xfrm>
            <a:off x="239592" y="3866701"/>
            <a:ext cx="493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সাধারণত কী করে?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E67C8-2018-4E42-9435-D8C5A70B4B42}"/>
              </a:ext>
            </a:extLst>
          </p:cNvPr>
          <p:cNvSpPr txBox="1"/>
          <p:nvPr/>
        </p:nvSpPr>
        <p:spPr>
          <a:xfrm>
            <a:off x="239596" y="3890887"/>
            <a:ext cx="1055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বন্ধুরা তোমরা কী বলতে পারবে</a:t>
            </a:r>
            <a:r>
              <a:rPr lang="bn-IN" sz="2800" b="1" i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রুটি, মুড়ি, চিড়া ও পাউরুটি এগুলো কী জাতীয় খাদ্য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AC328-4DE5-46F5-B232-D41444904F2D}"/>
              </a:ext>
            </a:extLst>
          </p:cNvPr>
          <p:cNvSpPr txBox="1"/>
          <p:nvPr/>
        </p:nvSpPr>
        <p:spPr>
          <a:xfrm>
            <a:off x="239593" y="3881318"/>
            <a:ext cx="5711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 শর্করা জাতীয় খাদ্য কাকে বলে?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7DB914-5506-4DF2-BD6C-9A622CE22DEA}"/>
              </a:ext>
            </a:extLst>
          </p:cNvPr>
          <p:cNvSpPr txBox="1"/>
          <p:nvPr/>
        </p:nvSpPr>
        <p:spPr>
          <a:xfrm>
            <a:off x="239592" y="4498322"/>
            <a:ext cx="360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কর্মক্ষমতা বৃদ্ধি করে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31746-D4A1-4049-8715-8A0F23553F25}"/>
              </a:ext>
            </a:extLst>
          </p:cNvPr>
          <p:cNvSpPr txBox="1"/>
          <p:nvPr/>
        </p:nvSpPr>
        <p:spPr>
          <a:xfrm>
            <a:off x="220395" y="4516474"/>
            <a:ext cx="11712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যে সকল খাদ্য সহজপাচ্য, </a:t>
            </a:r>
            <a:r>
              <a:rPr lang="bn-IN" sz="2800" dirty="0">
                <a:latin typeface="Nikosh" panose="02000000000000000000" pitchFamily="2" charset="0"/>
                <a:cs typeface="Nikosh" panose="02000000000000000000" pitchFamily="2" charset="0"/>
              </a:rPr>
              <a:t>কার্বন, হাইড্রোজেন ও অক্সিজেন এই তিনটি মৌলিক উপাদানের সমন্বয়ে গঠিত ও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কর্মক্ষমতা বৃদ্ধি করে তাদেরকে শর্করা জাতীয় খাদ্য বলে।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32826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8F66AF-328E-4A35-A305-448ADB3D2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t="8988" r="54812" b="57304"/>
          <a:stretch/>
        </p:blipFill>
        <p:spPr>
          <a:xfrm>
            <a:off x="10495750" y="1372341"/>
            <a:ext cx="1378857" cy="870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9962B-E2CE-4630-B70C-2399B0AD5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5" t="5057" r="17572" b="57303"/>
          <a:stretch/>
        </p:blipFill>
        <p:spPr>
          <a:xfrm>
            <a:off x="9010702" y="1375180"/>
            <a:ext cx="1248228" cy="972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54105-B0E4-46C0-84AB-D308F827A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41011" r="42678" b="17978"/>
          <a:stretch/>
        </p:blipFill>
        <p:spPr>
          <a:xfrm>
            <a:off x="4572000" y="1249530"/>
            <a:ext cx="1886857" cy="1291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FFD410-FE7D-48C9-83B1-7A39263A5BF1}"/>
              </a:ext>
            </a:extLst>
          </p:cNvPr>
          <p:cNvSpPr txBox="1"/>
          <p:nvPr/>
        </p:nvSpPr>
        <p:spPr>
          <a:xfrm>
            <a:off x="406404" y="435429"/>
            <a:ext cx="390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138CA6-68E9-48A4-A564-7F87E03CB4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r="55278"/>
          <a:stretch/>
        </p:blipFill>
        <p:spPr>
          <a:xfrm>
            <a:off x="295620" y="1215524"/>
            <a:ext cx="4070123" cy="29681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80B8A22-18CF-4733-AA0D-55C4CFB825D9}"/>
              </a:ext>
            </a:extLst>
          </p:cNvPr>
          <p:cNvSpPr txBox="1"/>
          <p:nvPr/>
        </p:nvSpPr>
        <p:spPr>
          <a:xfrm>
            <a:off x="406404" y="431709"/>
            <a:ext cx="359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D35BA0-6C40-4211-83C3-B3D9795434A6}"/>
              </a:ext>
            </a:extLst>
          </p:cNvPr>
          <p:cNvSpPr txBox="1"/>
          <p:nvPr/>
        </p:nvSpPr>
        <p:spPr>
          <a:xfrm>
            <a:off x="197168" y="416229"/>
            <a:ext cx="626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B0A547-FDEE-45AF-9C3A-FEEB066AAF97}"/>
              </a:ext>
            </a:extLst>
          </p:cNvPr>
          <p:cNvSpPr txBox="1"/>
          <p:nvPr/>
        </p:nvSpPr>
        <p:spPr>
          <a:xfrm>
            <a:off x="1654633" y="472692"/>
            <a:ext cx="140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48FF7C-DCE9-4E1F-BB14-287534A4C670}"/>
              </a:ext>
            </a:extLst>
          </p:cNvPr>
          <p:cNvSpPr txBox="1"/>
          <p:nvPr/>
        </p:nvSpPr>
        <p:spPr>
          <a:xfrm>
            <a:off x="5442860" y="400179"/>
            <a:ext cx="467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  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C9580B-6295-4D87-9F64-64E99E8166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t="11886" r="18730" b="5455"/>
          <a:stretch/>
        </p:blipFill>
        <p:spPr>
          <a:xfrm>
            <a:off x="6917588" y="1347173"/>
            <a:ext cx="1654627" cy="109922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61DD486-9682-43A6-9F60-6E6DF1EE0981}"/>
              </a:ext>
            </a:extLst>
          </p:cNvPr>
          <p:cNvSpPr txBox="1"/>
          <p:nvPr/>
        </p:nvSpPr>
        <p:spPr>
          <a:xfrm>
            <a:off x="4942117" y="2419819"/>
            <a:ext cx="100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E0DA5B-C513-484D-9E76-15210215A5C2}"/>
              </a:ext>
            </a:extLst>
          </p:cNvPr>
          <p:cNvSpPr txBox="1"/>
          <p:nvPr/>
        </p:nvSpPr>
        <p:spPr>
          <a:xfrm>
            <a:off x="7104746" y="2419819"/>
            <a:ext cx="100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AA6A97-AA1A-45A6-B98F-29C728B93E69}"/>
              </a:ext>
            </a:extLst>
          </p:cNvPr>
          <p:cNvSpPr txBox="1"/>
          <p:nvPr/>
        </p:nvSpPr>
        <p:spPr>
          <a:xfrm>
            <a:off x="9267375" y="2419818"/>
            <a:ext cx="651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CF37C8-2D79-4A64-94E4-CBA03C84EEEE}"/>
              </a:ext>
            </a:extLst>
          </p:cNvPr>
          <p:cNvSpPr txBox="1"/>
          <p:nvPr/>
        </p:nvSpPr>
        <p:spPr>
          <a:xfrm>
            <a:off x="10909014" y="2405305"/>
            <a:ext cx="77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6EA9E3-2A80-4806-A7B0-54C84265A68F}"/>
              </a:ext>
            </a:extLst>
          </p:cNvPr>
          <p:cNvSpPr txBox="1"/>
          <p:nvPr/>
        </p:nvSpPr>
        <p:spPr>
          <a:xfrm>
            <a:off x="419982" y="4395322"/>
            <a:ext cx="8694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24CFD-32B7-42CF-B61C-45DD176AF97D}"/>
              </a:ext>
            </a:extLst>
          </p:cNvPr>
          <p:cNvSpPr txBox="1"/>
          <p:nvPr/>
        </p:nvSpPr>
        <p:spPr>
          <a:xfrm>
            <a:off x="408161" y="5074429"/>
            <a:ext cx="9157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FFB478-FCEB-40A7-9AFB-376BD04889E1}"/>
              </a:ext>
            </a:extLst>
          </p:cNvPr>
          <p:cNvSpPr txBox="1"/>
          <p:nvPr/>
        </p:nvSpPr>
        <p:spPr>
          <a:xfrm>
            <a:off x="419982" y="4388492"/>
            <a:ext cx="519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%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6E7F33-6F66-4DE8-AE60-9F9DBBD0B166}"/>
              </a:ext>
            </a:extLst>
          </p:cNvPr>
          <p:cNvSpPr txBox="1"/>
          <p:nvPr/>
        </p:nvSpPr>
        <p:spPr>
          <a:xfrm>
            <a:off x="419982" y="4403306"/>
            <a:ext cx="504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085A41-218D-40B8-8F2B-5481D7BBF621}"/>
              </a:ext>
            </a:extLst>
          </p:cNvPr>
          <p:cNvSpPr txBox="1"/>
          <p:nvPr/>
        </p:nvSpPr>
        <p:spPr>
          <a:xfrm>
            <a:off x="418922" y="5074429"/>
            <a:ext cx="205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১৬%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A00C40-F0EB-4EDA-82B6-C952297B2E13}"/>
              </a:ext>
            </a:extLst>
          </p:cNvPr>
          <p:cNvSpPr txBox="1"/>
          <p:nvPr/>
        </p:nvSpPr>
        <p:spPr>
          <a:xfrm>
            <a:off x="418922" y="5074376"/>
            <a:ext cx="261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অ্যামাইনো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AF1E72-3BE6-4063-A075-3899AE1B2807}"/>
              </a:ext>
            </a:extLst>
          </p:cNvPr>
          <p:cNvSpPr txBox="1"/>
          <p:nvPr/>
        </p:nvSpPr>
        <p:spPr>
          <a:xfrm>
            <a:off x="419982" y="4416681"/>
            <a:ext cx="500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B79258-0413-4D4B-837F-786E0EA3BE37}"/>
              </a:ext>
            </a:extLst>
          </p:cNvPr>
          <p:cNvSpPr txBox="1"/>
          <p:nvPr/>
        </p:nvSpPr>
        <p:spPr>
          <a:xfrm>
            <a:off x="406404" y="5066392"/>
            <a:ext cx="1160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9032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33" grpId="0"/>
      <p:bldP spid="34" grpId="0"/>
      <p:bldP spid="35" grpId="0"/>
      <p:bldP spid="36" grpId="0"/>
      <p:bldP spid="17" grpId="0"/>
      <p:bldP spid="17" grpId="1"/>
      <p:bldP spid="18" grpId="0"/>
      <p:bldP spid="18" grpId="1"/>
      <p:bldP spid="30" grpId="0"/>
      <p:bldP spid="30" grpId="1"/>
      <p:bldP spid="31" grpId="0"/>
      <p:bldP spid="37" grpId="0"/>
      <p:bldP spid="37" grpId="1"/>
      <p:bldP spid="38" grpId="0"/>
      <p:bldP spid="39" grpId="0"/>
      <p:bldP spid="39" grpId="1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46529"/>
          <a:stretch/>
        </p:blipFill>
        <p:spPr>
          <a:xfrm rot="16200000">
            <a:off x="3258115" y="1676282"/>
            <a:ext cx="2193828" cy="29043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E5BED-086C-42FA-943A-9F1882132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056" y="2031539"/>
            <a:ext cx="2904342" cy="2193829"/>
          </a:xfrm>
          <a:prstGeom prst="rect">
            <a:avLst/>
          </a:prstGeom>
        </p:spPr>
      </p:pic>
      <p:sp>
        <p:nvSpPr>
          <p:cNvPr id="10" name="Cloud Callout 1">
            <a:extLst>
              <a:ext uri="{FF2B5EF4-FFF2-40B4-BE49-F238E27FC236}">
                <a16:creationId xmlns:a16="http://schemas.microsoft.com/office/drawing/2014/main" id="{32E99B28-0A56-4012-8FE2-2DD0A797C310}"/>
              </a:ext>
            </a:extLst>
          </p:cNvPr>
          <p:cNvSpPr/>
          <p:nvPr/>
        </p:nvSpPr>
        <p:spPr>
          <a:xfrm>
            <a:off x="2452259" y="290946"/>
            <a:ext cx="6594760" cy="159340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 কাজ</a:t>
            </a:r>
            <a:endParaRPr lang="en-US" sz="88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6B0EF1-7AA6-41F5-A092-31F25A2D5CE3}"/>
              </a:ext>
            </a:extLst>
          </p:cNvPr>
          <p:cNvSpPr/>
          <p:nvPr/>
        </p:nvSpPr>
        <p:spPr>
          <a:xfrm>
            <a:off x="9144004" y="651297"/>
            <a:ext cx="2539996" cy="9558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  মিনিট </a:t>
            </a:r>
            <a:endParaRPr lang="en-US" sz="4400" b="1" dirty="0">
              <a:ln w="0"/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3D929B-0CD5-45DA-A9CD-7B33AEC4D126}"/>
              </a:ext>
            </a:extLst>
          </p:cNvPr>
          <p:cNvSpPr/>
          <p:nvPr/>
        </p:nvSpPr>
        <p:spPr>
          <a:xfrm>
            <a:off x="1727855" y="4774467"/>
            <a:ext cx="83021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শর্করা ও আমিষ জাতীয় খাদ্য কাকে বলে? 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5.55112E-17 L -0.50365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46" y="1066994"/>
            <a:ext cx="4129078" cy="201383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2273AC-98B0-4418-9DE4-B591EFB55A0B}"/>
              </a:ext>
            </a:extLst>
          </p:cNvPr>
          <p:cNvSpPr/>
          <p:nvPr/>
        </p:nvSpPr>
        <p:spPr>
          <a:xfrm>
            <a:off x="4342857" y="297552"/>
            <a:ext cx="30708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শর্করার চাহিদা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5D8301-274F-4414-B533-2A5560FE18E8}"/>
              </a:ext>
            </a:extLst>
          </p:cNvPr>
          <p:cNvSpPr/>
          <p:nvPr/>
        </p:nvSpPr>
        <p:spPr>
          <a:xfrm>
            <a:off x="3402472" y="3129212"/>
            <a:ext cx="5330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শর্করার চাহিদা কীসের উপর নির্ভর করে?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7D2CD9-37E6-4347-92A2-9B5D84954EDC}"/>
              </a:ext>
            </a:extLst>
          </p:cNvPr>
          <p:cNvSpPr/>
          <p:nvPr/>
        </p:nvSpPr>
        <p:spPr>
          <a:xfrm>
            <a:off x="2903912" y="3629579"/>
            <a:ext cx="6327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বয়স, দেহের ওজন, উচ্চতা ও পরিশ্রমের মাত্রার উপর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B7255F-BE1A-448C-B89C-7B69018A78F4}"/>
              </a:ext>
            </a:extLst>
          </p:cNvPr>
          <p:cNvSpPr/>
          <p:nvPr/>
        </p:nvSpPr>
        <p:spPr>
          <a:xfrm>
            <a:off x="1181280" y="4055414"/>
            <a:ext cx="10550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একজন পূর্ণ বয়স্ক পুরুষের দৈনিক শর্করার চাহিদা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দেহের ওজনের প্রতি কিলোগ্রামে কত গ্রাম?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17518E-FAFB-4DC4-8AF2-07A52C0A2AC1}"/>
              </a:ext>
            </a:extLst>
          </p:cNvPr>
          <p:cNvSpPr/>
          <p:nvPr/>
        </p:nvSpPr>
        <p:spPr>
          <a:xfrm>
            <a:off x="5160932" y="4414010"/>
            <a:ext cx="1813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৪.৬ গ্রাম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2E2636-1DDD-481A-A668-87FA8E0520C6}"/>
              </a:ext>
            </a:extLst>
          </p:cNvPr>
          <p:cNvSpPr/>
          <p:nvPr/>
        </p:nvSpPr>
        <p:spPr>
          <a:xfrm>
            <a:off x="2070732" y="4788963"/>
            <a:ext cx="8050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একজন ৬০ কেজি ওজনের পুরুষের দৈনিক শর্করার চাহিদা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কত গ্রাম?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0F1443-BAAE-4E03-AF04-FB775C790391}"/>
              </a:ext>
            </a:extLst>
          </p:cNvPr>
          <p:cNvSpPr/>
          <p:nvPr/>
        </p:nvSpPr>
        <p:spPr>
          <a:xfrm>
            <a:off x="4497605" y="5213704"/>
            <a:ext cx="368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 ৬০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৪.৬ ) =  ২৭৬ গ্রাম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DCE739-972F-4E4E-B932-66E823AA41EA}"/>
              </a:ext>
            </a:extLst>
          </p:cNvPr>
          <p:cNvSpPr/>
          <p:nvPr/>
        </p:nvSpPr>
        <p:spPr>
          <a:xfrm>
            <a:off x="1448972" y="5633042"/>
            <a:ext cx="9748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 মোট প্রয়োজনীয় ক্যালরির শতকরা কত ভাগ শর্করা হতে গ্রহণ করা দরকার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FCBDC3-143B-4290-A85C-2E3F23B6B6B4}"/>
              </a:ext>
            </a:extLst>
          </p:cNvPr>
          <p:cNvSpPr/>
          <p:nvPr/>
        </p:nvSpPr>
        <p:spPr>
          <a:xfrm>
            <a:off x="5022168" y="6097295"/>
            <a:ext cx="2194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৬০ - ৭০ ভাগ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3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2368</TotalTime>
  <Words>918</Words>
  <Application>Microsoft Office PowerPoint</Application>
  <PresentationFormat>Widescreen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Corbel</vt:lpstr>
      <vt:lpstr>Nikosh</vt:lpstr>
      <vt:lpstr>NikoshBAN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</dc:title>
  <dc:creator>DULAL</dc:creator>
  <cp:lastModifiedBy>DULAL</cp:lastModifiedBy>
  <cp:revision>367</cp:revision>
  <dcterms:created xsi:type="dcterms:W3CDTF">2019-05-30T09:53:00Z</dcterms:created>
  <dcterms:modified xsi:type="dcterms:W3CDTF">2019-10-16T12:50:15Z</dcterms:modified>
</cp:coreProperties>
</file>