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86" r:id="rId9"/>
    <p:sldId id="301" r:id="rId10"/>
    <p:sldId id="289" r:id="rId11"/>
    <p:sldId id="288" r:id="rId12"/>
    <p:sldId id="307" r:id="rId13"/>
    <p:sldId id="295" r:id="rId14"/>
    <p:sldId id="296" r:id="rId15"/>
    <p:sldId id="297" r:id="rId16"/>
    <p:sldId id="311" r:id="rId17"/>
    <p:sldId id="266" r:id="rId18"/>
    <p:sldId id="267" r:id="rId19"/>
    <p:sldId id="268" r:id="rId20"/>
    <p:sldId id="270" r:id="rId21"/>
    <p:sldId id="271" r:id="rId22"/>
    <p:sldId id="27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25" autoAdjust="0"/>
    <p:restoredTop sz="94660"/>
  </p:normalViewPr>
  <p:slideViewPr>
    <p:cSldViewPr>
      <p:cViewPr varScale="1">
        <p:scale>
          <a:sx n="62" d="100"/>
          <a:sy n="62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17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2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467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50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45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33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34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19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5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B4838-ED5C-4624-BDBD-2C4A018CCB53}" type="datetimeFigureOut">
              <a:rPr lang="en-US" smtClean="0"/>
              <a:t>10/16/2019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9315-E4DD-45B5-A084-5AC2A6049A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152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1" y="657786"/>
            <a:ext cx="8991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8800" b="1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8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</a:t>
            </a:r>
            <a:r>
              <a:rPr lang="bn-BD" sz="8800" b="1" spc="50" dirty="0">
                <a:ln w="11430"/>
                <a:solidFill>
                  <a:srgbClr val="B40C78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bn-BD" sz="88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bn-BD" sz="88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8800" b="1" spc="50" dirty="0" smtClean="0">
                <a:ln w="11430"/>
                <a:solidFill>
                  <a:srgbClr val="D913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r>
              <a:rPr lang="en-US" sz="8800" b="1" spc="50" dirty="0">
                <a:ln w="11430"/>
                <a:solidFill>
                  <a:srgbClr val="D913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spc="50" dirty="0" smtClean="0">
                <a:ln w="11430"/>
                <a:solidFill>
                  <a:srgbClr val="D913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</a:t>
            </a:r>
            <a:r>
              <a:rPr lang="en-US" sz="8800" b="1" spc="50" dirty="0" smtClean="0">
                <a:ln w="11430"/>
                <a:solidFill>
                  <a:srgbClr val="D91397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8800" b="1" dirty="0" err="1" smtClean="0">
                <a:ln/>
                <a:solidFill>
                  <a:srgbClr val="25EF2F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8800" b="1" dirty="0" err="1" smtClean="0">
                <a:ln/>
                <a:solidFill>
                  <a:srgbClr val="EA2AD3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8800" b="1" dirty="0" err="1" smtClean="0">
                <a:ln/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8800" b="1" dirty="0" err="1" smtClean="0">
                <a:ln/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8800" b="1" dirty="0">
              <a:ln/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8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712660"/>
            <a:ext cx="3721400" cy="39167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4" name="Straight Connector 3"/>
          <p:cNvCxnSpPr/>
          <p:nvPr/>
        </p:nvCxn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228600" y="304800"/>
            <a:ext cx="76201" cy="6324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8849710" y="304800"/>
            <a:ext cx="0" cy="63246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4800" y="6629400"/>
            <a:ext cx="86106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37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18630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5400" b="1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তল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Sanjoy\SHAREit\Pictures\IMG_20170730_08041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AEB7BB"/>
              </a:clrFrom>
              <a:clrTo>
                <a:srgbClr val="AEB7BB">
                  <a:alpha val="0"/>
                </a:srgbClr>
              </a:clrTo>
            </a:clrChange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35" y="990600"/>
            <a:ext cx="8180865" cy="53576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632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06" t="22304" r="20352" b="19296"/>
          <a:stretch/>
        </p:blipFill>
        <p:spPr bwMode="auto">
          <a:xfrm>
            <a:off x="513376" y="457200"/>
            <a:ext cx="8097224" cy="592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533400"/>
            <a:ext cx="8509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52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8600"/>
            <a:ext cx="297870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৫।সিলোম </a:t>
            </a:r>
            <a:endParaRPr lang="en-US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5" t="34848" r="21132" b="34524"/>
          <a:stretch/>
        </p:blipFill>
        <p:spPr bwMode="auto">
          <a:xfrm>
            <a:off x="304800" y="1447801"/>
            <a:ext cx="844895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5913" r="21466" b="32043"/>
          <a:stretch/>
        </p:blipFill>
        <p:spPr bwMode="auto">
          <a:xfrm>
            <a:off x="428656" y="1447802"/>
            <a:ext cx="8334344" cy="4267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7" t="32530" r="21689" b="30159"/>
          <a:stretch/>
        </p:blipFill>
        <p:spPr bwMode="auto">
          <a:xfrm>
            <a:off x="304800" y="1447800"/>
            <a:ext cx="8325095" cy="4472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59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442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647" y="304800"/>
            <a:ext cx="374653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৬।খন্ডকায়ন 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32341" r="20854" b="24653"/>
          <a:stretch/>
        </p:blipFill>
        <p:spPr bwMode="auto">
          <a:xfrm>
            <a:off x="685800" y="1324515"/>
            <a:ext cx="8068073" cy="5076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7800" y="279231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9600" dirty="0" smtClean="0">
                <a:latin typeface="Times New Roman" pitchFamily="18" charset="0"/>
                <a:cs typeface="Times New Roman" pitchFamily="18" charset="0"/>
              </a:rPr>
              <a:t>ব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9" t="35604" r="21244" b="23296"/>
          <a:stretch/>
        </p:blipFill>
        <p:spPr bwMode="auto">
          <a:xfrm>
            <a:off x="304800" y="1731818"/>
            <a:ext cx="8382000" cy="4668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37" name="Straight Connector 1036"/>
          <p:cNvCxnSpPr/>
          <p:nvPr/>
        </p:nvCxnSpPr>
        <p:spPr>
          <a:xfrm>
            <a:off x="914400" y="1066800"/>
            <a:ext cx="2514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61375" y="339804"/>
            <a:ext cx="3472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৭।অঞ্চলায়ন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10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97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28600"/>
            <a:ext cx="30091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৮।প্রতিসাম্যতা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6" t="25396" r="38415" b="17615"/>
          <a:stretch/>
        </p:blipFill>
        <p:spPr bwMode="auto">
          <a:xfrm>
            <a:off x="2324022" y="2209800"/>
            <a:ext cx="2930149" cy="2662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21" t="38690" r="39650" b="33929"/>
          <a:stretch/>
        </p:blipFill>
        <p:spPr bwMode="auto">
          <a:xfrm>
            <a:off x="2247821" y="2209800"/>
            <a:ext cx="300997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2" t="30754" r="23029" b="29961"/>
          <a:stretch/>
        </p:blipFill>
        <p:spPr bwMode="auto">
          <a:xfrm>
            <a:off x="1447800" y="1981200"/>
            <a:ext cx="5791200" cy="323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36310" r="25483" b="15675"/>
          <a:stretch/>
        </p:blipFill>
        <p:spPr bwMode="auto">
          <a:xfrm>
            <a:off x="1447800" y="1981200"/>
            <a:ext cx="5791200" cy="3239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0" t="18651" r="34741" b="17262"/>
          <a:stretch/>
        </p:blipFill>
        <p:spPr bwMode="auto">
          <a:xfrm>
            <a:off x="1524000" y="914401"/>
            <a:ext cx="5718147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321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1797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"/>
            <a:ext cx="342112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৯।নটোকর্ড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75" t="32197" r="26487" b="31746"/>
          <a:stretch/>
        </p:blipFill>
        <p:spPr bwMode="auto">
          <a:xfrm>
            <a:off x="1099043" y="1371600"/>
            <a:ext cx="7054357" cy="4435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2" t="27841" r="22917" b="37103"/>
          <a:stretch/>
        </p:blipFill>
        <p:spPr bwMode="auto">
          <a:xfrm>
            <a:off x="304800" y="1524000"/>
            <a:ext cx="8530386" cy="436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380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0" t="27976" r="27937" b="34127"/>
          <a:stretch/>
        </p:blipFill>
        <p:spPr bwMode="auto">
          <a:xfrm>
            <a:off x="450020" y="838200"/>
            <a:ext cx="83129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78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3573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276761"/>
            <a:ext cx="3823483" cy="1323439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8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819400"/>
            <a:ext cx="8281434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স্যুডোসিলোমেট এবং ইউসিলোমেট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প্রাণীদের মধ্যে তুলনামূলক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পার্থক্যের</a:t>
            </a:r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</a:t>
            </a:r>
            <a:endParaRPr lang="en-US" sz="4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ছক তৈরী 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 ।</a:t>
            </a:r>
            <a:r>
              <a:rPr lang="bn-I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696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505361"/>
            <a:ext cx="4089581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সারসংক্ষেপ </a:t>
            </a:r>
            <a:endParaRPr lang="en-US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915" y="2748677"/>
            <a:ext cx="777488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আলোচ্যপাঠে শ্রেণিবিন্যাসের বিভিন্ন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ভিত্তি 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সম্পর্কে আলোচনা করা </a:t>
            </a:r>
            <a:endParaRPr lang="en-US" sz="5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হল</a:t>
            </a:r>
            <a:r>
              <a:rPr lang="bn-I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  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336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জীববিজ্ঞান</a:t>
            </a:r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IN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একাদশ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/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</a:t>
            </a:r>
            <a:r>
              <a:rPr lang="en-US" sz="3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প্রথম</a:t>
            </a:r>
            <a:r>
              <a:rPr lang="bn-BD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847" y="2309098"/>
            <a:ext cx="4180953" cy="276998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সঞ্জয় ভৌমিক </a:t>
            </a:r>
            <a:endParaRPr lang="bn-BD" sz="4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প্রভাষক-প্রাণিবিদ্যা 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গৃদকালিন্দিয়া হাজেরা হাসমত </a:t>
            </a:r>
            <a:r>
              <a:rPr lang="en-US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 । </a:t>
            </a:r>
            <a:endParaRPr lang="en-US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ফরিদগঞ্জ, চাঁদপুর । </a:t>
            </a:r>
            <a:endParaRPr lang="bn-BD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925" y="1714500"/>
            <a:ext cx="1285875" cy="1714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10" name="Straight Connector 9"/>
          <p:cNvCxnSpPr>
            <a:stCxn id="3" idx="0"/>
          </p:cNvCxnSpPr>
          <p:nvPr/>
        </p:nvCxnSpPr>
        <p:spPr>
          <a:xfrm>
            <a:off x="4556760" y="203200"/>
            <a:ext cx="30480" cy="64008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7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7251" y="2286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381000"/>
            <a:ext cx="28729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2629246" cy="98488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ট্যাগমা কী? </a:t>
            </a:r>
          </a:p>
          <a:p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352800"/>
            <a:ext cx="453681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সিলোম </a:t>
            </a:r>
            <a:r>
              <a:rPr lang="bn-IN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বলিতে কী বুঝ?</a:t>
            </a:r>
            <a:r>
              <a:rPr lang="bn-IN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33095" y="4724400"/>
            <a:ext cx="8449749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।নটোকর্ডের </a:t>
            </a:r>
            <a:r>
              <a:rPr lang="bn-IN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 প্রাণীদের কয়ভাগে ভাগ করা যায়? </a:t>
            </a:r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89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228600"/>
            <a:ext cx="4451860" cy="144655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bn-IN" sz="8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6" t="23610" r="26264" b="50001"/>
          <a:stretch/>
        </p:blipFill>
        <p:spPr bwMode="auto">
          <a:xfrm>
            <a:off x="1302275" y="3581400"/>
            <a:ext cx="6698725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13152" y="1752600"/>
            <a:ext cx="80890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শ্রেণিবি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ন্যাসের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ভিত্তিসমূহের আলোকে নিচের চিত্রে 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প্রদর্শিত প্রাণীগুলির মধ্যে কোনটিকে তুমি সর্বাপেক্ষা</a:t>
            </a: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উন্নত বলে মনে কর – বিশ্লেষণ কর । </a:t>
            </a:r>
            <a:r>
              <a:rPr lang="bn-IN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847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6309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">
              <a:avLst/>
            </a:prstTxWarp>
          </a:bodyPr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106740"/>
            <a:ext cx="3246402" cy="15696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IN" sz="9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IN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VANDAR\IMAGE OR PICTURE\Image natural\IMG_20180722_0919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65187" y="-44613"/>
            <a:ext cx="4838145" cy="805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589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67072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 কিছু ছবি দেখি </a:t>
            </a:r>
            <a:endParaRPr 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6" t="5628" r="10289" b="7679"/>
          <a:stretch/>
        </p:blipFill>
        <p:spPr>
          <a:xfrm>
            <a:off x="4461308" y="1736131"/>
            <a:ext cx="3920692" cy="25165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4872335"/>
            <a:ext cx="82830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প্রাণী দুটির প্রথমটি কি ধরণের ?  আর দ্বিতীয়টি কি ধরণের প্রাণী?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5200471"/>
            <a:ext cx="616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প্রথমটি  </a:t>
            </a:r>
            <a:r>
              <a:rPr lang="bn-IN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অমেরুদণ্ডী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,আর দ্বিতীয়টি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মেরুদণ্ডী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8" name="Picture 2" descr="F:\kawsar\nematoda\worm_1_c_0002.jpgbe6a0343-92cb-46d5-9ef8-2dcc3e4869f7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36131"/>
            <a:ext cx="3657599" cy="2570148"/>
          </a:xfrm>
          <a:prstGeom prst="rect">
            <a:avLst/>
          </a:prstGeom>
          <a:ln w="88900" cap="sq" cmpd="thickThin">
            <a:solidFill>
              <a:schemeClr val="bg2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99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745" y="1524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3248561"/>
            <a:ext cx="685796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এদুটি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দেহকে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4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সদৃশ</a:t>
            </a:r>
            <a:r>
              <a:rPr lang="en-US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626114"/>
            <a:ext cx="792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প্রথমটিকে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যাবেনা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অপ্রতিসম</a:t>
            </a:r>
            <a:r>
              <a:rPr lang="en-US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415915"/>
            <a:ext cx="5665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দ্বিতীয়টিকে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প্রতিসম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"/>
            <a:ext cx="3449158" cy="2851304"/>
          </a:xfrm>
          <a:prstGeom prst="rect">
            <a:avLst/>
          </a:prstGeom>
        </p:spPr>
      </p:pic>
      <p:pic>
        <p:nvPicPr>
          <p:cNvPr id="2050" name="Picture 2" descr="C:\Users\Sanjoy\Downloads\pomacea_can_wal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4122899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235699" cy="21532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22" b="98919" l="3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47800"/>
            <a:ext cx="3200401" cy="21767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5909" y="228600"/>
            <a:ext cx="49824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নিচের প্রাণী দুটির দেহ কিরুপ?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খন্ডকায়িত না অখন্ডায়িত?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3733800"/>
            <a:ext cx="77460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প্রথমটি </a:t>
            </a:r>
            <a:r>
              <a:rPr lang="bn-IN" sz="48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অখন্ডকায়িত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, পরেরটি </a:t>
            </a:r>
            <a:r>
              <a:rPr lang="bn-IN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খন্ডকায়িত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/>
              <a:t> </a:t>
            </a:r>
            <a:endParaRPr lang="en-US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4419600"/>
            <a:ext cx="8493031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ছবিগুল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ো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এ পর্যন্ত যা দেখলাম, এ গুলিকে বলা হয়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আর বৈশিষ্ট্যের উপর </a:t>
            </a:r>
            <a:r>
              <a:rPr lang="bn-IN" sz="48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ভিত্তি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করেই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করা হয়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শ্রেণিবিন্যাস। </a:t>
            </a:r>
            <a:r>
              <a:rPr lang="bn-IN" sz="4800" b="1" i="1" dirty="0" smtClean="0">
                <a:solidFill>
                  <a:srgbClr val="00B0F0"/>
                </a:solidFill>
              </a:rPr>
              <a:t> </a:t>
            </a:r>
            <a:endParaRPr lang="en-US" sz="48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52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04800"/>
            <a:ext cx="6970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7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</a:t>
            </a:r>
            <a:r>
              <a:rPr lang="bn-IN" sz="7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পাঠ-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202120"/>
            <a:ext cx="861059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8800" b="1" u="sng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শ্রেণিকরণের ভিত্তি</a:t>
            </a:r>
          </a:p>
          <a:p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Basis of Classification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0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2819400" y="228600"/>
            <a:ext cx="3505200" cy="1676400"/>
          </a:xfrm>
          <a:prstGeom prst="wedgeEllipse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4057" y="2262664"/>
            <a:ext cx="70027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শ্রেণিবিন্যাসের ভিত্তি কী বলতে পারবে।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শ্রেণিকরণে ব্যবহৃত প্রধান প্রধানভিত্তিসমূহের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শ্রেণিকরণের ভিত্তিসমূহের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প্রকারভেদ ব্যাখ্যা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করতে পারবে।     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rc 5"/>
          <p:cNvSpPr/>
          <p:nvPr/>
        </p:nvSpPr>
        <p:spPr>
          <a:xfrm>
            <a:off x="-1691141" y="1981201"/>
            <a:ext cx="2910341" cy="2479120"/>
          </a:xfrm>
          <a:prstGeom prst="arc">
            <a:avLst>
              <a:gd name="adj1" fmla="val 16200000"/>
              <a:gd name="adj2" fmla="val 5370932"/>
            </a:avLst>
          </a:prstGeom>
          <a:solidFill>
            <a:srgbClr val="00B050"/>
          </a:solidFill>
          <a:ln>
            <a:noFill/>
            <a:prstDash val="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rc 6"/>
          <p:cNvSpPr/>
          <p:nvPr/>
        </p:nvSpPr>
        <p:spPr>
          <a:xfrm>
            <a:off x="-838200" y="2514600"/>
            <a:ext cx="1686620" cy="1405285"/>
          </a:xfrm>
          <a:prstGeom prst="arc">
            <a:avLst>
              <a:gd name="adj1" fmla="val 16200000"/>
              <a:gd name="adj2" fmla="val 5359794"/>
            </a:avLst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24"/>
          <p:cNvGrpSpPr/>
          <p:nvPr/>
        </p:nvGrpSpPr>
        <p:grpSpPr>
          <a:xfrm rot="5400000">
            <a:off x="-2112418" y="3547417"/>
            <a:ext cx="4190012" cy="143178"/>
            <a:chOff x="-3200400" y="3314697"/>
            <a:chExt cx="6246417" cy="228603"/>
          </a:xfrm>
          <a:solidFill>
            <a:srgbClr val="00B050"/>
          </a:solidFill>
        </p:grpSpPr>
        <p:sp>
          <p:nvSpPr>
            <p:cNvPr id="9" name="Rounded Rectangle 8"/>
            <p:cNvSpPr/>
            <p:nvPr/>
          </p:nvSpPr>
          <p:spPr>
            <a:xfrm rot="5400000">
              <a:off x="1331517" y="1828797"/>
              <a:ext cx="228600" cy="3200400"/>
            </a:xfrm>
            <a:prstGeom prst="roundRect">
              <a:avLst>
                <a:gd name="adj" fmla="val 35051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 rot="5400000">
              <a:off x="-1714500" y="1828800"/>
              <a:ext cx="228600" cy="3200400"/>
            </a:xfrm>
            <a:prstGeom prst="roundRect">
              <a:avLst>
                <a:gd name="adj" fmla="val 35051"/>
              </a:avLst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prstMaterial="matte">
              <a:bevelT w="63500" h="63500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2723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7380000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9" t="22653" r="20686" b="18808"/>
          <a:stretch/>
        </p:blipFill>
        <p:spPr bwMode="auto">
          <a:xfrm>
            <a:off x="364622" y="391272"/>
            <a:ext cx="8474578" cy="6085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2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03200"/>
            <a:ext cx="8686800" cy="64008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95" t="38492" r="32510" b="29356"/>
          <a:stretch/>
        </p:blipFill>
        <p:spPr bwMode="auto">
          <a:xfrm>
            <a:off x="2932280" y="1905000"/>
            <a:ext cx="331612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381000"/>
            <a:ext cx="5820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আকারের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ভিত্তিতে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5" t="3572" r="33069" b="5140"/>
          <a:stretch/>
        </p:blipFill>
        <p:spPr bwMode="auto">
          <a:xfrm>
            <a:off x="2590800" y="1295400"/>
            <a:ext cx="355088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486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260</Words>
  <Application>Microsoft Office PowerPoint</Application>
  <PresentationFormat>On-screen Show (4:3)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280</cp:revision>
  <dcterms:created xsi:type="dcterms:W3CDTF">2017-07-21T09:22:13Z</dcterms:created>
  <dcterms:modified xsi:type="dcterms:W3CDTF">2019-10-16T14:45:58Z</dcterms:modified>
</cp:coreProperties>
</file>